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9"/>
  </p:notesMasterIdLst>
  <p:sldIdLst>
    <p:sldId id="353" r:id="rId5"/>
    <p:sldId id="479" r:id="rId6"/>
    <p:sldId id="477" r:id="rId7"/>
    <p:sldId id="531" r:id="rId8"/>
    <p:sldId id="357" r:id="rId9"/>
    <p:sldId id="516" r:id="rId10"/>
    <p:sldId id="517" r:id="rId11"/>
    <p:sldId id="518" r:id="rId12"/>
    <p:sldId id="519" r:id="rId13"/>
    <p:sldId id="520" r:id="rId14"/>
    <p:sldId id="521" r:id="rId15"/>
    <p:sldId id="522" r:id="rId16"/>
    <p:sldId id="524" r:id="rId17"/>
    <p:sldId id="525" r:id="rId18"/>
    <p:sldId id="365" r:id="rId19"/>
    <p:sldId id="470" r:id="rId20"/>
    <p:sldId id="471" r:id="rId21"/>
    <p:sldId id="474" r:id="rId22"/>
    <p:sldId id="534" r:id="rId23"/>
    <p:sldId id="535" r:id="rId24"/>
    <p:sldId id="532" r:id="rId25"/>
    <p:sldId id="526" r:id="rId26"/>
    <p:sldId id="527" r:id="rId27"/>
    <p:sldId id="528" r:id="rId28"/>
    <p:sldId id="530" r:id="rId29"/>
    <p:sldId id="533" r:id="rId30"/>
    <p:sldId id="381" r:id="rId31"/>
    <p:sldId id="478" r:id="rId32"/>
    <p:sldId id="383" r:id="rId33"/>
    <p:sldId id="384" r:id="rId34"/>
    <p:sldId id="506" r:id="rId35"/>
    <p:sldId id="507" r:id="rId36"/>
    <p:sldId id="508" r:id="rId37"/>
    <p:sldId id="509" r:id="rId38"/>
    <p:sldId id="510" r:id="rId39"/>
    <p:sldId id="454" r:id="rId40"/>
    <p:sldId id="414" r:id="rId41"/>
    <p:sldId id="417" r:id="rId42"/>
    <p:sldId id="415" r:id="rId43"/>
    <p:sldId id="425" r:id="rId44"/>
    <p:sldId id="505" r:id="rId45"/>
    <p:sldId id="513" r:id="rId46"/>
    <p:sldId id="514" r:id="rId47"/>
    <p:sldId id="515"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whwang" initials="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F3EE93-CEDA-98D0-93F8-1146EC375BA3}" v="58" dt="2020-11-19T01:26:43.263"/>
    <p1510:client id="{51A0643E-2562-4714-B3F2-412966253A06}" v="55" dt="2020-11-19T01:06:49.083"/>
    <p1510:client id="{603979B1-D40A-7BA4-87DA-A9CD6FFA59AF}" v="61" dt="2020-11-19T01:12:22.801"/>
    <p1510:client id="{E4DD4207-7A6F-0581-A02A-805631476A99}" v="280" dt="2020-11-21T11:14:54.360"/>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97" autoAdjust="0"/>
    <p:restoredTop sz="70571" autoAdjust="0"/>
  </p:normalViewPr>
  <p:slideViewPr>
    <p:cSldViewPr snapToGrid="0">
      <p:cViewPr varScale="1">
        <p:scale>
          <a:sx n="62" d="100"/>
          <a:sy n="62" d="100"/>
        </p:scale>
        <p:origin x="108" y="66"/>
      </p:cViewPr>
      <p:guideLst>
        <p:guide orient="horz" pos="2160"/>
        <p:guide pos="3840"/>
      </p:guideLst>
    </p:cSldViewPr>
  </p:slideViewPr>
  <p:notesTextViewPr>
    <p:cViewPr>
      <p:scale>
        <a:sx n="1" d="1"/>
        <a:sy n="1" d="1"/>
      </p:scale>
      <p:origin x="0" y="0"/>
    </p:cViewPr>
  </p:notesTextViewPr>
  <p:sorterViewPr>
    <p:cViewPr>
      <p:scale>
        <a:sx n="110" d="100"/>
        <a:sy n="110" d="100"/>
      </p:scale>
      <p:origin x="0" y="325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commentAuthors" Target="commentAuthors.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A66820-D7AF-4249-B350-1E78A8B0A29C}" type="datetimeFigureOut">
              <a:rPr lang="en-US" smtClean="0"/>
              <a:t>5/25/2022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FAD212-2B58-495B-82E0-C77B4BDD0F03}" type="slidenum">
              <a:rPr lang="en-US" smtClean="0"/>
              <a:t>‹#›</a:t>
            </a:fld>
            <a:endParaRPr lang="en-US"/>
          </a:p>
        </p:txBody>
      </p:sp>
    </p:spTree>
    <p:extLst>
      <p:ext uri="{BB962C8B-B14F-4D97-AF65-F5344CB8AC3E}">
        <p14:creationId xmlns:p14="http://schemas.microsoft.com/office/powerpoint/2010/main" val="16214246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D5FAD212-2B58-495B-82E0-C77B4BDD0F03}" type="slidenum">
              <a:rPr lang="en-US" smtClean="0"/>
              <a:t>7</a:t>
            </a:fld>
            <a:endParaRPr lang="en-US"/>
          </a:p>
        </p:txBody>
      </p:sp>
    </p:spTree>
    <p:extLst>
      <p:ext uri="{BB962C8B-B14F-4D97-AF65-F5344CB8AC3E}">
        <p14:creationId xmlns:p14="http://schemas.microsoft.com/office/powerpoint/2010/main" val="556370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D5FAD212-2B58-495B-82E0-C77B4BDD0F03}" type="slidenum">
              <a:rPr lang="en-US" smtClean="0"/>
              <a:t>10</a:t>
            </a:fld>
            <a:endParaRPr lang="en-US"/>
          </a:p>
        </p:txBody>
      </p:sp>
    </p:spTree>
    <p:extLst>
      <p:ext uri="{BB962C8B-B14F-4D97-AF65-F5344CB8AC3E}">
        <p14:creationId xmlns:p14="http://schemas.microsoft.com/office/powerpoint/2010/main" val="1390707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D5FAD212-2B58-495B-82E0-C77B4BDD0F03}" type="slidenum">
              <a:rPr lang="en-US" smtClean="0"/>
              <a:t>18</a:t>
            </a:fld>
            <a:endParaRPr lang="en-US"/>
          </a:p>
        </p:txBody>
      </p:sp>
    </p:spTree>
    <p:extLst>
      <p:ext uri="{BB962C8B-B14F-4D97-AF65-F5344CB8AC3E}">
        <p14:creationId xmlns:p14="http://schemas.microsoft.com/office/powerpoint/2010/main" val="24990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D5FAD212-2B58-495B-82E0-C77B4BDD0F03}" type="slidenum">
              <a:rPr lang="en-US" smtClean="0"/>
              <a:t>20</a:t>
            </a:fld>
            <a:endParaRPr lang="en-US"/>
          </a:p>
        </p:txBody>
      </p:sp>
    </p:spTree>
    <p:extLst>
      <p:ext uri="{BB962C8B-B14F-4D97-AF65-F5344CB8AC3E}">
        <p14:creationId xmlns:p14="http://schemas.microsoft.com/office/powerpoint/2010/main" val="3617485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22275" y="1239838"/>
            <a:ext cx="5953125" cy="334962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A0DFCDB2-58C2-4FD6-B0F3-8A157DCE084A}" type="slidenum">
              <a:rPr lang="ko-KR" altLang="en-US" smtClean="0"/>
              <a:t>32</a:t>
            </a:fld>
            <a:endParaRPr lang="ko-KR" altLang="en-US"/>
          </a:p>
        </p:txBody>
      </p:sp>
    </p:spTree>
    <p:extLst>
      <p:ext uri="{BB962C8B-B14F-4D97-AF65-F5344CB8AC3E}">
        <p14:creationId xmlns:p14="http://schemas.microsoft.com/office/powerpoint/2010/main" val="1810551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However, such human attention is too expensive. </a:t>
            </a:r>
          </a:p>
          <a:p>
            <a:pPr marL="0" lvl="0" indent="0" algn="l" rtl="0">
              <a:spcBef>
                <a:spcPts val="0"/>
              </a:spcBef>
              <a:spcAft>
                <a:spcPts val="0"/>
              </a:spcAft>
              <a:buNone/>
            </a:pPr>
            <a:r>
              <a:rPr lang="en-US" dirty="0"/>
              <a:t>To obtain such human attention, the annotator is required to carefully highlight important words, which are specific to a sample and its original class label, which we call sample-level rationales.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ko-KR" dirty="0"/>
              <a:t>In sample-level rationale, if the review is labeled as negative sentiment, human annotator should highlight the word “small” and “crowded”, while you should mark the word “quick” as important if it is a positive review.</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5898639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8EF1F78-5719-447C-8FF6-90A239256576}" type="datetime1">
              <a:rPr lang="en-US" smtClean="0"/>
              <a:t>5/25/2022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1F9152-5847-4E9C-96D3-37DB13837150}" type="datetime1">
              <a:rPr lang="en-US" smtClean="0"/>
              <a:t>5/25/2022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A66339-D676-4DB5-93D7-3A6A7DEFE1E5}" type="datetime1">
              <a:rPr lang="en-US" smtClean="0"/>
              <a:t>5/25/2022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5_제목만">
    <p:spTree>
      <p:nvGrpSpPr>
        <p:cNvPr id="1" name=""/>
        <p:cNvGrpSpPr/>
        <p:nvPr/>
      </p:nvGrpSpPr>
      <p:grpSpPr>
        <a:xfrm>
          <a:off x="0" y="0"/>
          <a:ext cx="0" cy="0"/>
          <a:chOff x="0" y="0"/>
          <a:chExt cx="0" cy="0"/>
        </a:xfrm>
      </p:grpSpPr>
      <p:sp>
        <p:nvSpPr>
          <p:cNvPr id="2" name="제목 1"/>
          <p:cNvSpPr>
            <a:spLocks noGrp="1"/>
          </p:cNvSpPr>
          <p:nvPr>
            <p:ph type="title"/>
          </p:nvPr>
        </p:nvSpPr>
        <p:spPr>
          <a:xfrm>
            <a:off x="595005" y="638041"/>
            <a:ext cx="11261635" cy="471038"/>
          </a:xfrm>
        </p:spPr>
        <p:txBody>
          <a:bodyPr>
            <a:normAutofit/>
          </a:bodyPr>
          <a:lstStyle>
            <a:lvl1pPr>
              <a:defRPr sz="2400" b="1">
                <a:solidFill>
                  <a:schemeClr val="tx2"/>
                </a:solidFill>
                <a:latin typeface="Tahoma" pitchFamily="34" charset="0"/>
                <a:cs typeface="Tahoma" pitchFamily="34" charset="0"/>
              </a:defRPr>
            </a:lvl1pPr>
          </a:lstStyle>
          <a:p>
            <a:r>
              <a:rPr lang="ko-KR" altLang="en-US"/>
              <a:t>마스터 제목 스타일 편집</a:t>
            </a:r>
            <a:endParaRPr lang="ko-KR" altLang="en-US" dirty="0"/>
          </a:p>
        </p:txBody>
      </p:sp>
      <p:sp>
        <p:nvSpPr>
          <p:cNvPr id="10" name="텍스트 개체 틀 2"/>
          <p:cNvSpPr>
            <a:spLocks noGrp="1"/>
          </p:cNvSpPr>
          <p:nvPr>
            <p:ph idx="1" hasCustomPrompt="1"/>
          </p:nvPr>
        </p:nvSpPr>
        <p:spPr>
          <a:xfrm>
            <a:off x="574541" y="1173973"/>
            <a:ext cx="11282100" cy="5150789"/>
          </a:xfrm>
          <a:prstGeom prst="rect">
            <a:avLst/>
          </a:prstGeom>
        </p:spPr>
        <p:txBody>
          <a:bodyPr vert="horz" lIns="91440" tIns="45720" rIns="91440" bIns="45720" rtlCol="0">
            <a:normAutofit/>
          </a:bodyPr>
          <a:lstStyle>
            <a:lvl1pPr>
              <a:defRPr sz="2400" b="0"/>
            </a:lvl1pPr>
            <a:lvl2pPr>
              <a:buClr>
                <a:schemeClr val="tx2"/>
              </a:buClr>
              <a:defRPr sz="2200"/>
            </a:lvl2pPr>
            <a:lvl3pPr>
              <a:buClr>
                <a:schemeClr val="tx2"/>
              </a:buClr>
              <a:defRPr sz="2000"/>
            </a:lvl3pPr>
            <a:lvl4pPr>
              <a:buClr>
                <a:schemeClr val="tx2"/>
              </a:buClr>
              <a:defRPr sz="1800"/>
            </a:lvl4pPr>
            <a:lvl5pPr>
              <a:buClr>
                <a:schemeClr val="accent1">
                  <a:lumMod val="50000"/>
                </a:schemeClr>
              </a:buClr>
              <a:defRPr/>
            </a:lvl5pPr>
            <a:lvl6pPr marL="2285943" indent="0">
              <a:buNone/>
              <a:defRPr/>
            </a:lvl6pPr>
          </a:lstStyle>
          <a:p>
            <a:pPr lvl="0"/>
            <a:r>
              <a:rPr lang="en-US" altLang="ko-KR" dirty="0"/>
              <a:t>1</a:t>
            </a:r>
          </a:p>
          <a:p>
            <a:pPr lvl="1"/>
            <a:r>
              <a:rPr lang="en-US" altLang="ko-KR" dirty="0"/>
              <a:t>1</a:t>
            </a:r>
          </a:p>
          <a:p>
            <a:pPr lvl="2"/>
            <a:r>
              <a:rPr lang="en-US" altLang="ko-KR" dirty="0"/>
              <a:t>2</a:t>
            </a:r>
          </a:p>
          <a:p>
            <a:pPr lvl="3"/>
            <a:r>
              <a:rPr lang="en-US" altLang="ko-KR" dirty="0"/>
              <a:t>1</a:t>
            </a:r>
          </a:p>
          <a:p>
            <a:pPr lvl="4"/>
            <a:r>
              <a:rPr lang="en-US" altLang="ko-KR" dirty="0"/>
              <a:t>1</a:t>
            </a:r>
          </a:p>
        </p:txBody>
      </p:sp>
      <p:sp>
        <p:nvSpPr>
          <p:cNvPr id="12" name="날짜 개체 틀 3"/>
          <p:cNvSpPr>
            <a:spLocks noGrp="1"/>
          </p:cNvSpPr>
          <p:nvPr>
            <p:ph type="dt" sz="half" idx="2"/>
          </p:nvPr>
        </p:nvSpPr>
        <p:spPr>
          <a:xfrm>
            <a:off x="431373" y="6492385"/>
            <a:ext cx="2095927" cy="197993"/>
          </a:xfrm>
          <a:prstGeom prst="rect">
            <a:avLst/>
          </a:prstGeom>
        </p:spPr>
        <p:txBody>
          <a:bodyPr vert="horz" lIns="91440" tIns="45720" rIns="91440" bIns="45720" rtlCol="0" anchor="ctr"/>
          <a:lstStyle>
            <a:lvl1pPr algn="l">
              <a:defRPr sz="2000">
                <a:solidFill>
                  <a:schemeClr val="tx1">
                    <a:lumMod val="50000"/>
                    <a:lumOff val="50000"/>
                  </a:schemeClr>
                </a:solidFill>
                <a:latin typeface="Tahoma" pitchFamily="34" charset="0"/>
                <a:cs typeface="Tahoma" pitchFamily="34" charset="0"/>
              </a:defRPr>
            </a:lvl1pPr>
          </a:lstStyle>
          <a:p>
            <a:fld id="{57E94D72-C2B9-4208-82A8-41549EAC8021}" type="datetime1">
              <a:rPr lang="ko-KR" altLang="en-US" smtClean="0"/>
              <a:t>2022-05-25</a:t>
            </a:fld>
            <a:endParaRPr lang="ko-KR" altLang="en-US"/>
          </a:p>
        </p:txBody>
      </p:sp>
      <p:sp>
        <p:nvSpPr>
          <p:cNvPr id="14" name="슬라이드 번호 개체 틀 5"/>
          <p:cNvSpPr>
            <a:spLocks noGrp="1"/>
          </p:cNvSpPr>
          <p:nvPr>
            <p:ph type="sldNum" sz="quarter" idx="4"/>
          </p:nvPr>
        </p:nvSpPr>
        <p:spPr>
          <a:xfrm>
            <a:off x="5615948" y="6501738"/>
            <a:ext cx="1056117" cy="188640"/>
          </a:xfrm>
          <a:prstGeom prst="rect">
            <a:avLst/>
          </a:prstGeom>
        </p:spPr>
        <p:txBody>
          <a:bodyPr vert="horz" lIns="91440" tIns="45720" rIns="91440" bIns="45720" rtlCol="0" anchor="ctr"/>
          <a:lstStyle>
            <a:lvl1pPr algn="ctr">
              <a:defRPr sz="2000">
                <a:solidFill>
                  <a:schemeClr val="tx1">
                    <a:lumMod val="50000"/>
                    <a:lumOff val="50000"/>
                  </a:schemeClr>
                </a:solidFill>
                <a:latin typeface="Tahoma" pitchFamily="34" charset="0"/>
                <a:cs typeface="Tahoma" pitchFamily="34" charset="0"/>
              </a:defRPr>
            </a:lvl1pPr>
          </a:lstStyle>
          <a:p>
            <a:fld id="{AA7D401D-ACF2-4C14-AE28-68B8907C6254}" type="slidenum">
              <a:rPr lang="ko-KR" altLang="en-US" smtClean="0"/>
              <a:t>‹#›</a:t>
            </a:fld>
            <a:endParaRPr lang="ko-KR" altLang="en-US"/>
          </a:p>
        </p:txBody>
      </p:sp>
    </p:spTree>
    <p:extLst>
      <p:ext uri="{BB962C8B-B14F-4D97-AF65-F5344CB8AC3E}">
        <p14:creationId xmlns:p14="http://schemas.microsoft.com/office/powerpoint/2010/main" val="27173410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121897" tIns="121897" rIns="121897" bIns="121897"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121897" tIns="121897" rIns="121897" bIns="121897"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121897" tIns="121897" rIns="121897" bIns="121897"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ko" smtClean="0"/>
              <a:pPr/>
              <a:t>‹#›</a:t>
            </a:fld>
            <a:endParaRPr lang="ko" altLang="en-US"/>
          </a:p>
        </p:txBody>
      </p:sp>
    </p:spTree>
    <p:extLst>
      <p:ext uri="{BB962C8B-B14F-4D97-AF65-F5344CB8AC3E}">
        <p14:creationId xmlns:p14="http://schemas.microsoft.com/office/powerpoint/2010/main" val="17452808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빈 화면">
    <p:spTree>
      <p:nvGrpSpPr>
        <p:cNvPr id="1" name=""/>
        <p:cNvGrpSpPr/>
        <p:nvPr/>
      </p:nvGrpSpPr>
      <p:grpSpPr>
        <a:xfrm>
          <a:off x="0" y="0"/>
          <a:ext cx="0" cy="0"/>
          <a:chOff x="0" y="0"/>
          <a:chExt cx="0" cy="0"/>
        </a:xfrm>
      </p:grpSpPr>
      <p:sp>
        <p:nvSpPr>
          <p:cNvPr id="7" name="날짜 개체 틀 3"/>
          <p:cNvSpPr>
            <a:spLocks noGrp="1"/>
          </p:cNvSpPr>
          <p:nvPr>
            <p:ph type="dt" sz="half" idx="2"/>
          </p:nvPr>
        </p:nvSpPr>
        <p:spPr>
          <a:xfrm>
            <a:off x="431378" y="6309779"/>
            <a:ext cx="2095927" cy="197993"/>
          </a:xfrm>
          <a:prstGeom prst="rect">
            <a:avLst/>
          </a:prstGeom>
        </p:spPr>
        <p:txBody>
          <a:bodyPr vert="horz" lIns="91440" tIns="45720" rIns="91440" bIns="45720" rtlCol="0" anchor="ctr"/>
          <a:lstStyle>
            <a:lvl1pPr algn="l">
              <a:defRPr sz="2000">
                <a:solidFill>
                  <a:schemeClr val="tx1">
                    <a:lumMod val="50000"/>
                    <a:lumOff val="50000"/>
                  </a:schemeClr>
                </a:solidFill>
                <a:latin typeface="Arial" panose="020B0604020202020204" pitchFamily="34" charset="0"/>
                <a:cs typeface="Arial" panose="020B0604020202020204" pitchFamily="34" charset="0"/>
              </a:defRPr>
            </a:lvl1pPr>
          </a:lstStyle>
          <a:p>
            <a:fld id="{67B4EBAF-9AC6-415C-A8F3-9C823593E07B}" type="datetime1">
              <a:rPr lang="ko-KR" altLang="en-US" smtClean="0"/>
              <a:pPr/>
              <a:t>2022-05-25</a:t>
            </a:fld>
            <a:endParaRPr lang="ko-KR" altLang="en-US" dirty="0"/>
          </a:p>
        </p:txBody>
      </p:sp>
      <p:sp>
        <p:nvSpPr>
          <p:cNvPr id="4" name="슬라이드 번호 개체 틀 5"/>
          <p:cNvSpPr txBox="1">
            <a:spLocks/>
          </p:cNvSpPr>
          <p:nvPr userDrawn="1"/>
        </p:nvSpPr>
        <p:spPr>
          <a:xfrm>
            <a:off x="5567932" y="6643327"/>
            <a:ext cx="1056117" cy="188640"/>
          </a:xfrm>
          <a:prstGeom prst="rect">
            <a:avLst/>
          </a:prstGeom>
        </p:spPr>
        <p:txBody>
          <a:bodyPr vert="horz" lIns="91440" tIns="45720" rIns="91440" bIns="45720" rtlCol="0" anchor="ctr"/>
          <a:lstStyle>
            <a:defPPr>
              <a:defRPr lang="ko-KR"/>
            </a:defPPr>
            <a:lvl1pPr marL="0" algn="ctr" defTabSz="914400" rtl="0" eaLnBrk="1" latinLnBrk="1" hangingPunct="1">
              <a:defRPr sz="2000" kern="1200">
                <a:solidFill>
                  <a:schemeClr val="bg1"/>
                </a:solidFill>
                <a:latin typeface="Tahoma" pitchFamily="34" charset="0"/>
                <a:ea typeface="+mn-ea"/>
                <a:cs typeface="Tahoma" pitchFamily="34" charset="0"/>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F0D1F904-E9B0-4010-A3E2-6601387245E8}" type="slidenum">
              <a:rPr lang="ko-KR" altLang="en-US" sz="2000" smtClean="0">
                <a:solidFill>
                  <a:schemeClr val="tx1"/>
                </a:solidFill>
                <a:latin typeface="Arial" panose="020B0604020202020204" pitchFamily="34" charset="0"/>
                <a:cs typeface="Arial" panose="020B0604020202020204" pitchFamily="34" charset="0"/>
              </a:rPr>
              <a:pPr/>
              <a:t>‹#›</a:t>
            </a:fld>
            <a:endParaRPr lang="ko-KR" altLang="en-US" sz="2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63497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C179F8-6595-48B6-AFCA-C2D474B95A45}" type="datetime1">
              <a:rPr lang="en-US" smtClean="0"/>
              <a:t>5/25/2022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E60C85-E6F0-4F43-9B28-ACA613493AC9}" type="datetime1">
              <a:rPr lang="en-US" smtClean="0"/>
              <a:t>5/25/2022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788ABA9-B991-443D-8593-B389B151F5A4}" type="datetime1">
              <a:rPr lang="en-US" smtClean="0"/>
              <a:t>5/25/2022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6F043C-4B13-4980-8378-428328E58DB8}" type="datetime1">
              <a:rPr lang="en-US" smtClean="0"/>
              <a:t>5/25/2022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ECF3766-EE54-425A-96EE-A8653F467D98}" type="datetime1">
              <a:rPr lang="en-US" smtClean="0"/>
              <a:t>5/25/2022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FA7ECF-9E97-4166-BA56-E437720CE845}" type="datetime1">
              <a:rPr lang="en-US" smtClean="0"/>
              <a:t>5/25/2022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26BA25-3A71-4AA2-B971-610242987217}" type="datetime1">
              <a:rPr lang="en-US" smtClean="0"/>
              <a:t>5/25/2022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2ED720-8DC4-48B0-94BC-B23BD15C3578}" type="datetime1">
              <a:rPr lang="en-US" smtClean="0"/>
              <a:t>5/25/2022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DFE2DD-B1D1-4D9B-84C3-D95CF52756E6}" type="datetime1">
              <a:rPr lang="en-US" smtClean="0"/>
              <a:t>5/25/2022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4" r:id="rId13"/>
    <p:sldLayoutId id="2147483675"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2.png"/><Relationship Id="rId5" Type="http://schemas.microsoft.com/office/2007/relationships/hdphoto" Target="../media/hdphoto2.wdp"/><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6.png"/><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hyperlink" Target="http://seungwonh.github.io/" TargetMode="External"/><Relationship Id="rId2" Type="http://schemas.openxmlformats.org/officeDocument/2006/relationships/hyperlink" Target="https://www.youtube.com/watch?v=yIjxMn--tu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normAutofit/>
          </a:bodyPr>
          <a:lstStyle/>
          <a:p>
            <a:r>
              <a:rPr lang="en-US" altLang="ko-KR">
                <a:solidFill>
                  <a:schemeClr val="tx2"/>
                </a:solidFill>
                <a:ea typeface="맑은 고딕"/>
              </a:rPr>
              <a:t>Knowledge + NLP</a:t>
            </a:r>
            <a:endParaRPr lang="ko-KR" altLang="en-US" dirty="0">
              <a:solidFill>
                <a:schemeClr val="tx2"/>
              </a:solidFill>
              <a:ea typeface="맑은 고딕"/>
            </a:endParaRPr>
          </a:p>
        </p:txBody>
      </p:sp>
      <p:sp>
        <p:nvSpPr>
          <p:cNvPr id="2" name="文本占位符 1">
            <a:extLst>
              <a:ext uri="{FF2B5EF4-FFF2-40B4-BE49-F238E27FC236}">
                <a16:creationId xmlns:a16="http://schemas.microsoft.com/office/drawing/2014/main" id="{9BC8F26D-E55B-4708-BBC1-33ABCABE811F}"/>
              </a:ext>
            </a:extLst>
          </p:cNvPr>
          <p:cNvSpPr>
            <a:spLocks noGrp="1"/>
          </p:cNvSpPr>
          <p:nvPr>
            <p:ph type="body" sz="quarter" idx="4294967295"/>
          </p:nvPr>
        </p:nvSpPr>
        <p:spPr>
          <a:xfrm>
            <a:off x="3451654" y="5131829"/>
            <a:ext cx="8658225" cy="1112838"/>
          </a:xfrm>
        </p:spPr>
        <p:txBody>
          <a:bodyPr>
            <a:normAutofit fontScale="77500" lnSpcReduction="20000"/>
          </a:bodyPr>
          <a:lstStyle/>
          <a:p>
            <a:pPr marL="0" indent="0">
              <a:buNone/>
            </a:pPr>
            <a:r>
              <a:rPr lang="en-US" altLang="ko-KR" sz="2800" dirty="0" err="1"/>
              <a:t>Seung</a:t>
            </a:r>
            <a:r>
              <a:rPr lang="en-US" altLang="ko-KR" sz="2800" dirty="0"/>
              <a:t>-won Hwang</a:t>
            </a:r>
          </a:p>
          <a:p>
            <a:pPr marL="0" indent="0">
              <a:buNone/>
            </a:pPr>
            <a:r>
              <a:rPr lang="en-US" altLang="ko-KR" sz="2800" dirty="0"/>
              <a:t>Professor</a:t>
            </a:r>
          </a:p>
          <a:p>
            <a:pPr marL="0" indent="0">
              <a:buNone/>
            </a:pPr>
            <a:r>
              <a:rPr lang="en-US" altLang="ko-KR" sz="2800" dirty="0"/>
              <a:t>Department of CSE, Seoul National University</a:t>
            </a:r>
          </a:p>
        </p:txBody>
      </p:sp>
    </p:spTree>
    <p:extLst>
      <p:ext uri="{BB962C8B-B14F-4D97-AF65-F5344CB8AC3E}">
        <p14:creationId xmlns:p14="http://schemas.microsoft.com/office/powerpoint/2010/main" val="6079967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294599" y="3922267"/>
            <a:ext cx="123698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Calibri"/>
                <a:cs typeface="Calibri"/>
              </a:rPr>
              <a:t>[Bordes</a:t>
            </a:r>
            <a:r>
              <a:rPr sz="1200" spc="-15" dirty="0">
                <a:latin typeface="Calibri"/>
                <a:cs typeface="Calibri"/>
              </a:rPr>
              <a:t> </a:t>
            </a:r>
            <a:r>
              <a:rPr sz="1200" spc="-5" dirty="0">
                <a:latin typeface="Calibri"/>
                <a:cs typeface="Calibri"/>
              </a:rPr>
              <a:t>et</a:t>
            </a:r>
            <a:r>
              <a:rPr sz="1200" spc="-20" dirty="0">
                <a:latin typeface="Calibri"/>
                <a:cs typeface="Calibri"/>
              </a:rPr>
              <a:t> </a:t>
            </a:r>
            <a:r>
              <a:rPr sz="1200" dirty="0">
                <a:latin typeface="Calibri"/>
                <a:cs typeface="Calibri"/>
              </a:rPr>
              <a:t>al.</a:t>
            </a:r>
            <a:r>
              <a:rPr sz="1200" spc="-20" dirty="0">
                <a:latin typeface="Calibri"/>
                <a:cs typeface="Calibri"/>
              </a:rPr>
              <a:t> </a:t>
            </a:r>
            <a:r>
              <a:rPr sz="1200" dirty="0">
                <a:latin typeface="Calibri"/>
                <a:cs typeface="Calibri"/>
              </a:rPr>
              <a:t>2013]</a:t>
            </a:r>
            <a:endParaRPr sz="1200">
              <a:latin typeface="Calibri"/>
              <a:cs typeface="Calibri"/>
            </a:endParaRPr>
          </a:p>
        </p:txBody>
      </p:sp>
      <p:sp>
        <p:nvSpPr>
          <p:cNvPr id="3" name="object 3"/>
          <p:cNvSpPr txBox="1"/>
          <p:nvPr/>
        </p:nvSpPr>
        <p:spPr>
          <a:xfrm>
            <a:off x="482062" y="3112515"/>
            <a:ext cx="6490970" cy="452120"/>
          </a:xfrm>
          <a:prstGeom prst="rect">
            <a:avLst/>
          </a:prstGeom>
        </p:spPr>
        <p:txBody>
          <a:bodyPr vert="horz" wrap="square" lIns="0" tIns="12700" rIns="0" bIns="0" rtlCol="0">
            <a:spAutoFit/>
          </a:bodyPr>
          <a:lstStyle/>
          <a:p>
            <a:pPr marL="12700">
              <a:lnSpc>
                <a:spcPct val="100000"/>
              </a:lnSpc>
              <a:spcBef>
                <a:spcPts val="100"/>
              </a:spcBef>
            </a:pPr>
            <a:r>
              <a:rPr sz="2800" b="1" spc="30" dirty="0">
                <a:latin typeface="Tahoma"/>
                <a:cs typeface="Tahoma"/>
              </a:rPr>
              <a:t>T</a:t>
            </a:r>
            <a:r>
              <a:rPr sz="2800" b="1" spc="15" dirty="0">
                <a:latin typeface="Tahoma"/>
                <a:cs typeface="Tahoma"/>
              </a:rPr>
              <a:t>r</a:t>
            </a:r>
            <a:r>
              <a:rPr sz="2800" b="1" spc="-45" dirty="0">
                <a:latin typeface="Tahoma"/>
                <a:cs typeface="Tahoma"/>
              </a:rPr>
              <a:t>a</a:t>
            </a:r>
            <a:r>
              <a:rPr sz="2800" b="1" spc="-5" dirty="0">
                <a:latin typeface="Tahoma"/>
                <a:cs typeface="Tahoma"/>
              </a:rPr>
              <a:t>n</a:t>
            </a:r>
            <a:r>
              <a:rPr sz="2800" b="1" spc="-10" dirty="0">
                <a:latin typeface="Tahoma"/>
                <a:cs typeface="Tahoma"/>
              </a:rPr>
              <a:t>sl</a:t>
            </a:r>
            <a:r>
              <a:rPr sz="2800" b="1" spc="-45" dirty="0">
                <a:latin typeface="Tahoma"/>
                <a:cs typeface="Tahoma"/>
              </a:rPr>
              <a:t>a</a:t>
            </a:r>
            <a:r>
              <a:rPr sz="2800" b="1" spc="-55" dirty="0">
                <a:latin typeface="Tahoma"/>
                <a:cs typeface="Tahoma"/>
              </a:rPr>
              <a:t>t</a:t>
            </a:r>
            <a:r>
              <a:rPr sz="2800" b="1" spc="5" dirty="0">
                <a:latin typeface="Tahoma"/>
                <a:cs typeface="Tahoma"/>
              </a:rPr>
              <a:t>i</a:t>
            </a:r>
            <a:r>
              <a:rPr sz="2800" b="1" spc="10" dirty="0">
                <a:latin typeface="Tahoma"/>
                <a:cs typeface="Tahoma"/>
              </a:rPr>
              <a:t>o</a:t>
            </a:r>
            <a:r>
              <a:rPr sz="2800" b="1" spc="-35" dirty="0">
                <a:latin typeface="Tahoma"/>
                <a:cs typeface="Tahoma"/>
              </a:rPr>
              <a:t>n</a:t>
            </a:r>
            <a:r>
              <a:rPr sz="2800" b="1" spc="-125" dirty="0">
                <a:latin typeface="Tahoma"/>
                <a:cs typeface="Tahoma"/>
              </a:rPr>
              <a:t>-</a:t>
            </a:r>
            <a:r>
              <a:rPr sz="2800" b="1" dirty="0">
                <a:latin typeface="Tahoma"/>
                <a:cs typeface="Tahoma"/>
              </a:rPr>
              <a:t>b</a:t>
            </a:r>
            <a:r>
              <a:rPr sz="2800" b="1" spc="-5" dirty="0">
                <a:latin typeface="Tahoma"/>
                <a:cs typeface="Tahoma"/>
              </a:rPr>
              <a:t>a</a:t>
            </a:r>
            <a:r>
              <a:rPr sz="2800" b="1" spc="15" dirty="0">
                <a:latin typeface="Tahoma"/>
                <a:cs typeface="Tahoma"/>
              </a:rPr>
              <a:t>s</a:t>
            </a:r>
            <a:r>
              <a:rPr sz="2800" b="1" spc="20" dirty="0">
                <a:latin typeface="Tahoma"/>
                <a:cs typeface="Tahoma"/>
              </a:rPr>
              <a:t>e</a:t>
            </a:r>
            <a:r>
              <a:rPr sz="2800" b="1" spc="40" dirty="0">
                <a:latin typeface="Tahoma"/>
                <a:cs typeface="Tahoma"/>
              </a:rPr>
              <a:t>d</a:t>
            </a:r>
            <a:r>
              <a:rPr sz="2800" b="1" spc="-315" dirty="0">
                <a:latin typeface="Tahoma"/>
                <a:cs typeface="Tahoma"/>
              </a:rPr>
              <a:t> </a:t>
            </a:r>
            <a:r>
              <a:rPr sz="2800" b="1" spc="55" dirty="0">
                <a:latin typeface="Tahoma"/>
                <a:cs typeface="Tahoma"/>
              </a:rPr>
              <a:t>Scor</a:t>
            </a:r>
            <a:r>
              <a:rPr sz="2800" b="1" dirty="0">
                <a:latin typeface="Tahoma"/>
                <a:cs typeface="Tahoma"/>
              </a:rPr>
              <a:t>i</a:t>
            </a:r>
            <a:r>
              <a:rPr sz="2800" b="1" spc="-35" dirty="0">
                <a:latin typeface="Tahoma"/>
                <a:cs typeface="Tahoma"/>
              </a:rPr>
              <a:t>n</a:t>
            </a:r>
            <a:r>
              <a:rPr sz="2800" b="1" spc="40" dirty="0">
                <a:latin typeface="Tahoma"/>
                <a:cs typeface="Tahoma"/>
              </a:rPr>
              <a:t>g</a:t>
            </a:r>
            <a:r>
              <a:rPr sz="2800" b="1" spc="-315" dirty="0">
                <a:latin typeface="Tahoma"/>
                <a:cs typeface="Tahoma"/>
              </a:rPr>
              <a:t> </a:t>
            </a:r>
            <a:r>
              <a:rPr sz="2800" b="1" spc="-20" dirty="0">
                <a:latin typeface="Tahoma"/>
                <a:cs typeface="Tahoma"/>
              </a:rPr>
              <a:t>F</a:t>
            </a:r>
            <a:r>
              <a:rPr sz="2800" b="1" spc="-10" dirty="0">
                <a:latin typeface="Tahoma"/>
                <a:cs typeface="Tahoma"/>
              </a:rPr>
              <a:t>u</a:t>
            </a:r>
            <a:r>
              <a:rPr sz="2800" b="1" spc="-35" dirty="0">
                <a:latin typeface="Tahoma"/>
                <a:cs typeface="Tahoma"/>
              </a:rPr>
              <a:t>n</a:t>
            </a:r>
            <a:r>
              <a:rPr sz="2800" b="1" spc="155" dirty="0">
                <a:latin typeface="Tahoma"/>
                <a:cs typeface="Tahoma"/>
              </a:rPr>
              <a:t>c</a:t>
            </a:r>
            <a:r>
              <a:rPr sz="2800" b="1" spc="-50" dirty="0">
                <a:latin typeface="Tahoma"/>
                <a:cs typeface="Tahoma"/>
              </a:rPr>
              <a:t>t</a:t>
            </a:r>
            <a:r>
              <a:rPr sz="2800" b="1" dirty="0">
                <a:latin typeface="Tahoma"/>
                <a:cs typeface="Tahoma"/>
              </a:rPr>
              <a:t>i</a:t>
            </a:r>
            <a:r>
              <a:rPr sz="2800" b="1" spc="15" dirty="0">
                <a:latin typeface="Tahoma"/>
                <a:cs typeface="Tahoma"/>
              </a:rPr>
              <a:t>o</a:t>
            </a:r>
            <a:r>
              <a:rPr sz="2800" b="1" spc="-35" dirty="0">
                <a:latin typeface="Tahoma"/>
                <a:cs typeface="Tahoma"/>
              </a:rPr>
              <a:t>n</a:t>
            </a:r>
            <a:r>
              <a:rPr sz="2800" b="1" spc="20" dirty="0">
                <a:latin typeface="Tahoma"/>
                <a:cs typeface="Tahoma"/>
              </a:rPr>
              <a:t>s</a:t>
            </a:r>
            <a:endParaRPr sz="2800">
              <a:latin typeface="Tahoma"/>
              <a:cs typeface="Tahoma"/>
            </a:endParaRPr>
          </a:p>
        </p:txBody>
      </p:sp>
      <p:pic>
        <p:nvPicPr>
          <p:cNvPr id="4" name="object 4"/>
          <p:cNvPicPr/>
          <p:nvPr/>
        </p:nvPicPr>
        <p:blipFill>
          <a:blip r:embed="rId3" cstate="print"/>
          <a:stretch>
            <a:fillRect/>
          </a:stretch>
        </p:blipFill>
        <p:spPr>
          <a:xfrm>
            <a:off x="523131" y="998991"/>
            <a:ext cx="4311044" cy="1146828"/>
          </a:xfrm>
          <a:prstGeom prst="rect">
            <a:avLst/>
          </a:prstGeom>
        </p:spPr>
      </p:pic>
      <p:sp>
        <p:nvSpPr>
          <p:cNvPr id="5" name="object 5"/>
          <p:cNvSpPr txBox="1"/>
          <p:nvPr/>
        </p:nvSpPr>
        <p:spPr>
          <a:xfrm>
            <a:off x="510536" y="2224532"/>
            <a:ext cx="525335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High</a:t>
            </a:r>
            <a:r>
              <a:rPr sz="1800" spc="10" dirty="0">
                <a:latin typeface="Calibri"/>
                <a:cs typeface="Calibri"/>
              </a:rPr>
              <a:t> </a:t>
            </a:r>
            <a:r>
              <a:rPr sz="1800" spc="-10" dirty="0">
                <a:latin typeface="Calibri"/>
                <a:cs typeface="Calibri"/>
              </a:rPr>
              <a:t>score</a:t>
            </a:r>
            <a:r>
              <a:rPr sz="1800" spc="10" dirty="0">
                <a:latin typeface="Calibri"/>
                <a:cs typeface="Calibri"/>
              </a:rPr>
              <a:t> </a:t>
            </a:r>
            <a:r>
              <a:rPr sz="1800" dirty="0">
                <a:latin typeface="Calibri"/>
                <a:cs typeface="Calibri"/>
              </a:rPr>
              <a:t>=</a:t>
            </a:r>
            <a:r>
              <a:rPr sz="1800" spc="5" dirty="0">
                <a:latin typeface="Calibri"/>
                <a:cs typeface="Calibri"/>
              </a:rPr>
              <a:t> </a:t>
            </a:r>
            <a:r>
              <a:rPr sz="1800" spc="-5" dirty="0">
                <a:latin typeface="Calibri"/>
                <a:cs typeface="Calibri"/>
              </a:rPr>
              <a:t>high</a:t>
            </a:r>
            <a:r>
              <a:rPr sz="1800" spc="10" dirty="0">
                <a:latin typeface="Calibri"/>
                <a:cs typeface="Calibri"/>
              </a:rPr>
              <a:t> </a:t>
            </a:r>
            <a:r>
              <a:rPr sz="1800" spc="-5" dirty="0">
                <a:latin typeface="Calibri"/>
                <a:cs typeface="Calibri"/>
              </a:rPr>
              <a:t>changes</a:t>
            </a:r>
            <a:r>
              <a:rPr sz="1800" dirty="0">
                <a:latin typeface="Calibri"/>
                <a:cs typeface="Calibri"/>
              </a:rPr>
              <a:t> </a:t>
            </a:r>
            <a:r>
              <a:rPr sz="1800" spc="-15" dirty="0">
                <a:latin typeface="Calibri"/>
                <a:cs typeface="Calibri"/>
              </a:rPr>
              <a:t>for</a:t>
            </a:r>
            <a:r>
              <a:rPr sz="1800" dirty="0">
                <a:latin typeface="Calibri"/>
                <a:cs typeface="Calibri"/>
              </a:rPr>
              <a:t> </a:t>
            </a:r>
            <a:r>
              <a:rPr sz="1800" spc="-5" dirty="0">
                <a:latin typeface="Calibri"/>
                <a:cs typeface="Calibri"/>
              </a:rPr>
              <a:t>the</a:t>
            </a:r>
            <a:r>
              <a:rPr sz="1800" spc="10" dirty="0">
                <a:latin typeface="Calibri"/>
                <a:cs typeface="Calibri"/>
              </a:rPr>
              <a:t> </a:t>
            </a:r>
            <a:r>
              <a:rPr sz="1800" spc="-5" dirty="0">
                <a:latin typeface="Calibri"/>
                <a:cs typeface="Calibri"/>
              </a:rPr>
              <a:t>triple</a:t>
            </a:r>
            <a:r>
              <a:rPr sz="1800" spc="10" dirty="0">
                <a:latin typeface="Calibri"/>
                <a:cs typeface="Calibri"/>
              </a:rPr>
              <a:t> </a:t>
            </a:r>
            <a:r>
              <a:rPr sz="1800" spc="-10" dirty="0">
                <a:latin typeface="Calibri"/>
                <a:cs typeface="Calibri"/>
              </a:rPr>
              <a:t>to</a:t>
            </a:r>
            <a:r>
              <a:rPr sz="1800" spc="5" dirty="0">
                <a:latin typeface="Calibri"/>
                <a:cs typeface="Calibri"/>
              </a:rPr>
              <a:t> </a:t>
            </a:r>
            <a:r>
              <a:rPr sz="1800" dirty="0">
                <a:latin typeface="Calibri"/>
                <a:cs typeface="Calibri"/>
              </a:rPr>
              <a:t>be</a:t>
            </a:r>
            <a:r>
              <a:rPr sz="1800" spc="5" dirty="0">
                <a:latin typeface="Calibri"/>
                <a:cs typeface="Calibri"/>
              </a:rPr>
              <a:t> </a:t>
            </a:r>
            <a:r>
              <a:rPr sz="1800" dirty="0">
                <a:latin typeface="Calibri"/>
                <a:cs typeface="Calibri"/>
              </a:rPr>
              <a:t>a</a:t>
            </a:r>
            <a:r>
              <a:rPr sz="1800" spc="5" dirty="0">
                <a:latin typeface="Calibri"/>
                <a:cs typeface="Calibri"/>
              </a:rPr>
              <a:t> </a:t>
            </a:r>
            <a:r>
              <a:rPr sz="1800" spc="-5" dirty="0">
                <a:latin typeface="Calibri"/>
                <a:cs typeface="Calibri"/>
              </a:rPr>
              <a:t>true</a:t>
            </a:r>
            <a:r>
              <a:rPr sz="1800" spc="10" dirty="0">
                <a:latin typeface="Calibri"/>
                <a:cs typeface="Calibri"/>
              </a:rPr>
              <a:t> </a:t>
            </a:r>
            <a:r>
              <a:rPr sz="1800" spc="-10" dirty="0">
                <a:latin typeface="Calibri"/>
                <a:cs typeface="Calibri"/>
              </a:rPr>
              <a:t>fact.</a:t>
            </a:r>
            <a:endParaRPr sz="1800">
              <a:latin typeface="Calibri"/>
              <a:cs typeface="Calibri"/>
            </a:endParaRPr>
          </a:p>
        </p:txBody>
      </p:sp>
      <p:pic>
        <p:nvPicPr>
          <p:cNvPr id="9" name="그림 8"/>
          <p:cNvPicPr>
            <a:picLocks noChangeAspect="1"/>
          </p:cNvPicPr>
          <p:nvPr/>
        </p:nvPicPr>
        <p:blipFill>
          <a:blip r:embed="rId4"/>
          <a:stretch>
            <a:fillRect/>
          </a:stretch>
        </p:blipFill>
        <p:spPr>
          <a:xfrm>
            <a:off x="7141483" y="3564635"/>
            <a:ext cx="3105150" cy="3095625"/>
          </a:xfrm>
          <a:prstGeom prst="rect">
            <a:avLst/>
          </a:prstGeom>
        </p:spPr>
      </p:pic>
      <p:pic>
        <p:nvPicPr>
          <p:cNvPr id="10" name="그림 9"/>
          <p:cNvPicPr>
            <a:picLocks noChangeAspect="1"/>
          </p:cNvPicPr>
          <p:nvPr/>
        </p:nvPicPr>
        <p:blipFill>
          <a:blip r:embed="rId5"/>
          <a:stretch>
            <a:fillRect/>
          </a:stretch>
        </p:blipFill>
        <p:spPr>
          <a:xfrm>
            <a:off x="1740504" y="4767943"/>
            <a:ext cx="4791075" cy="1066800"/>
          </a:xfrm>
          <a:prstGeom prst="rect">
            <a:avLst/>
          </a:prstGeom>
        </p:spPr>
      </p:pic>
    </p:spTree>
    <p:extLst>
      <p:ext uri="{BB962C8B-B14F-4D97-AF65-F5344CB8AC3E}">
        <p14:creationId xmlns:p14="http://schemas.microsoft.com/office/powerpoint/2010/main" val="1845105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텍스트 개체 틀 2"/>
          <p:cNvSpPr>
            <a:spLocks noGrp="1"/>
          </p:cNvSpPr>
          <p:nvPr>
            <p:ph type="body" idx="1"/>
          </p:nvPr>
        </p:nvSpPr>
        <p:spPr/>
        <p:txBody>
          <a:bodyPr/>
          <a:lstStyle/>
          <a:p>
            <a:endParaRPr lang="ko-KR" altLang="en-US"/>
          </a:p>
        </p:txBody>
      </p:sp>
      <p:pic>
        <p:nvPicPr>
          <p:cNvPr id="4" name="그림 3"/>
          <p:cNvPicPr>
            <a:picLocks noChangeAspect="1"/>
          </p:cNvPicPr>
          <p:nvPr/>
        </p:nvPicPr>
        <p:blipFill>
          <a:blip r:embed="rId2"/>
          <a:stretch>
            <a:fillRect/>
          </a:stretch>
        </p:blipFill>
        <p:spPr>
          <a:xfrm>
            <a:off x="1447800" y="1052512"/>
            <a:ext cx="9296400" cy="4752975"/>
          </a:xfrm>
          <a:prstGeom prst="rect">
            <a:avLst/>
          </a:prstGeom>
        </p:spPr>
      </p:pic>
    </p:spTree>
    <p:extLst>
      <p:ext uri="{BB962C8B-B14F-4D97-AF65-F5344CB8AC3E}">
        <p14:creationId xmlns:p14="http://schemas.microsoft.com/office/powerpoint/2010/main" val="3384974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418083"/>
            <a:ext cx="5293360" cy="452120"/>
          </a:xfrm>
          <a:prstGeom prst="rect">
            <a:avLst/>
          </a:prstGeom>
        </p:spPr>
        <p:txBody>
          <a:bodyPr vert="horz" wrap="square" lIns="0" tIns="12700" rIns="0" bIns="0" rtlCol="0">
            <a:spAutoFit/>
          </a:bodyPr>
          <a:lstStyle/>
          <a:p>
            <a:pPr marL="12700">
              <a:lnSpc>
                <a:spcPct val="100000"/>
              </a:lnSpc>
              <a:spcBef>
                <a:spcPts val="100"/>
              </a:spcBef>
            </a:pPr>
            <a:r>
              <a:rPr sz="2800" spc="50" dirty="0">
                <a:latin typeface="Tahoma"/>
                <a:cs typeface="Tahoma"/>
              </a:rPr>
              <a:t>S</a:t>
            </a:r>
            <a:r>
              <a:rPr sz="2800" spc="60" dirty="0">
                <a:latin typeface="Tahoma"/>
                <a:cs typeface="Tahoma"/>
              </a:rPr>
              <a:t>y</a:t>
            </a:r>
            <a:r>
              <a:rPr sz="2800" spc="-35" dirty="0">
                <a:latin typeface="Tahoma"/>
                <a:cs typeface="Tahoma"/>
              </a:rPr>
              <a:t>n</a:t>
            </a:r>
            <a:r>
              <a:rPr sz="2800" spc="-55" dirty="0">
                <a:latin typeface="Tahoma"/>
                <a:cs typeface="Tahoma"/>
              </a:rPr>
              <a:t>t</a:t>
            </a:r>
            <a:r>
              <a:rPr sz="2800" spc="-35" dirty="0">
                <a:latin typeface="Tahoma"/>
                <a:cs typeface="Tahoma"/>
              </a:rPr>
              <a:t>h</a:t>
            </a:r>
            <a:r>
              <a:rPr sz="2800" spc="20" dirty="0">
                <a:latin typeface="Tahoma"/>
                <a:cs typeface="Tahoma"/>
              </a:rPr>
              <a:t>e</a:t>
            </a:r>
            <a:r>
              <a:rPr sz="2800" spc="-55" dirty="0">
                <a:latin typeface="Tahoma"/>
                <a:cs typeface="Tahoma"/>
              </a:rPr>
              <a:t>t</a:t>
            </a:r>
            <a:r>
              <a:rPr sz="2800" dirty="0">
                <a:latin typeface="Tahoma"/>
                <a:cs typeface="Tahoma"/>
              </a:rPr>
              <a:t>i</a:t>
            </a:r>
            <a:r>
              <a:rPr sz="2800" spc="160" dirty="0">
                <a:latin typeface="Tahoma"/>
                <a:cs typeface="Tahoma"/>
              </a:rPr>
              <a:t>c</a:t>
            </a:r>
            <a:r>
              <a:rPr sz="2800" spc="-315" dirty="0">
                <a:latin typeface="Tahoma"/>
                <a:cs typeface="Tahoma"/>
              </a:rPr>
              <a:t> </a:t>
            </a:r>
            <a:r>
              <a:rPr sz="2800" spc="40" dirty="0">
                <a:latin typeface="Tahoma"/>
                <a:cs typeface="Tahoma"/>
              </a:rPr>
              <a:t>N</a:t>
            </a:r>
            <a:r>
              <a:rPr sz="2800" spc="20" dirty="0">
                <a:latin typeface="Tahoma"/>
                <a:cs typeface="Tahoma"/>
              </a:rPr>
              <a:t>e</a:t>
            </a:r>
            <a:r>
              <a:rPr sz="2800" spc="35" dirty="0">
                <a:latin typeface="Tahoma"/>
                <a:cs typeface="Tahoma"/>
              </a:rPr>
              <a:t>g</a:t>
            </a:r>
            <a:r>
              <a:rPr sz="2800" spc="-45" dirty="0">
                <a:latin typeface="Tahoma"/>
                <a:cs typeface="Tahoma"/>
              </a:rPr>
              <a:t>a</a:t>
            </a:r>
            <a:r>
              <a:rPr sz="2800" spc="-55" dirty="0">
                <a:latin typeface="Tahoma"/>
                <a:cs typeface="Tahoma"/>
              </a:rPr>
              <a:t>t</a:t>
            </a:r>
            <a:r>
              <a:rPr sz="2800" dirty="0">
                <a:latin typeface="Tahoma"/>
                <a:cs typeface="Tahoma"/>
              </a:rPr>
              <a:t>i</a:t>
            </a:r>
            <a:r>
              <a:rPr sz="2800" spc="65" dirty="0">
                <a:latin typeface="Tahoma"/>
                <a:cs typeface="Tahoma"/>
              </a:rPr>
              <a:t>v</a:t>
            </a:r>
            <a:r>
              <a:rPr sz="2800" spc="20" dirty="0">
                <a:latin typeface="Tahoma"/>
                <a:cs typeface="Tahoma"/>
              </a:rPr>
              <a:t>e</a:t>
            </a:r>
            <a:r>
              <a:rPr sz="2800" spc="15" dirty="0">
                <a:latin typeface="Tahoma"/>
                <a:cs typeface="Tahoma"/>
              </a:rPr>
              <a:t>s</a:t>
            </a:r>
            <a:r>
              <a:rPr sz="2800" spc="-155" dirty="0">
                <a:latin typeface="Tahoma"/>
                <a:cs typeface="Tahoma"/>
              </a:rPr>
              <a:t>:</a:t>
            </a:r>
            <a:r>
              <a:rPr sz="2800" spc="-310" dirty="0">
                <a:latin typeface="Tahoma"/>
                <a:cs typeface="Tahoma"/>
              </a:rPr>
              <a:t> </a:t>
            </a:r>
            <a:r>
              <a:rPr sz="2800" spc="10" dirty="0">
                <a:latin typeface="Tahoma"/>
                <a:cs typeface="Tahoma"/>
              </a:rPr>
              <a:t>E</a:t>
            </a:r>
            <a:r>
              <a:rPr sz="2800" spc="15" dirty="0">
                <a:latin typeface="Tahoma"/>
                <a:cs typeface="Tahoma"/>
              </a:rPr>
              <a:t>x</a:t>
            </a:r>
            <a:r>
              <a:rPr sz="2800" spc="-45" dirty="0">
                <a:latin typeface="Tahoma"/>
                <a:cs typeface="Tahoma"/>
              </a:rPr>
              <a:t>a</a:t>
            </a:r>
            <a:r>
              <a:rPr sz="2800" spc="-65" dirty="0">
                <a:latin typeface="Tahoma"/>
                <a:cs typeface="Tahoma"/>
              </a:rPr>
              <a:t>m</a:t>
            </a:r>
            <a:r>
              <a:rPr sz="2800" spc="45" dirty="0">
                <a:latin typeface="Tahoma"/>
                <a:cs typeface="Tahoma"/>
              </a:rPr>
              <a:t>p</a:t>
            </a:r>
            <a:r>
              <a:rPr sz="2800" spc="-10" dirty="0">
                <a:latin typeface="Tahoma"/>
                <a:cs typeface="Tahoma"/>
              </a:rPr>
              <a:t>l</a:t>
            </a:r>
            <a:r>
              <a:rPr sz="2800" spc="25" dirty="0">
                <a:latin typeface="Tahoma"/>
                <a:cs typeface="Tahoma"/>
              </a:rPr>
              <a:t>e</a:t>
            </a:r>
            <a:endParaRPr sz="2800">
              <a:latin typeface="Tahoma"/>
              <a:cs typeface="Tahoma"/>
            </a:endParaRPr>
          </a:p>
        </p:txBody>
      </p:sp>
      <p:pic>
        <p:nvPicPr>
          <p:cNvPr id="3" name="object 3"/>
          <p:cNvPicPr/>
          <p:nvPr/>
        </p:nvPicPr>
        <p:blipFill>
          <a:blip r:embed="rId2" cstate="print"/>
          <a:stretch>
            <a:fillRect/>
          </a:stretch>
        </p:blipFill>
        <p:spPr>
          <a:xfrm>
            <a:off x="895752" y="1505511"/>
            <a:ext cx="9885263" cy="4176259"/>
          </a:xfrm>
          <a:prstGeom prst="rect">
            <a:avLst/>
          </a:prstGeom>
        </p:spPr>
      </p:pic>
    </p:spTree>
    <p:extLst>
      <p:ext uri="{BB962C8B-B14F-4D97-AF65-F5344CB8AC3E}">
        <p14:creationId xmlns:p14="http://schemas.microsoft.com/office/powerpoint/2010/main" val="2185389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418083"/>
            <a:ext cx="3662679" cy="452120"/>
          </a:xfrm>
          <a:prstGeom prst="rect">
            <a:avLst/>
          </a:prstGeom>
        </p:spPr>
        <p:txBody>
          <a:bodyPr vert="horz" wrap="square" lIns="0" tIns="12700" rIns="0" bIns="0" rtlCol="0">
            <a:spAutoFit/>
          </a:bodyPr>
          <a:lstStyle/>
          <a:p>
            <a:pPr marL="12700">
              <a:lnSpc>
                <a:spcPct val="100000"/>
              </a:lnSpc>
              <a:spcBef>
                <a:spcPts val="100"/>
              </a:spcBef>
            </a:pPr>
            <a:r>
              <a:rPr sz="2800" spc="25" dirty="0">
                <a:latin typeface="Tahoma"/>
                <a:cs typeface="Tahoma"/>
              </a:rPr>
              <a:t>B</a:t>
            </a:r>
            <a:r>
              <a:rPr sz="2800" spc="10" dirty="0">
                <a:latin typeface="Tahoma"/>
                <a:cs typeface="Tahoma"/>
              </a:rPr>
              <a:t>e</a:t>
            </a:r>
            <a:r>
              <a:rPr sz="2800" spc="-35" dirty="0">
                <a:latin typeface="Tahoma"/>
                <a:cs typeface="Tahoma"/>
              </a:rPr>
              <a:t>n</a:t>
            </a:r>
            <a:r>
              <a:rPr sz="2800" spc="155" dirty="0">
                <a:latin typeface="Tahoma"/>
                <a:cs typeface="Tahoma"/>
              </a:rPr>
              <a:t>c</a:t>
            </a:r>
            <a:r>
              <a:rPr sz="2800" spc="-35" dirty="0">
                <a:latin typeface="Tahoma"/>
                <a:cs typeface="Tahoma"/>
              </a:rPr>
              <a:t>h</a:t>
            </a:r>
            <a:r>
              <a:rPr sz="2800" spc="-65" dirty="0">
                <a:latin typeface="Tahoma"/>
                <a:cs typeface="Tahoma"/>
              </a:rPr>
              <a:t>m</a:t>
            </a:r>
            <a:r>
              <a:rPr sz="2800" spc="-40" dirty="0">
                <a:latin typeface="Tahoma"/>
                <a:cs typeface="Tahoma"/>
              </a:rPr>
              <a:t>a</a:t>
            </a:r>
            <a:r>
              <a:rPr sz="2800" spc="5" dirty="0">
                <a:latin typeface="Tahoma"/>
                <a:cs typeface="Tahoma"/>
              </a:rPr>
              <a:t>r</a:t>
            </a:r>
            <a:r>
              <a:rPr sz="2800" spc="-40" dirty="0">
                <a:latin typeface="Tahoma"/>
                <a:cs typeface="Tahoma"/>
              </a:rPr>
              <a:t>k</a:t>
            </a:r>
            <a:r>
              <a:rPr sz="2800" spc="-310" dirty="0">
                <a:latin typeface="Tahoma"/>
                <a:cs typeface="Tahoma"/>
              </a:rPr>
              <a:t> </a:t>
            </a:r>
            <a:r>
              <a:rPr sz="2800" spc="-25" dirty="0">
                <a:latin typeface="Tahoma"/>
                <a:cs typeface="Tahoma"/>
              </a:rPr>
              <a:t>D</a:t>
            </a:r>
            <a:r>
              <a:rPr sz="2800" spc="-40" dirty="0">
                <a:latin typeface="Tahoma"/>
                <a:cs typeface="Tahoma"/>
              </a:rPr>
              <a:t>a</a:t>
            </a:r>
            <a:r>
              <a:rPr sz="2800" spc="-55" dirty="0">
                <a:latin typeface="Tahoma"/>
                <a:cs typeface="Tahoma"/>
              </a:rPr>
              <a:t>t</a:t>
            </a:r>
            <a:r>
              <a:rPr sz="2800" spc="-40" dirty="0">
                <a:latin typeface="Tahoma"/>
                <a:cs typeface="Tahoma"/>
              </a:rPr>
              <a:t>a</a:t>
            </a:r>
            <a:r>
              <a:rPr sz="2800" spc="15" dirty="0">
                <a:latin typeface="Tahoma"/>
                <a:cs typeface="Tahoma"/>
              </a:rPr>
              <a:t>s</a:t>
            </a:r>
            <a:r>
              <a:rPr sz="2800" spc="20" dirty="0">
                <a:latin typeface="Tahoma"/>
                <a:cs typeface="Tahoma"/>
              </a:rPr>
              <a:t>e</a:t>
            </a:r>
            <a:r>
              <a:rPr sz="2800" spc="-55" dirty="0">
                <a:latin typeface="Tahoma"/>
                <a:cs typeface="Tahoma"/>
              </a:rPr>
              <a:t>t</a:t>
            </a:r>
            <a:r>
              <a:rPr sz="2800" spc="20" dirty="0">
                <a:latin typeface="Tahoma"/>
                <a:cs typeface="Tahoma"/>
              </a:rPr>
              <a:t>s</a:t>
            </a:r>
            <a:endParaRPr sz="2800">
              <a:latin typeface="Tahoma"/>
              <a:cs typeface="Tahoma"/>
            </a:endParaRPr>
          </a:p>
        </p:txBody>
      </p:sp>
      <p:grpSp>
        <p:nvGrpSpPr>
          <p:cNvPr id="3" name="object 3"/>
          <p:cNvGrpSpPr/>
          <p:nvPr/>
        </p:nvGrpSpPr>
        <p:grpSpPr>
          <a:xfrm>
            <a:off x="2742776" y="1711496"/>
            <a:ext cx="6036310" cy="2823210"/>
            <a:chOff x="2742776" y="1711496"/>
            <a:chExt cx="6036310" cy="2823210"/>
          </a:xfrm>
        </p:grpSpPr>
        <p:pic>
          <p:nvPicPr>
            <p:cNvPr id="4" name="object 4"/>
            <p:cNvPicPr/>
            <p:nvPr/>
          </p:nvPicPr>
          <p:blipFill>
            <a:blip r:embed="rId2" cstate="print"/>
            <a:stretch>
              <a:fillRect/>
            </a:stretch>
          </p:blipFill>
          <p:spPr>
            <a:xfrm>
              <a:off x="2742776" y="2431973"/>
              <a:ext cx="6036228" cy="2102202"/>
            </a:xfrm>
            <a:prstGeom prst="rect">
              <a:avLst/>
            </a:prstGeom>
          </p:spPr>
        </p:pic>
        <p:sp>
          <p:nvSpPr>
            <p:cNvPr id="5" name="object 5"/>
            <p:cNvSpPr/>
            <p:nvPr/>
          </p:nvSpPr>
          <p:spPr>
            <a:xfrm>
              <a:off x="4113932" y="1986064"/>
              <a:ext cx="834390" cy="640080"/>
            </a:xfrm>
            <a:custGeom>
              <a:avLst/>
              <a:gdLst/>
              <a:ahLst/>
              <a:cxnLst/>
              <a:rect l="l" t="t" r="r" b="b"/>
              <a:pathLst>
                <a:path w="834389" h="640080">
                  <a:moveTo>
                    <a:pt x="90819" y="58511"/>
                  </a:moveTo>
                  <a:lnTo>
                    <a:pt x="81917" y="60126"/>
                  </a:lnTo>
                  <a:lnTo>
                    <a:pt x="72930" y="73098"/>
                  </a:lnTo>
                  <a:lnTo>
                    <a:pt x="74545" y="81999"/>
                  </a:lnTo>
                  <a:lnTo>
                    <a:pt x="87541" y="91002"/>
                  </a:lnTo>
                  <a:lnTo>
                    <a:pt x="96442" y="89387"/>
                  </a:lnTo>
                  <a:lnTo>
                    <a:pt x="105430" y="76415"/>
                  </a:lnTo>
                  <a:lnTo>
                    <a:pt x="103815" y="67514"/>
                  </a:lnTo>
                  <a:lnTo>
                    <a:pt x="90819" y="58511"/>
                  </a:lnTo>
                  <a:close/>
                </a:path>
                <a:path w="834389" h="640080">
                  <a:moveTo>
                    <a:pt x="34532" y="0"/>
                  </a:moveTo>
                  <a:lnTo>
                    <a:pt x="19221" y="5964"/>
                  </a:lnTo>
                  <a:lnTo>
                    <a:pt x="6948" y="17756"/>
                  </a:lnTo>
                  <a:lnTo>
                    <a:pt x="212" y="33388"/>
                  </a:lnTo>
                  <a:lnTo>
                    <a:pt x="0" y="49818"/>
                  </a:lnTo>
                  <a:lnTo>
                    <a:pt x="5964" y="65129"/>
                  </a:lnTo>
                  <a:lnTo>
                    <a:pt x="17757" y="77402"/>
                  </a:lnTo>
                  <a:lnTo>
                    <a:pt x="33388" y="84138"/>
                  </a:lnTo>
                  <a:lnTo>
                    <a:pt x="49818" y="84351"/>
                  </a:lnTo>
                  <a:lnTo>
                    <a:pt x="65129" y="78386"/>
                  </a:lnTo>
                  <a:lnTo>
                    <a:pt x="77403" y="66593"/>
                  </a:lnTo>
                  <a:lnTo>
                    <a:pt x="80921" y="58430"/>
                  </a:lnTo>
                  <a:lnTo>
                    <a:pt x="40548" y="58430"/>
                  </a:lnTo>
                  <a:lnTo>
                    <a:pt x="27552" y="49425"/>
                  </a:lnTo>
                  <a:lnTo>
                    <a:pt x="25937" y="40525"/>
                  </a:lnTo>
                  <a:lnTo>
                    <a:pt x="34925" y="27552"/>
                  </a:lnTo>
                  <a:lnTo>
                    <a:pt x="43825" y="25937"/>
                  </a:lnTo>
                  <a:lnTo>
                    <a:pt x="81002" y="25937"/>
                  </a:lnTo>
                  <a:lnTo>
                    <a:pt x="78386" y="19221"/>
                  </a:lnTo>
                  <a:lnTo>
                    <a:pt x="66594" y="6948"/>
                  </a:lnTo>
                  <a:lnTo>
                    <a:pt x="50962" y="212"/>
                  </a:lnTo>
                  <a:lnTo>
                    <a:pt x="34532" y="0"/>
                  </a:lnTo>
                  <a:close/>
                </a:path>
                <a:path w="834389" h="640080">
                  <a:moveTo>
                    <a:pt x="43825" y="25937"/>
                  </a:moveTo>
                  <a:lnTo>
                    <a:pt x="34925" y="27552"/>
                  </a:lnTo>
                  <a:lnTo>
                    <a:pt x="25937" y="40525"/>
                  </a:lnTo>
                  <a:lnTo>
                    <a:pt x="27552" y="49425"/>
                  </a:lnTo>
                  <a:lnTo>
                    <a:pt x="40548" y="58430"/>
                  </a:lnTo>
                  <a:lnTo>
                    <a:pt x="49449" y="56814"/>
                  </a:lnTo>
                  <a:lnTo>
                    <a:pt x="58436" y="43842"/>
                  </a:lnTo>
                  <a:lnTo>
                    <a:pt x="56821" y="34941"/>
                  </a:lnTo>
                  <a:lnTo>
                    <a:pt x="43825" y="25937"/>
                  </a:lnTo>
                  <a:close/>
                </a:path>
                <a:path w="834389" h="640080">
                  <a:moveTo>
                    <a:pt x="81002" y="25937"/>
                  </a:moveTo>
                  <a:lnTo>
                    <a:pt x="43825" y="25937"/>
                  </a:lnTo>
                  <a:lnTo>
                    <a:pt x="56821" y="34941"/>
                  </a:lnTo>
                  <a:lnTo>
                    <a:pt x="58436" y="43842"/>
                  </a:lnTo>
                  <a:lnTo>
                    <a:pt x="49449" y="56814"/>
                  </a:lnTo>
                  <a:lnTo>
                    <a:pt x="40548" y="58430"/>
                  </a:lnTo>
                  <a:lnTo>
                    <a:pt x="80921" y="58430"/>
                  </a:lnTo>
                  <a:lnTo>
                    <a:pt x="84138" y="50962"/>
                  </a:lnTo>
                  <a:lnTo>
                    <a:pt x="84351" y="34532"/>
                  </a:lnTo>
                  <a:lnTo>
                    <a:pt x="81002" y="25937"/>
                  </a:lnTo>
                  <a:close/>
                </a:path>
                <a:path w="834389" h="640080">
                  <a:moveTo>
                    <a:pt x="137811" y="91084"/>
                  </a:moveTo>
                  <a:lnTo>
                    <a:pt x="128911" y="92699"/>
                  </a:lnTo>
                  <a:lnTo>
                    <a:pt x="119923" y="105672"/>
                  </a:lnTo>
                  <a:lnTo>
                    <a:pt x="121539" y="114572"/>
                  </a:lnTo>
                  <a:lnTo>
                    <a:pt x="134535" y="123577"/>
                  </a:lnTo>
                  <a:lnTo>
                    <a:pt x="143435" y="121961"/>
                  </a:lnTo>
                  <a:lnTo>
                    <a:pt x="152423" y="108989"/>
                  </a:lnTo>
                  <a:lnTo>
                    <a:pt x="150807" y="100088"/>
                  </a:lnTo>
                  <a:lnTo>
                    <a:pt x="137811" y="91084"/>
                  </a:lnTo>
                  <a:close/>
                </a:path>
                <a:path w="834389" h="640080">
                  <a:moveTo>
                    <a:pt x="184805" y="123658"/>
                  </a:moveTo>
                  <a:lnTo>
                    <a:pt x="175904" y="125273"/>
                  </a:lnTo>
                  <a:lnTo>
                    <a:pt x="166916" y="138245"/>
                  </a:lnTo>
                  <a:lnTo>
                    <a:pt x="168531" y="147147"/>
                  </a:lnTo>
                  <a:lnTo>
                    <a:pt x="181527" y="156150"/>
                  </a:lnTo>
                  <a:lnTo>
                    <a:pt x="190429" y="154534"/>
                  </a:lnTo>
                  <a:lnTo>
                    <a:pt x="199416" y="141562"/>
                  </a:lnTo>
                  <a:lnTo>
                    <a:pt x="197801" y="132661"/>
                  </a:lnTo>
                  <a:lnTo>
                    <a:pt x="184805" y="123658"/>
                  </a:lnTo>
                  <a:close/>
                </a:path>
                <a:path w="834389" h="640080">
                  <a:moveTo>
                    <a:pt x="231798" y="156231"/>
                  </a:moveTo>
                  <a:lnTo>
                    <a:pt x="222898" y="157846"/>
                  </a:lnTo>
                  <a:lnTo>
                    <a:pt x="213910" y="170818"/>
                  </a:lnTo>
                  <a:lnTo>
                    <a:pt x="215525" y="179720"/>
                  </a:lnTo>
                  <a:lnTo>
                    <a:pt x="228521" y="188724"/>
                  </a:lnTo>
                  <a:lnTo>
                    <a:pt x="237421" y="187108"/>
                  </a:lnTo>
                  <a:lnTo>
                    <a:pt x="246409" y="174135"/>
                  </a:lnTo>
                  <a:lnTo>
                    <a:pt x="244794" y="165235"/>
                  </a:lnTo>
                  <a:lnTo>
                    <a:pt x="231798" y="156231"/>
                  </a:lnTo>
                  <a:close/>
                </a:path>
                <a:path w="834389" h="640080">
                  <a:moveTo>
                    <a:pt x="278791" y="188805"/>
                  </a:moveTo>
                  <a:lnTo>
                    <a:pt x="269890" y="190421"/>
                  </a:lnTo>
                  <a:lnTo>
                    <a:pt x="260902" y="203392"/>
                  </a:lnTo>
                  <a:lnTo>
                    <a:pt x="262518" y="212294"/>
                  </a:lnTo>
                  <a:lnTo>
                    <a:pt x="275514" y="221297"/>
                  </a:lnTo>
                  <a:lnTo>
                    <a:pt x="284415" y="219681"/>
                  </a:lnTo>
                  <a:lnTo>
                    <a:pt x="293402" y="206710"/>
                  </a:lnTo>
                  <a:lnTo>
                    <a:pt x="291787" y="197808"/>
                  </a:lnTo>
                  <a:lnTo>
                    <a:pt x="278791" y="188805"/>
                  </a:lnTo>
                  <a:close/>
                </a:path>
                <a:path w="834389" h="640080">
                  <a:moveTo>
                    <a:pt x="325784" y="221378"/>
                  </a:moveTo>
                  <a:lnTo>
                    <a:pt x="316884" y="222994"/>
                  </a:lnTo>
                  <a:lnTo>
                    <a:pt x="307896" y="235965"/>
                  </a:lnTo>
                  <a:lnTo>
                    <a:pt x="309512" y="244867"/>
                  </a:lnTo>
                  <a:lnTo>
                    <a:pt x="322507" y="253871"/>
                  </a:lnTo>
                  <a:lnTo>
                    <a:pt x="331408" y="252256"/>
                  </a:lnTo>
                  <a:lnTo>
                    <a:pt x="340395" y="239283"/>
                  </a:lnTo>
                  <a:lnTo>
                    <a:pt x="338780" y="230382"/>
                  </a:lnTo>
                  <a:lnTo>
                    <a:pt x="325784" y="221378"/>
                  </a:lnTo>
                  <a:close/>
                </a:path>
                <a:path w="834389" h="640080">
                  <a:moveTo>
                    <a:pt x="372778" y="253952"/>
                  </a:moveTo>
                  <a:lnTo>
                    <a:pt x="363876" y="255567"/>
                  </a:lnTo>
                  <a:lnTo>
                    <a:pt x="354889" y="268540"/>
                  </a:lnTo>
                  <a:lnTo>
                    <a:pt x="356504" y="277441"/>
                  </a:lnTo>
                  <a:lnTo>
                    <a:pt x="369500" y="286444"/>
                  </a:lnTo>
                  <a:lnTo>
                    <a:pt x="378401" y="284829"/>
                  </a:lnTo>
                  <a:lnTo>
                    <a:pt x="387388" y="271857"/>
                  </a:lnTo>
                  <a:lnTo>
                    <a:pt x="385774" y="262955"/>
                  </a:lnTo>
                  <a:lnTo>
                    <a:pt x="372778" y="253952"/>
                  </a:lnTo>
                  <a:close/>
                </a:path>
                <a:path w="834389" h="640080">
                  <a:moveTo>
                    <a:pt x="419770" y="286525"/>
                  </a:moveTo>
                  <a:lnTo>
                    <a:pt x="410869" y="288141"/>
                  </a:lnTo>
                  <a:lnTo>
                    <a:pt x="401882" y="301113"/>
                  </a:lnTo>
                  <a:lnTo>
                    <a:pt x="403497" y="310014"/>
                  </a:lnTo>
                  <a:lnTo>
                    <a:pt x="416493" y="319018"/>
                  </a:lnTo>
                  <a:lnTo>
                    <a:pt x="425394" y="317403"/>
                  </a:lnTo>
                  <a:lnTo>
                    <a:pt x="434382" y="304430"/>
                  </a:lnTo>
                  <a:lnTo>
                    <a:pt x="432766" y="295530"/>
                  </a:lnTo>
                  <a:lnTo>
                    <a:pt x="419770" y="286525"/>
                  </a:lnTo>
                  <a:close/>
                </a:path>
                <a:path w="834389" h="640080">
                  <a:moveTo>
                    <a:pt x="466764" y="319100"/>
                  </a:moveTo>
                  <a:lnTo>
                    <a:pt x="457863" y="320714"/>
                  </a:lnTo>
                  <a:lnTo>
                    <a:pt x="448875" y="333687"/>
                  </a:lnTo>
                  <a:lnTo>
                    <a:pt x="450490" y="342587"/>
                  </a:lnTo>
                  <a:lnTo>
                    <a:pt x="463486" y="351591"/>
                  </a:lnTo>
                  <a:lnTo>
                    <a:pt x="472388" y="349976"/>
                  </a:lnTo>
                  <a:lnTo>
                    <a:pt x="481374" y="337004"/>
                  </a:lnTo>
                  <a:lnTo>
                    <a:pt x="479760" y="328103"/>
                  </a:lnTo>
                  <a:lnTo>
                    <a:pt x="466764" y="319100"/>
                  </a:lnTo>
                  <a:close/>
                </a:path>
                <a:path w="834389" h="640080">
                  <a:moveTo>
                    <a:pt x="513741" y="351671"/>
                  </a:moveTo>
                  <a:lnTo>
                    <a:pt x="504843" y="353294"/>
                  </a:lnTo>
                  <a:lnTo>
                    <a:pt x="495866" y="366275"/>
                  </a:lnTo>
                  <a:lnTo>
                    <a:pt x="497491" y="375174"/>
                  </a:lnTo>
                  <a:lnTo>
                    <a:pt x="510494" y="384167"/>
                  </a:lnTo>
                  <a:lnTo>
                    <a:pt x="519393" y="382544"/>
                  </a:lnTo>
                  <a:lnTo>
                    <a:pt x="528369" y="369563"/>
                  </a:lnTo>
                  <a:lnTo>
                    <a:pt x="526746" y="360663"/>
                  </a:lnTo>
                  <a:lnTo>
                    <a:pt x="513741" y="351671"/>
                  </a:lnTo>
                  <a:close/>
                </a:path>
                <a:path w="834389" h="640080">
                  <a:moveTo>
                    <a:pt x="560735" y="384244"/>
                  </a:moveTo>
                  <a:lnTo>
                    <a:pt x="551835" y="385867"/>
                  </a:lnTo>
                  <a:lnTo>
                    <a:pt x="542860" y="398848"/>
                  </a:lnTo>
                  <a:lnTo>
                    <a:pt x="544483" y="407748"/>
                  </a:lnTo>
                  <a:lnTo>
                    <a:pt x="557487" y="416740"/>
                  </a:lnTo>
                  <a:lnTo>
                    <a:pt x="566387" y="415117"/>
                  </a:lnTo>
                  <a:lnTo>
                    <a:pt x="575362" y="402136"/>
                  </a:lnTo>
                  <a:lnTo>
                    <a:pt x="573739" y="393237"/>
                  </a:lnTo>
                  <a:lnTo>
                    <a:pt x="560735" y="384244"/>
                  </a:lnTo>
                  <a:close/>
                </a:path>
                <a:path w="834389" h="640080">
                  <a:moveTo>
                    <a:pt x="607728" y="416818"/>
                  </a:moveTo>
                  <a:lnTo>
                    <a:pt x="598829" y="418441"/>
                  </a:lnTo>
                  <a:lnTo>
                    <a:pt x="589853" y="431422"/>
                  </a:lnTo>
                  <a:lnTo>
                    <a:pt x="591476" y="440321"/>
                  </a:lnTo>
                  <a:lnTo>
                    <a:pt x="604480" y="449314"/>
                  </a:lnTo>
                  <a:lnTo>
                    <a:pt x="613379" y="447691"/>
                  </a:lnTo>
                  <a:lnTo>
                    <a:pt x="622356" y="434710"/>
                  </a:lnTo>
                  <a:lnTo>
                    <a:pt x="620733" y="425810"/>
                  </a:lnTo>
                  <a:lnTo>
                    <a:pt x="607728" y="416818"/>
                  </a:lnTo>
                  <a:close/>
                </a:path>
                <a:path w="834389" h="640080">
                  <a:moveTo>
                    <a:pt x="654722" y="449391"/>
                  </a:moveTo>
                  <a:lnTo>
                    <a:pt x="645821" y="451014"/>
                  </a:lnTo>
                  <a:lnTo>
                    <a:pt x="636846" y="463995"/>
                  </a:lnTo>
                  <a:lnTo>
                    <a:pt x="638469" y="472895"/>
                  </a:lnTo>
                  <a:lnTo>
                    <a:pt x="651473" y="481887"/>
                  </a:lnTo>
                  <a:lnTo>
                    <a:pt x="660372" y="480264"/>
                  </a:lnTo>
                  <a:lnTo>
                    <a:pt x="669348" y="467283"/>
                  </a:lnTo>
                  <a:lnTo>
                    <a:pt x="667725" y="458384"/>
                  </a:lnTo>
                  <a:lnTo>
                    <a:pt x="654722" y="449391"/>
                  </a:lnTo>
                  <a:close/>
                </a:path>
                <a:path w="834389" h="640080">
                  <a:moveTo>
                    <a:pt x="701714" y="481966"/>
                  </a:moveTo>
                  <a:lnTo>
                    <a:pt x="692815" y="483589"/>
                  </a:lnTo>
                  <a:lnTo>
                    <a:pt x="683839" y="496569"/>
                  </a:lnTo>
                  <a:lnTo>
                    <a:pt x="685462" y="505468"/>
                  </a:lnTo>
                  <a:lnTo>
                    <a:pt x="698466" y="514461"/>
                  </a:lnTo>
                  <a:lnTo>
                    <a:pt x="707366" y="512838"/>
                  </a:lnTo>
                  <a:lnTo>
                    <a:pt x="716341" y="499857"/>
                  </a:lnTo>
                  <a:lnTo>
                    <a:pt x="714718" y="490957"/>
                  </a:lnTo>
                  <a:lnTo>
                    <a:pt x="701714" y="481966"/>
                  </a:lnTo>
                  <a:close/>
                </a:path>
                <a:path w="834389" h="640080">
                  <a:moveTo>
                    <a:pt x="737134" y="522140"/>
                  </a:moveTo>
                  <a:lnTo>
                    <a:pt x="725162" y="532421"/>
                  </a:lnTo>
                  <a:lnTo>
                    <a:pt x="724476" y="541441"/>
                  </a:lnTo>
                  <a:lnTo>
                    <a:pt x="734777" y="553435"/>
                  </a:lnTo>
                  <a:lnTo>
                    <a:pt x="743798" y="554121"/>
                  </a:lnTo>
                  <a:lnTo>
                    <a:pt x="755770" y="543839"/>
                  </a:lnTo>
                  <a:lnTo>
                    <a:pt x="756455" y="534818"/>
                  </a:lnTo>
                  <a:lnTo>
                    <a:pt x="746155" y="522824"/>
                  </a:lnTo>
                  <a:lnTo>
                    <a:pt x="737134" y="522140"/>
                  </a:lnTo>
                  <a:close/>
                </a:path>
                <a:path w="834389" h="640080">
                  <a:moveTo>
                    <a:pt x="794320" y="554281"/>
                  </a:moveTo>
                  <a:lnTo>
                    <a:pt x="778000" y="556197"/>
                  </a:lnTo>
                  <a:lnTo>
                    <a:pt x="763153" y="564519"/>
                  </a:lnTo>
                  <a:lnTo>
                    <a:pt x="752697" y="577950"/>
                  </a:lnTo>
                  <a:lnTo>
                    <a:pt x="748353" y="593797"/>
                  </a:lnTo>
                  <a:lnTo>
                    <a:pt x="750269" y="610117"/>
                  </a:lnTo>
                  <a:lnTo>
                    <a:pt x="758591" y="624964"/>
                  </a:lnTo>
                  <a:lnTo>
                    <a:pt x="772022" y="635420"/>
                  </a:lnTo>
                  <a:lnTo>
                    <a:pt x="787869" y="639763"/>
                  </a:lnTo>
                  <a:lnTo>
                    <a:pt x="804189" y="637848"/>
                  </a:lnTo>
                  <a:lnTo>
                    <a:pt x="819037" y="629526"/>
                  </a:lnTo>
                  <a:lnTo>
                    <a:pt x="829492" y="616095"/>
                  </a:lnTo>
                  <a:lnTo>
                    <a:pt x="833835" y="600247"/>
                  </a:lnTo>
                  <a:lnTo>
                    <a:pt x="833510" y="597480"/>
                  </a:lnTo>
                  <a:lnTo>
                    <a:pt x="781073" y="597480"/>
                  </a:lnTo>
                  <a:lnTo>
                    <a:pt x="772052" y="596794"/>
                  </a:lnTo>
                  <a:lnTo>
                    <a:pt x="761751" y="584800"/>
                  </a:lnTo>
                  <a:lnTo>
                    <a:pt x="762437" y="575781"/>
                  </a:lnTo>
                  <a:lnTo>
                    <a:pt x="774409" y="565499"/>
                  </a:lnTo>
                  <a:lnTo>
                    <a:pt x="818997" y="565499"/>
                  </a:lnTo>
                  <a:lnTo>
                    <a:pt x="810167" y="558625"/>
                  </a:lnTo>
                  <a:lnTo>
                    <a:pt x="794320" y="554281"/>
                  </a:lnTo>
                  <a:close/>
                </a:path>
                <a:path w="834389" h="640080">
                  <a:moveTo>
                    <a:pt x="774409" y="565499"/>
                  </a:moveTo>
                  <a:lnTo>
                    <a:pt x="762437" y="575781"/>
                  </a:lnTo>
                  <a:lnTo>
                    <a:pt x="761751" y="584800"/>
                  </a:lnTo>
                  <a:lnTo>
                    <a:pt x="772052" y="596794"/>
                  </a:lnTo>
                  <a:lnTo>
                    <a:pt x="781073" y="597480"/>
                  </a:lnTo>
                  <a:lnTo>
                    <a:pt x="793045" y="587198"/>
                  </a:lnTo>
                  <a:lnTo>
                    <a:pt x="793729" y="578177"/>
                  </a:lnTo>
                  <a:lnTo>
                    <a:pt x="783430" y="566183"/>
                  </a:lnTo>
                  <a:lnTo>
                    <a:pt x="774409" y="565499"/>
                  </a:lnTo>
                  <a:close/>
                </a:path>
                <a:path w="834389" h="640080">
                  <a:moveTo>
                    <a:pt x="818997" y="565499"/>
                  </a:moveTo>
                  <a:lnTo>
                    <a:pt x="774409" y="565499"/>
                  </a:lnTo>
                  <a:lnTo>
                    <a:pt x="783430" y="566183"/>
                  </a:lnTo>
                  <a:lnTo>
                    <a:pt x="793729" y="578177"/>
                  </a:lnTo>
                  <a:lnTo>
                    <a:pt x="793045" y="587198"/>
                  </a:lnTo>
                  <a:lnTo>
                    <a:pt x="781073" y="597480"/>
                  </a:lnTo>
                  <a:lnTo>
                    <a:pt x="833510" y="597480"/>
                  </a:lnTo>
                  <a:lnTo>
                    <a:pt x="831919" y="583928"/>
                  </a:lnTo>
                  <a:lnTo>
                    <a:pt x="823597" y="569080"/>
                  </a:lnTo>
                  <a:lnTo>
                    <a:pt x="818997" y="565499"/>
                  </a:lnTo>
                  <a:close/>
                </a:path>
              </a:pathLst>
            </a:custGeom>
            <a:solidFill>
              <a:srgbClr val="A100FF"/>
            </a:solidFill>
          </p:spPr>
          <p:txBody>
            <a:bodyPr wrap="square" lIns="0" tIns="0" rIns="0" bIns="0" rtlCol="0"/>
            <a:lstStyle/>
            <a:p>
              <a:endParaRPr/>
            </a:p>
          </p:txBody>
        </p:sp>
        <p:sp>
          <p:nvSpPr>
            <p:cNvPr id="6" name="object 6"/>
            <p:cNvSpPr/>
            <p:nvPr/>
          </p:nvSpPr>
          <p:spPr>
            <a:xfrm>
              <a:off x="4685940" y="2517302"/>
              <a:ext cx="561340" cy="337820"/>
            </a:xfrm>
            <a:custGeom>
              <a:avLst/>
              <a:gdLst/>
              <a:ahLst/>
              <a:cxnLst/>
              <a:rect l="l" t="t" r="r" b="b"/>
              <a:pathLst>
                <a:path w="561339" h="337819">
                  <a:moveTo>
                    <a:pt x="280525" y="0"/>
                  </a:moveTo>
                  <a:lnTo>
                    <a:pt x="223989" y="3430"/>
                  </a:lnTo>
                  <a:lnTo>
                    <a:pt x="171332" y="13269"/>
                  </a:lnTo>
                  <a:lnTo>
                    <a:pt x="123680" y="28836"/>
                  </a:lnTo>
                  <a:lnTo>
                    <a:pt x="82163" y="49454"/>
                  </a:lnTo>
                  <a:lnTo>
                    <a:pt x="47909" y="74444"/>
                  </a:lnTo>
                  <a:lnTo>
                    <a:pt x="22045" y="103125"/>
                  </a:lnTo>
                  <a:lnTo>
                    <a:pt x="0" y="168849"/>
                  </a:lnTo>
                  <a:lnTo>
                    <a:pt x="5699" y="202878"/>
                  </a:lnTo>
                  <a:lnTo>
                    <a:pt x="47909" y="263254"/>
                  </a:lnTo>
                  <a:lnTo>
                    <a:pt x="82163" y="288243"/>
                  </a:lnTo>
                  <a:lnTo>
                    <a:pt x="123680" y="308861"/>
                  </a:lnTo>
                  <a:lnTo>
                    <a:pt x="171332" y="324429"/>
                  </a:lnTo>
                  <a:lnTo>
                    <a:pt x="223989" y="334267"/>
                  </a:lnTo>
                  <a:lnTo>
                    <a:pt x="280525" y="337698"/>
                  </a:lnTo>
                  <a:lnTo>
                    <a:pt x="337060" y="334267"/>
                  </a:lnTo>
                  <a:lnTo>
                    <a:pt x="389718" y="324429"/>
                  </a:lnTo>
                  <a:lnTo>
                    <a:pt x="437369" y="308861"/>
                  </a:lnTo>
                  <a:lnTo>
                    <a:pt x="478887" y="288243"/>
                  </a:lnTo>
                  <a:lnTo>
                    <a:pt x="513142" y="263254"/>
                  </a:lnTo>
                  <a:lnTo>
                    <a:pt x="539006" y="234573"/>
                  </a:lnTo>
                  <a:lnTo>
                    <a:pt x="561051" y="168849"/>
                  </a:lnTo>
                  <a:lnTo>
                    <a:pt x="555352" y="134820"/>
                  </a:lnTo>
                  <a:lnTo>
                    <a:pt x="513142" y="74444"/>
                  </a:lnTo>
                  <a:lnTo>
                    <a:pt x="478887" y="49454"/>
                  </a:lnTo>
                  <a:lnTo>
                    <a:pt x="437369" y="28836"/>
                  </a:lnTo>
                  <a:lnTo>
                    <a:pt x="389718" y="13269"/>
                  </a:lnTo>
                  <a:lnTo>
                    <a:pt x="337060" y="3430"/>
                  </a:lnTo>
                  <a:lnTo>
                    <a:pt x="280525" y="0"/>
                  </a:lnTo>
                  <a:close/>
                </a:path>
              </a:pathLst>
            </a:custGeom>
            <a:solidFill>
              <a:srgbClr val="7030A0">
                <a:alpha val="34899"/>
              </a:srgbClr>
            </a:solidFill>
          </p:spPr>
          <p:txBody>
            <a:bodyPr wrap="square" lIns="0" tIns="0" rIns="0" bIns="0" rtlCol="0"/>
            <a:lstStyle/>
            <a:p>
              <a:endParaRPr/>
            </a:p>
          </p:txBody>
        </p:sp>
        <p:sp>
          <p:nvSpPr>
            <p:cNvPr id="7" name="object 7"/>
            <p:cNvSpPr/>
            <p:nvPr/>
          </p:nvSpPr>
          <p:spPr>
            <a:xfrm>
              <a:off x="6430474" y="1711496"/>
              <a:ext cx="575945" cy="850265"/>
            </a:xfrm>
            <a:custGeom>
              <a:avLst/>
              <a:gdLst/>
              <a:ahLst/>
              <a:cxnLst/>
              <a:rect l="l" t="t" r="r" b="b"/>
              <a:pathLst>
                <a:path w="575945" h="850264">
                  <a:moveTo>
                    <a:pt x="503631" y="73951"/>
                  </a:moveTo>
                  <a:lnTo>
                    <a:pt x="494786" y="75849"/>
                  </a:lnTo>
                  <a:lnTo>
                    <a:pt x="486202" y="89125"/>
                  </a:lnTo>
                  <a:lnTo>
                    <a:pt x="488099" y="97969"/>
                  </a:lnTo>
                  <a:lnTo>
                    <a:pt x="501351" y="106539"/>
                  </a:lnTo>
                  <a:lnTo>
                    <a:pt x="510197" y="104642"/>
                  </a:lnTo>
                  <a:lnTo>
                    <a:pt x="518781" y="91365"/>
                  </a:lnTo>
                  <a:lnTo>
                    <a:pt x="516884" y="82520"/>
                  </a:lnTo>
                  <a:lnTo>
                    <a:pt x="503631" y="73951"/>
                  </a:lnTo>
                  <a:close/>
                </a:path>
                <a:path w="575945" h="850264">
                  <a:moveTo>
                    <a:pt x="540994" y="0"/>
                  </a:moveTo>
                  <a:lnTo>
                    <a:pt x="524566" y="313"/>
                  </a:lnTo>
                  <a:lnTo>
                    <a:pt x="509453" y="6764"/>
                  </a:lnTo>
                  <a:lnTo>
                    <a:pt x="497563" y="18944"/>
                  </a:lnTo>
                  <a:lnTo>
                    <a:pt x="491437" y="34510"/>
                  </a:lnTo>
                  <a:lnTo>
                    <a:pt x="491451" y="41114"/>
                  </a:lnTo>
                  <a:lnTo>
                    <a:pt x="491644" y="51211"/>
                  </a:lnTo>
                  <a:lnTo>
                    <a:pt x="498095" y="66323"/>
                  </a:lnTo>
                  <a:lnTo>
                    <a:pt x="510275" y="78212"/>
                  </a:lnTo>
                  <a:lnTo>
                    <a:pt x="526113" y="84445"/>
                  </a:lnTo>
                  <a:lnTo>
                    <a:pt x="542541" y="84132"/>
                  </a:lnTo>
                  <a:lnTo>
                    <a:pt x="557654" y="77681"/>
                  </a:lnTo>
                  <a:lnTo>
                    <a:pt x="569543" y="65502"/>
                  </a:lnTo>
                  <a:lnTo>
                    <a:pt x="572287" y="58528"/>
                  </a:lnTo>
                  <a:lnTo>
                    <a:pt x="532406" y="58528"/>
                  </a:lnTo>
                  <a:lnTo>
                    <a:pt x="519186" y="49981"/>
                  </a:lnTo>
                  <a:lnTo>
                    <a:pt x="519090" y="49664"/>
                  </a:lnTo>
                  <a:lnTo>
                    <a:pt x="517256" y="41114"/>
                  </a:lnTo>
                  <a:lnTo>
                    <a:pt x="525841" y="27839"/>
                  </a:lnTo>
                  <a:lnTo>
                    <a:pt x="534685" y="25940"/>
                  </a:lnTo>
                  <a:lnTo>
                    <a:pt x="572349" y="25940"/>
                  </a:lnTo>
                  <a:lnTo>
                    <a:pt x="569012" y="18122"/>
                  </a:lnTo>
                  <a:lnTo>
                    <a:pt x="556833" y="6232"/>
                  </a:lnTo>
                  <a:lnTo>
                    <a:pt x="540994" y="0"/>
                  </a:lnTo>
                  <a:close/>
                </a:path>
                <a:path w="575945" h="850264">
                  <a:moveTo>
                    <a:pt x="534685" y="25940"/>
                  </a:moveTo>
                  <a:lnTo>
                    <a:pt x="525841" y="27839"/>
                  </a:lnTo>
                  <a:lnTo>
                    <a:pt x="517256" y="41114"/>
                  </a:lnTo>
                  <a:lnTo>
                    <a:pt x="519090" y="49664"/>
                  </a:lnTo>
                  <a:lnTo>
                    <a:pt x="519186" y="49981"/>
                  </a:lnTo>
                  <a:lnTo>
                    <a:pt x="532406" y="58528"/>
                  </a:lnTo>
                  <a:lnTo>
                    <a:pt x="541251" y="56631"/>
                  </a:lnTo>
                  <a:lnTo>
                    <a:pt x="549836" y="43354"/>
                  </a:lnTo>
                  <a:lnTo>
                    <a:pt x="547938" y="34510"/>
                  </a:lnTo>
                  <a:lnTo>
                    <a:pt x="534685" y="25940"/>
                  </a:lnTo>
                  <a:close/>
                </a:path>
                <a:path w="575945" h="850264">
                  <a:moveTo>
                    <a:pt x="572349" y="25940"/>
                  </a:moveTo>
                  <a:lnTo>
                    <a:pt x="534685" y="25940"/>
                  </a:lnTo>
                  <a:lnTo>
                    <a:pt x="547938" y="34510"/>
                  </a:lnTo>
                  <a:lnTo>
                    <a:pt x="549836" y="43354"/>
                  </a:lnTo>
                  <a:lnTo>
                    <a:pt x="541251" y="56631"/>
                  </a:lnTo>
                  <a:lnTo>
                    <a:pt x="532406" y="58528"/>
                  </a:lnTo>
                  <a:lnTo>
                    <a:pt x="572287" y="58528"/>
                  </a:lnTo>
                  <a:lnTo>
                    <a:pt x="575651" y="49981"/>
                  </a:lnTo>
                  <a:lnTo>
                    <a:pt x="575613" y="41114"/>
                  </a:lnTo>
                  <a:lnTo>
                    <a:pt x="575463" y="33235"/>
                  </a:lnTo>
                  <a:lnTo>
                    <a:pt x="572349" y="25940"/>
                  </a:lnTo>
                  <a:close/>
                </a:path>
                <a:path w="575945" h="850264">
                  <a:moveTo>
                    <a:pt x="472577" y="121961"/>
                  </a:moveTo>
                  <a:lnTo>
                    <a:pt x="463732" y="123860"/>
                  </a:lnTo>
                  <a:lnTo>
                    <a:pt x="455146" y="137135"/>
                  </a:lnTo>
                  <a:lnTo>
                    <a:pt x="457045" y="145980"/>
                  </a:lnTo>
                  <a:lnTo>
                    <a:pt x="470297" y="154550"/>
                  </a:lnTo>
                  <a:lnTo>
                    <a:pt x="479142" y="152652"/>
                  </a:lnTo>
                  <a:lnTo>
                    <a:pt x="487727" y="139375"/>
                  </a:lnTo>
                  <a:lnTo>
                    <a:pt x="485830" y="130531"/>
                  </a:lnTo>
                  <a:lnTo>
                    <a:pt x="472577" y="121961"/>
                  </a:lnTo>
                  <a:close/>
                </a:path>
                <a:path w="575945" h="850264">
                  <a:moveTo>
                    <a:pt x="441521" y="169972"/>
                  </a:moveTo>
                  <a:lnTo>
                    <a:pt x="432676" y="171871"/>
                  </a:lnTo>
                  <a:lnTo>
                    <a:pt x="424092" y="185147"/>
                  </a:lnTo>
                  <a:lnTo>
                    <a:pt x="425991" y="193993"/>
                  </a:lnTo>
                  <a:lnTo>
                    <a:pt x="439245" y="202560"/>
                  </a:lnTo>
                  <a:lnTo>
                    <a:pt x="448089" y="200662"/>
                  </a:lnTo>
                  <a:lnTo>
                    <a:pt x="456673" y="187385"/>
                  </a:lnTo>
                  <a:lnTo>
                    <a:pt x="454774" y="178539"/>
                  </a:lnTo>
                  <a:lnTo>
                    <a:pt x="441521" y="169972"/>
                  </a:lnTo>
                  <a:close/>
                </a:path>
                <a:path w="575945" h="850264">
                  <a:moveTo>
                    <a:pt x="410466" y="217982"/>
                  </a:moveTo>
                  <a:lnTo>
                    <a:pt x="401621" y="219882"/>
                  </a:lnTo>
                  <a:lnTo>
                    <a:pt x="393038" y="233158"/>
                  </a:lnTo>
                  <a:lnTo>
                    <a:pt x="394937" y="242003"/>
                  </a:lnTo>
                  <a:lnTo>
                    <a:pt x="408191" y="250571"/>
                  </a:lnTo>
                  <a:lnTo>
                    <a:pt x="417035" y="248673"/>
                  </a:lnTo>
                  <a:lnTo>
                    <a:pt x="425619" y="235395"/>
                  </a:lnTo>
                  <a:lnTo>
                    <a:pt x="423719" y="226551"/>
                  </a:lnTo>
                  <a:lnTo>
                    <a:pt x="410466" y="217982"/>
                  </a:lnTo>
                  <a:close/>
                </a:path>
                <a:path w="575945" h="850264">
                  <a:moveTo>
                    <a:pt x="379411" y="265993"/>
                  </a:moveTo>
                  <a:lnTo>
                    <a:pt x="370567" y="267892"/>
                  </a:lnTo>
                  <a:lnTo>
                    <a:pt x="361983" y="281169"/>
                  </a:lnTo>
                  <a:lnTo>
                    <a:pt x="363883" y="290014"/>
                  </a:lnTo>
                  <a:lnTo>
                    <a:pt x="377135" y="298581"/>
                  </a:lnTo>
                  <a:lnTo>
                    <a:pt x="385981" y="296682"/>
                  </a:lnTo>
                  <a:lnTo>
                    <a:pt x="394564" y="283406"/>
                  </a:lnTo>
                  <a:lnTo>
                    <a:pt x="392665" y="274560"/>
                  </a:lnTo>
                  <a:lnTo>
                    <a:pt x="379411" y="265993"/>
                  </a:lnTo>
                  <a:close/>
                </a:path>
                <a:path w="575945" h="850264">
                  <a:moveTo>
                    <a:pt x="348357" y="314003"/>
                  </a:moveTo>
                  <a:lnTo>
                    <a:pt x="339513" y="315903"/>
                  </a:lnTo>
                  <a:lnTo>
                    <a:pt x="330929" y="329179"/>
                  </a:lnTo>
                  <a:lnTo>
                    <a:pt x="332828" y="338025"/>
                  </a:lnTo>
                  <a:lnTo>
                    <a:pt x="346081" y="346592"/>
                  </a:lnTo>
                  <a:lnTo>
                    <a:pt x="354926" y="344694"/>
                  </a:lnTo>
                  <a:lnTo>
                    <a:pt x="363509" y="331416"/>
                  </a:lnTo>
                  <a:lnTo>
                    <a:pt x="361611" y="322571"/>
                  </a:lnTo>
                  <a:lnTo>
                    <a:pt x="348357" y="314003"/>
                  </a:lnTo>
                  <a:close/>
                </a:path>
                <a:path w="575945" h="850264">
                  <a:moveTo>
                    <a:pt x="317303" y="362014"/>
                  </a:moveTo>
                  <a:lnTo>
                    <a:pt x="308458" y="363912"/>
                  </a:lnTo>
                  <a:lnTo>
                    <a:pt x="299875" y="377190"/>
                  </a:lnTo>
                  <a:lnTo>
                    <a:pt x="301774" y="386035"/>
                  </a:lnTo>
                  <a:lnTo>
                    <a:pt x="315027" y="394603"/>
                  </a:lnTo>
                  <a:lnTo>
                    <a:pt x="323872" y="392703"/>
                  </a:lnTo>
                  <a:lnTo>
                    <a:pt x="332455" y="379427"/>
                  </a:lnTo>
                  <a:lnTo>
                    <a:pt x="330556" y="370581"/>
                  </a:lnTo>
                  <a:lnTo>
                    <a:pt x="317303" y="362014"/>
                  </a:lnTo>
                  <a:close/>
                </a:path>
                <a:path w="575945" h="850264">
                  <a:moveTo>
                    <a:pt x="286248" y="410025"/>
                  </a:moveTo>
                  <a:lnTo>
                    <a:pt x="277403" y="411924"/>
                  </a:lnTo>
                  <a:lnTo>
                    <a:pt x="268820" y="425200"/>
                  </a:lnTo>
                  <a:lnTo>
                    <a:pt x="270719" y="434046"/>
                  </a:lnTo>
                  <a:lnTo>
                    <a:pt x="283972" y="442613"/>
                  </a:lnTo>
                  <a:lnTo>
                    <a:pt x="292817" y="440714"/>
                  </a:lnTo>
                  <a:lnTo>
                    <a:pt x="301400" y="427437"/>
                  </a:lnTo>
                  <a:lnTo>
                    <a:pt x="299501" y="418592"/>
                  </a:lnTo>
                  <a:lnTo>
                    <a:pt x="286248" y="410025"/>
                  </a:lnTo>
                  <a:close/>
                </a:path>
                <a:path w="575945" h="850264">
                  <a:moveTo>
                    <a:pt x="255201" y="458036"/>
                  </a:moveTo>
                  <a:lnTo>
                    <a:pt x="246356" y="459931"/>
                  </a:lnTo>
                  <a:lnTo>
                    <a:pt x="237767" y="473204"/>
                  </a:lnTo>
                  <a:lnTo>
                    <a:pt x="239662" y="482049"/>
                  </a:lnTo>
                  <a:lnTo>
                    <a:pt x="252910" y="490623"/>
                  </a:lnTo>
                  <a:lnTo>
                    <a:pt x="261756" y="488728"/>
                  </a:lnTo>
                  <a:lnTo>
                    <a:pt x="270346" y="475455"/>
                  </a:lnTo>
                  <a:lnTo>
                    <a:pt x="268451" y="466610"/>
                  </a:lnTo>
                  <a:lnTo>
                    <a:pt x="255201" y="458036"/>
                  </a:lnTo>
                  <a:close/>
                </a:path>
                <a:path w="575945" h="850264">
                  <a:moveTo>
                    <a:pt x="224147" y="506046"/>
                  </a:moveTo>
                  <a:lnTo>
                    <a:pt x="215302" y="507941"/>
                  </a:lnTo>
                  <a:lnTo>
                    <a:pt x="206711" y="521215"/>
                  </a:lnTo>
                  <a:lnTo>
                    <a:pt x="208606" y="530060"/>
                  </a:lnTo>
                  <a:lnTo>
                    <a:pt x="221856" y="538634"/>
                  </a:lnTo>
                  <a:lnTo>
                    <a:pt x="230702" y="536739"/>
                  </a:lnTo>
                  <a:lnTo>
                    <a:pt x="239291" y="523465"/>
                  </a:lnTo>
                  <a:lnTo>
                    <a:pt x="237396" y="514620"/>
                  </a:lnTo>
                  <a:lnTo>
                    <a:pt x="224147" y="506046"/>
                  </a:lnTo>
                  <a:close/>
                </a:path>
                <a:path w="575945" h="850264">
                  <a:moveTo>
                    <a:pt x="193092" y="554057"/>
                  </a:moveTo>
                  <a:lnTo>
                    <a:pt x="184246" y="555952"/>
                  </a:lnTo>
                  <a:lnTo>
                    <a:pt x="175657" y="569224"/>
                  </a:lnTo>
                  <a:lnTo>
                    <a:pt x="177552" y="578070"/>
                  </a:lnTo>
                  <a:lnTo>
                    <a:pt x="190802" y="586644"/>
                  </a:lnTo>
                  <a:lnTo>
                    <a:pt x="199648" y="584749"/>
                  </a:lnTo>
                  <a:lnTo>
                    <a:pt x="208237" y="571476"/>
                  </a:lnTo>
                  <a:lnTo>
                    <a:pt x="206342" y="562631"/>
                  </a:lnTo>
                  <a:lnTo>
                    <a:pt x="193092" y="554057"/>
                  </a:lnTo>
                  <a:close/>
                </a:path>
                <a:path w="575945" h="850264">
                  <a:moveTo>
                    <a:pt x="162038" y="602067"/>
                  </a:moveTo>
                  <a:lnTo>
                    <a:pt x="153192" y="603962"/>
                  </a:lnTo>
                  <a:lnTo>
                    <a:pt x="144603" y="617236"/>
                  </a:lnTo>
                  <a:lnTo>
                    <a:pt x="146498" y="626081"/>
                  </a:lnTo>
                  <a:lnTo>
                    <a:pt x="159747" y="634655"/>
                  </a:lnTo>
                  <a:lnTo>
                    <a:pt x="168592" y="632760"/>
                  </a:lnTo>
                  <a:lnTo>
                    <a:pt x="177183" y="619487"/>
                  </a:lnTo>
                  <a:lnTo>
                    <a:pt x="175288" y="610640"/>
                  </a:lnTo>
                  <a:lnTo>
                    <a:pt x="162038" y="602067"/>
                  </a:lnTo>
                  <a:close/>
                </a:path>
                <a:path w="575945" h="850264">
                  <a:moveTo>
                    <a:pt x="130984" y="650078"/>
                  </a:moveTo>
                  <a:lnTo>
                    <a:pt x="122138" y="651973"/>
                  </a:lnTo>
                  <a:lnTo>
                    <a:pt x="113548" y="665245"/>
                  </a:lnTo>
                  <a:lnTo>
                    <a:pt x="115443" y="674091"/>
                  </a:lnTo>
                  <a:lnTo>
                    <a:pt x="128693" y="682666"/>
                  </a:lnTo>
                  <a:lnTo>
                    <a:pt x="137538" y="680771"/>
                  </a:lnTo>
                  <a:lnTo>
                    <a:pt x="146127" y="667497"/>
                  </a:lnTo>
                  <a:lnTo>
                    <a:pt x="144233" y="658652"/>
                  </a:lnTo>
                  <a:lnTo>
                    <a:pt x="130984" y="650078"/>
                  </a:lnTo>
                  <a:close/>
                </a:path>
                <a:path w="575945" h="850264">
                  <a:moveTo>
                    <a:pt x="100033" y="698391"/>
                  </a:moveTo>
                  <a:lnTo>
                    <a:pt x="91238" y="700511"/>
                  </a:lnTo>
                  <a:lnTo>
                    <a:pt x="82991" y="713999"/>
                  </a:lnTo>
                  <a:lnTo>
                    <a:pt x="85110" y="722793"/>
                  </a:lnTo>
                  <a:lnTo>
                    <a:pt x="98574" y="731026"/>
                  </a:lnTo>
                  <a:lnTo>
                    <a:pt x="107368" y="728907"/>
                  </a:lnTo>
                  <a:lnTo>
                    <a:pt x="115617" y="715419"/>
                  </a:lnTo>
                  <a:lnTo>
                    <a:pt x="113496" y="706625"/>
                  </a:lnTo>
                  <a:lnTo>
                    <a:pt x="100033" y="698391"/>
                  </a:lnTo>
                  <a:close/>
                </a:path>
                <a:path w="575945" h="850264">
                  <a:moveTo>
                    <a:pt x="48781" y="765301"/>
                  </a:moveTo>
                  <a:lnTo>
                    <a:pt x="32365" y="766024"/>
                  </a:lnTo>
                  <a:lnTo>
                    <a:pt x="17418" y="772849"/>
                  </a:lnTo>
                  <a:lnTo>
                    <a:pt x="5836" y="785321"/>
                  </a:lnTo>
                  <a:lnTo>
                    <a:pt x="0" y="801311"/>
                  </a:lnTo>
                  <a:lnTo>
                    <a:pt x="723" y="817727"/>
                  </a:lnTo>
                  <a:lnTo>
                    <a:pt x="7548" y="832674"/>
                  </a:lnTo>
                  <a:lnTo>
                    <a:pt x="20020" y="844256"/>
                  </a:lnTo>
                  <a:lnTo>
                    <a:pt x="36009" y="850092"/>
                  </a:lnTo>
                  <a:lnTo>
                    <a:pt x="52425" y="849369"/>
                  </a:lnTo>
                  <a:lnTo>
                    <a:pt x="67372" y="842542"/>
                  </a:lnTo>
                  <a:lnTo>
                    <a:pt x="78955" y="830070"/>
                  </a:lnTo>
                  <a:lnTo>
                    <a:pt x="84791" y="814081"/>
                  </a:lnTo>
                  <a:lnTo>
                    <a:pt x="84068" y="797666"/>
                  </a:lnTo>
                  <a:lnTo>
                    <a:pt x="77242" y="782719"/>
                  </a:lnTo>
                  <a:lnTo>
                    <a:pt x="74095" y="779797"/>
                  </a:lnTo>
                  <a:lnTo>
                    <a:pt x="68726" y="779797"/>
                  </a:lnTo>
                  <a:lnTo>
                    <a:pt x="55263" y="771563"/>
                  </a:lnTo>
                  <a:lnTo>
                    <a:pt x="54233" y="767291"/>
                  </a:lnTo>
                  <a:lnTo>
                    <a:pt x="48781" y="765301"/>
                  </a:lnTo>
                  <a:close/>
                </a:path>
                <a:path w="575945" h="850264">
                  <a:moveTo>
                    <a:pt x="54233" y="767291"/>
                  </a:moveTo>
                  <a:lnTo>
                    <a:pt x="55263" y="771563"/>
                  </a:lnTo>
                  <a:lnTo>
                    <a:pt x="68726" y="779797"/>
                  </a:lnTo>
                  <a:lnTo>
                    <a:pt x="72989" y="778769"/>
                  </a:lnTo>
                  <a:lnTo>
                    <a:pt x="64770" y="771137"/>
                  </a:lnTo>
                  <a:lnTo>
                    <a:pt x="54233" y="767291"/>
                  </a:lnTo>
                  <a:close/>
                </a:path>
                <a:path w="575945" h="850264">
                  <a:moveTo>
                    <a:pt x="72989" y="778769"/>
                  </a:moveTo>
                  <a:lnTo>
                    <a:pt x="68726" y="779797"/>
                  </a:lnTo>
                  <a:lnTo>
                    <a:pt x="74095" y="779797"/>
                  </a:lnTo>
                  <a:lnTo>
                    <a:pt x="72989" y="778769"/>
                  </a:lnTo>
                  <a:close/>
                </a:path>
                <a:path w="575945" h="850264">
                  <a:moveTo>
                    <a:pt x="70185" y="747162"/>
                  </a:moveTo>
                  <a:lnTo>
                    <a:pt x="61392" y="749281"/>
                  </a:lnTo>
                  <a:lnTo>
                    <a:pt x="53143" y="762769"/>
                  </a:lnTo>
                  <a:lnTo>
                    <a:pt x="54233" y="767291"/>
                  </a:lnTo>
                  <a:lnTo>
                    <a:pt x="64770" y="771137"/>
                  </a:lnTo>
                  <a:lnTo>
                    <a:pt x="72989" y="778769"/>
                  </a:lnTo>
                  <a:lnTo>
                    <a:pt x="77521" y="777677"/>
                  </a:lnTo>
                  <a:lnTo>
                    <a:pt x="85769" y="764189"/>
                  </a:lnTo>
                  <a:lnTo>
                    <a:pt x="83650" y="755395"/>
                  </a:lnTo>
                  <a:lnTo>
                    <a:pt x="70185" y="747162"/>
                  </a:lnTo>
                  <a:close/>
                </a:path>
              </a:pathLst>
            </a:custGeom>
            <a:solidFill>
              <a:srgbClr val="A100FF"/>
            </a:solidFill>
          </p:spPr>
          <p:txBody>
            <a:bodyPr wrap="square" lIns="0" tIns="0" rIns="0" bIns="0" rtlCol="0"/>
            <a:lstStyle/>
            <a:p>
              <a:endParaRPr/>
            </a:p>
          </p:txBody>
        </p:sp>
      </p:grpSp>
      <p:sp>
        <p:nvSpPr>
          <p:cNvPr id="8" name="object 8"/>
          <p:cNvSpPr txBox="1"/>
          <p:nvPr/>
        </p:nvSpPr>
        <p:spPr>
          <a:xfrm>
            <a:off x="3256263" y="1872996"/>
            <a:ext cx="802005" cy="238760"/>
          </a:xfrm>
          <a:prstGeom prst="rect">
            <a:avLst/>
          </a:prstGeom>
        </p:spPr>
        <p:txBody>
          <a:bodyPr vert="horz" wrap="square" lIns="0" tIns="12700" rIns="0" bIns="0" rtlCol="0">
            <a:spAutoFit/>
          </a:bodyPr>
          <a:lstStyle/>
          <a:p>
            <a:pPr marL="12700">
              <a:lnSpc>
                <a:spcPct val="100000"/>
              </a:lnSpc>
              <a:spcBef>
                <a:spcPts val="100"/>
              </a:spcBef>
            </a:pPr>
            <a:r>
              <a:rPr sz="1400" spc="20" dirty="0">
                <a:latin typeface="Arial"/>
                <a:cs typeface="Arial"/>
              </a:rPr>
              <a:t>Freebase</a:t>
            </a:r>
            <a:endParaRPr sz="1400">
              <a:latin typeface="Arial"/>
              <a:cs typeface="Arial"/>
            </a:endParaRPr>
          </a:p>
        </p:txBody>
      </p:sp>
      <p:sp>
        <p:nvSpPr>
          <p:cNvPr id="9" name="object 9"/>
          <p:cNvSpPr txBox="1"/>
          <p:nvPr/>
        </p:nvSpPr>
        <p:spPr>
          <a:xfrm>
            <a:off x="7043634" y="1613915"/>
            <a:ext cx="782955" cy="238760"/>
          </a:xfrm>
          <a:prstGeom prst="rect">
            <a:avLst/>
          </a:prstGeom>
        </p:spPr>
        <p:txBody>
          <a:bodyPr vert="horz" wrap="square" lIns="0" tIns="12700" rIns="0" bIns="0" rtlCol="0">
            <a:spAutoFit/>
          </a:bodyPr>
          <a:lstStyle/>
          <a:p>
            <a:pPr marL="12700">
              <a:lnSpc>
                <a:spcPct val="100000"/>
              </a:lnSpc>
              <a:spcBef>
                <a:spcPts val="100"/>
              </a:spcBef>
            </a:pPr>
            <a:r>
              <a:rPr sz="1400" spc="40" dirty="0">
                <a:latin typeface="Arial"/>
                <a:cs typeface="Arial"/>
              </a:rPr>
              <a:t>W</a:t>
            </a:r>
            <a:r>
              <a:rPr sz="1400" spc="25" dirty="0">
                <a:latin typeface="Arial"/>
                <a:cs typeface="Arial"/>
              </a:rPr>
              <a:t>o</a:t>
            </a:r>
            <a:r>
              <a:rPr sz="1400" spc="65" dirty="0">
                <a:latin typeface="Arial"/>
                <a:cs typeface="Arial"/>
              </a:rPr>
              <a:t>r</a:t>
            </a:r>
            <a:r>
              <a:rPr sz="1400" spc="114" dirty="0">
                <a:latin typeface="Arial"/>
                <a:cs typeface="Arial"/>
              </a:rPr>
              <a:t>d</a:t>
            </a:r>
            <a:r>
              <a:rPr sz="1400" spc="10" dirty="0">
                <a:latin typeface="Arial"/>
                <a:cs typeface="Arial"/>
              </a:rPr>
              <a:t>N</a:t>
            </a:r>
            <a:r>
              <a:rPr sz="1400" spc="30" dirty="0">
                <a:latin typeface="Arial"/>
                <a:cs typeface="Arial"/>
              </a:rPr>
              <a:t>e</a:t>
            </a:r>
            <a:r>
              <a:rPr sz="1400" spc="120" dirty="0">
                <a:latin typeface="Arial"/>
                <a:cs typeface="Arial"/>
              </a:rPr>
              <a:t>t</a:t>
            </a:r>
            <a:endParaRPr sz="1400">
              <a:latin typeface="Arial"/>
              <a:cs typeface="Arial"/>
            </a:endParaRPr>
          </a:p>
        </p:txBody>
      </p:sp>
      <p:grpSp>
        <p:nvGrpSpPr>
          <p:cNvPr id="10" name="object 10"/>
          <p:cNvGrpSpPr/>
          <p:nvPr/>
        </p:nvGrpSpPr>
        <p:grpSpPr>
          <a:xfrm>
            <a:off x="6146768" y="1692387"/>
            <a:ext cx="3469004" cy="1162685"/>
            <a:chOff x="6146768" y="1692387"/>
            <a:chExt cx="3469004" cy="1162685"/>
          </a:xfrm>
        </p:grpSpPr>
        <p:sp>
          <p:nvSpPr>
            <p:cNvPr id="11" name="object 11"/>
            <p:cNvSpPr/>
            <p:nvPr/>
          </p:nvSpPr>
          <p:spPr>
            <a:xfrm>
              <a:off x="6146768" y="2515140"/>
              <a:ext cx="738505" cy="340360"/>
            </a:xfrm>
            <a:custGeom>
              <a:avLst/>
              <a:gdLst/>
              <a:ahLst/>
              <a:cxnLst/>
              <a:rect l="l" t="t" r="r" b="b"/>
              <a:pathLst>
                <a:path w="738504" h="340360">
                  <a:moveTo>
                    <a:pt x="368962" y="0"/>
                  </a:moveTo>
                  <a:lnTo>
                    <a:pt x="302641" y="2737"/>
                  </a:lnTo>
                  <a:lnTo>
                    <a:pt x="240219" y="10631"/>
                  </a:lnTo>
                  <a:lnTo>
                    <a:pt x="182740" y="23200"/>
                  </a:lnTo>
                  <a:lnTo>
                    <a:pt x="131244" y="39965"/>
                  </a:lnTo>
                  <a:lnTo>
                    <a:pt x="86775" y="60446"/>
                  </a:lnTo>
                  <a:lnTo>
                    <a:pt x="50374" y="84163"/>
                  </a:lnTo>
                  <a:lnTo>
                    <a:pt x="5944" y="139384"/>
                  </a:lnTo>
                  <a:lnTo>
                    <a:pt x="0" y="169929"/>
                  </a:lnTo>
                  <a:lnTo>
                    <a:pt x="5944" y="200475"/>
                  </a:lnTo>
                  <a:lnTo>
                    <a:pt x="50374" y="255697"/>
                  </a:lnTo>
                  <a:lnTo>
                    <a:pt x="86775" y="279413"/>
                  </a:lnTo>
                  <a:lnTo>
                    <a:pt x="131244" y="299894"/>
                  </a:lnTo>
                  <a:lnTo>
                    <a:pt x="182740" y="316659"/>
                  </a:lnTo>
                  <a:lnTo>
                    <a:pt x="240219" y="329228"/>
                  </a:lnTo>
                  <a:lnTo>
                    <a:pt x="302641" y="337121"/>
                  </a:lnTo>
                  <a:lnTo>
                    <a:pt x="368962" y="339859"/>
                  </a:lnTo>
                  <a:lnTo>
                    <a:pt x="435284" y="337121"/>
                  </a:lnTo>
                  <a:lnTo>
                    <a:pt x="497706" y="329228"/>
                  </a:lnTo>
                  <a:lnTo>
                    <a:pt x="555186" y="316659"/>
                  </a:lnTo>
                  <a:lnTo>
                    <a:pt x="606682" y="299894"/>
                  </a:lnTo>
                  <a:lnTo>
                    <a:pt x="651151" y="279413"/>
                  </a:lnTo>
                  <a:lnTo>
                    <a:pt x="687552" y="255697"/>
                  </a:lnTo>
                  <a:lnTo>
                    <a:pt x="731982" y="200475"/>
                  </a:lnTo>
                  <a:lnTo>
                    <a:pt x="737927" y="169929"/>
                  </a:lnTo>
                  <a:lnTo>
                    <a:pt x="731982" y="139384"/>
                  </a:lnTo>
                  <a:lnTo>
                    <a:pt x="687552" y="84163"/>
                  </a:lnTo>
                  <a:lnTo>
                    <a:pt x="651151" y="60446"/>
                  </a:lnTo>
                  <a:lnTo>
                    <a:pt x="606682" y="39965"/>
                  </a:lnTo>
                  <a:lnTo>
                    <a:pt x="555186" y="23200"/>
                  </a:lnTo>
                  <a:lnTo>
                    <a:pt x="497706" y="10631"/>
                  </a:lnTo>
                  <a:lnTo>
                    <a:pt x="435284" y="2737"/>
                  </a:lnTo>
                  <a:lnTo>
                    <a:pt x="368962" y="0"/>
                  </a:lnTo>
                  <a:close/>
                </a:path>
              </a:pathLst>
            </a:custGeom>
            <a:solidFill>
              <a:srgbClr val="7030A0">
                <a:alpha val="34899"/>
              </a:srgbClr>
            </a:solidFill>
          </p:spPr>
          <p:txBody>
            <a:bodyPr wrap="square" lIns="0" tIns="0" rIns="0" bIns="0" rtlCol="0"/>
            <a:lstStyle/>
            <a:p>
              <a:endParaRPr/>
            </a:p>
          </p:txBody>
        </p:sp>
        <p:sp>
          <p:nvSpPr>
            <p:cNvPr id="12" name="object 12"/>
            <p:cNvSpPr/>
            <p:nvPr/>
          </p:nvSpPr>
          <p:spPr>
            <a:xfrm>
              <a:off x="8160140" y="1692387"/>
              <a:ext cx="1455420" cy="842010"/>
            </a:xfrm>
            <a:custGeom>
              <a:avLst/>
              <a:gdLst/>
              <a:ahLst/>
              <a:cxnLst/>
              <a:rect l="l" t="t" r="r" b="b"/>
              <a:pathLst>
                <a:path w="1455420" h="842010">
                  <a:moveTo>
                    <a:pt x="1412450" y="0"/>
                  </a:moveTo>
                  <a:lnTo>
                    <a:pt x="1395765" y="3368"/>
                  </a:lnTo>
                  <a:lnTo>
                    <a:pt x="1382141" y="12553"/>
                  </a:lnTo>
                  <a:lnTo>
                    <a:pt x="1372955" y="26178"/>
                  </a:lnTo>
                  <a:lnTo>
                    <a:pt x="1369587" y="42862"/>
                  </a:lnTo>
                  <a:lnTo>
                    <a:pt x="1372955" y="59546"/>
                  </a:lnTo>
                  <a:lnTo>
                    <a:pt x="1382141" y="73170"/>
                  </a:lnTo>
                  <a:lnTo>
                    <a:pt x="1395765" y="82356"/>
                  </a:lnTo>
                  <a:lnTo>
                    <a:pt x="1412450" y="85725"/>
                  </a:lnTo>
                  <a:lnTo>
                    <a:pt x="1429134" y="82356"/>
                  </a:lnTo>
                  <a:lnTo>
                    <a:pt x="1442758" y="73170"/>
                  </a:lnTo>
                  <a:lnTo>
                    <a:pt x="1451944" y="59546"/>
                  </a:lnTo>
                  <a:lnTo>
                    <a:pt x="1452428" y="57150"/>
                  </a:lnTo>
                  <a:lnTo>
                    <a:pt x="1404530" y="57150"/>
                  </a:lnTo>
                  <a:lnTo>
                    <a:pt x="1398133" y="50753"/>
                  </a:lnTo>
                  <a:lnTo>
                    <a:pt x="1398133" y="34971"/>
                  </a:lnTo>
                  <a:lnTo>
                    <a:pt x="1404530" y="28575"/>
                  </a:lnTo>
                  <a:lnTo>
                    <a:pt x="1452428" y="28575"/>
                  </a:lnTo>
                  <a:lnTo>
                    <a:pt x="1451944" y="26178"/>
                  </a:lnTo>
                  <a:lnTo>
                    <a:pt x="1442758" y="12553"/>
                  </a:lnTo>
                  <a:lnTo>
                    <a:pt x="1429134" y="3368"/>
                  </a:lnTo>
                  <a:lnTo>
                    <a:pt x="1412450" y="0"/>
                  </a:lnTo>
                  <a:close/>
                </a:path>
                <a:path w="1455420" h="842010">
                  <a:moveTo>
                    <a:pt x="1420340" y="28575"/>
                  </a:moveTo>
                  <a:lnTo>
                    <a:pt x="1404530" y="28575"/>
                  </a:lnTo>
                  <a:lnTo>
                    <a:pt x="1398133" y="34971"/>
                  </a:lnTo>
                  <a:lnTo>
                    <a:pt x="1398133" y="50753"/>
                  </a:lnTo>
                  <a:lnTo>
                    <a:pt x="1404530" y="57150"/>
                  </a:lnTo>
                  <a:lnTo>
                    <a:pt x="1420340" y="57150"/>
                  </a:lnTo>
                  <a:lnTo>
                    <a:pt x="1426737" y="50753"/>
                  </a:lnTo>
                  <a:lnTo>
                    <a:pt x="1426737" y="34971"/>
                  </a:lnTo>
                  <a:lnTo>
                    <a:pt x="1420340" y="28575"/>
                  </a:lnTo>
                  <a:close/>
                </a:path>
                <a:path w="1455420" h="842010">
                  <a:moveTo>
                    <a:pt x="1452428" y="28575"/>
                  </a:moveTo>
                  <a:lnTo>
                    <a:pt x="1420340" y="28575"/>
                  </a:lnTo>
                  <a:lnTo>
                    <a:pt x="1426737" y="34971"/>
                  </a:lnTo>
                  <a:lnTo>
                    <a:pt x="1426737" y="50753"/>
                  </a:lnTo>
                  <a:lnTo>
                    <a:pt x="1420340" y="57150"/>
                  </a:lnTo>
                  <a:lnTo>
                    <a:pt x="1452428" y="57150"/>
                  </a:lnTo>
                  <a:lnTo>
                    <a:pt x="1455312" y="42862"/>
                  </a:lnTo>
                  <a:lnTo>
                    <a:pt x="1452428" y="28575"/>
                  </a:lnTo>
                  <a:close/>
                </a:path>
                <a:path w="1455420" h="842010">
                  <a:moveTo>
                    <a:pt x="1363162" y="28575"/>
                  </a:moveTo>
                  <a:lnTo>
                    <a:pt x="1347352" y="28575"/>
                  </a:lnTo>
                  <a:lnTo>
                    <a:pt x="1340955" y="34971"/>
                  </a:lnTo>
                  <a:lnTo>
                    <a:pt x="1340955" y="50753"/>
                  </a:lnTo>
                  <a:lnTo>
                    <a:pt x="1347352" y="57150"/>
                  </a:lnTo>
                  <a:lnTo>
                    <a:pt x="1363162" y="57150"/>
                  </a:lnTo>
                  <a:lnTo>
                    <a:pt x="1369558" y="50753"/>
                  </a:lnTo>
                  <a:lnTo>
                    <a:pt x="1369558" y="34971"/>
                  </a:lnTo>
                  <a:lnTo>
                    <a:pt x="1363162" y="28575"/>
                  </a:lnTo>
                  <a:close/>
                </a:path>
                <a:path w="1455420" h="842010">
                  <a:moveTo>
                    <a:pt x="1305983" y="28575"/>
                  </a:moveTo>
                  <a:lnTo>
                    <a:pt x="1290173" y="28575"/>
                  </a:lnTo>
                  <a:lnTo>
                    <a:pt x="1283776" y="34971"/>
                  </a:lnTo>
                  <a:lnTo>
                    <a:pt x="1283776" y="50753"/>
                  </a:lnTo>
                  <a:lnTo>
                    <a:pt x="1290173" y="57150"/>
                  </a:lnTo>
                  <a:lnTo>
                    <a:pt x="1305983" y="57150"/>
                  </a:lnTo>
                  <a:lnTo>
                    <a:pt x="1312380" y="50753"/>
                  </a:lnTo>
                  <a:lnTo>
                    <a:pt x="1312380" y="34971"/>
                  </a:lnTo>
                  <a:lnTo>
                    <a:pt x="1305983" y="28575"/>
                  </a:lnTo>
                  <a:close/>
                </a:path>
                <a:path w="1455420" h="842010">
                  <a:moveTo>
                    <a:pt x="1248805" y="28575"/>
                  </a:moveTo>
                  <a:lnTo>
                    <a:pt x="1232995" y="28575"/>
                  </a:lnTo>
                  <a:lnTo>
                    <a:pt x="1226598" y="34971"/>
                  </a:lnTo>
                  <a:lnTo>
                    <a:pt x="1226598" y="50753"/>
                  </a:lnTo>
                  <a:lnTo>
                    <a:pt x="1232995" y="57150"/>
                  </a:lnTo>
                  <a:lnTo>
                    <a:pt x="1248805" y="57150"/>
                  </a:lnTo>
                  <a:lnTo>
                    <a:pt x="1255201" y="50753"/>
                  </a:lnTo>
                  <a:lnTo>
                    <a:pt x="1255201" y="34971"/>
                  </a:lnTo>
                  <a:lnTo>
                    <a:pt x="1248805" y="28575"/>
                  </a:lnTo>
                  <a:close/>
                </a:path>
                <a:path w="1455420" h="842010">
                  <a:moveTo>
                    <a:pt x="1191626" y="28575"/>
                  </a:moveTo>
                  <a:lnTo>
                    <a:pt x="1175816" y="28575"/>
                  </a:lnTo>
                  <a:lnTo>
                    <a:pt x="1169419" y="34971"/>
                  </a:lnTo>
                  <a:lnTo>
                    <a:pt x="1169419" y="50753"/>
                  </a:lnTo>
                  <a:lnTo>
                    <a:pt x="1175816" y="57150"/>
                  </a:lnTo>
                  <a:lnTo>
                    <a:pt x="1191626" y="57150"/>
                  </a:lnTo>
                  <a:lnTo>
                    <a:pt x="1198023" y="50753"/>
                  </a:lnTo>
                  <a:lnTo>
                    <a:pt x="1198023" y="34971"/>
                  </a:lnTo>
                  <a:lnTo>
                    <a:pt x="1191626" y="28575"/>
                  </a:lnTo>
                  <a:close/>
                </a:path>
                <a:path w="1455420" h="842010">
                  <a:moveTo>
                    <a:pt x="1134448" y="28575"/>
                  </a:moveTo>
                  <a:lnTo>
                    <a:pt x="1118638" y="28575"/>
                  </a:lnTo>
                  <a:lnTo>
                    <a:pt x="1112241" y="34971"/>
                  </a:lnTo>
                  <a:lnTo>
                    <a:pt x="1112241" y="50753"/>
                  </a:lnTo>
                  <a:lnTo>
                    <a:pt x="1118638" y="57150"/>
                  </a:lnTo>
                  <a:lnTo>
                    <a:pt x="1134448" y="57150"/>
                  </a:lnTo>
                  <a:lnTo>
                    <a:pt x="1140844" y="50753"/>
                  </a:lnTo>
                  <a:lnTo>
                    <a:pt x="1140844" y="34971"/>
                  </a:lnTo>
                  <a:lnTo>
                    <a:pt x="1134448" y="28575"/>
                  </a:lnTo>
                  <a:close/>
                </a:path>
                <a:path w="1455420" h="842010">
                  <a:moveTo>
                    <a:pt x="1077269" y="28575"/>
                  </a:moveTo>
                  <a:lnTo>
                    <a:pt x="1061459" y="28575"/>
                  </a:lnTo>
                  <a:lnTo>
                    <a:pt x="1055063" y="34971"/>
                  </a:lnTo>
                  <a:lnTo>
                    <a:pt x="1055063" y="50753"/>
                  </a:lnTo>
                  <a:lnTo>
                    <a:pt x="1061459" y="57150"/>
                  </a:lnTo>
                  <a:lnTo>
                    <a:pt x="1077269" y="57150"/>
                  </a:lnTo>
                  <a:lnTo>
                    <a:pt x="1083666" y="50753"/>
                  </a:lnTo>
                  <a:lnTo>
                    <a:pt x="1083666" y="34971"/>
                  </a:lnTo>
                  <a:lnTo>
                    <a:pt x="1077269" y="28575"/>
                  </a:lnTo>
                  <a:close/>
                </a:path>
                <a:path w="1455420" h="842010">
                  <a:moveTo>
                    <a:pt x="1020091" y="28575"/>
                  </a:moveTo>
                  <a:lnTo>
                    <a:pt x="1004281" y="28575"/>
                  </a:lnTo>
                  <a:lnTo>
                    <a:pt x="997884" y="34971"/>
                  </a:lnTo>
                  <a:lnTo>
                    <a:pt x="997884" y="50753"/>
                  </a:lnTo>
                  <a:lnTo>
                    <a:pt x="1004281" y="57150"/>
                  </a:lnTo>
                  <a:lnTo>
                    <a:pt x="1020091" y="57150"/>
                  </a:lnTo>
                  <a:lnTo>
                    <a:pt x="1026488" y="50753"/>
                  </a:lnTo>
                  <a:lnTo>
                    <a:pt x="1026488" y="34971"/>
                  </a:lnTo>
                  <a:lnTo>
                    <a:pt x="1020091" y="28575"/>
                  </a:lnTo>
                  <a:close/>
                </a:path>
                <a:path w="1455420" h="842010">
                  <a:moveTo>
                    <a:pt x="962912" y="28575"/>
                  </a:moveTo>
                  <a:lnTo>
                    <a:pt x="947101" y="28575"/>
                  </a:lnTo>
                  <a:lnTo>
                    <a:pt x="940706" y="34971"/>
                  </a:lnTo>
                  <a:lnTo>
                    <a:pt x="940706" y="50753"/>
                  </a:lnTo>
                  <a:lnTo>
                    <a:pt x="947101" y="57150"/>
                  </a:lnTo>
                  <a:lnTo>
                    <a:pt x="962912" y="57150"/>
                  </a:lnTo>
                  <a:lnTo>
                    <a:pt x="969309" y="50753"/>
                  </a:lnTo>
                  <a:lnTo>
                    <a:pt x="969309" y="34971"/>
                  </a:lnTo>
                  <a:lnTo>
                    <a:pt x="962912" y="28575"/>
                  </a:lnTo>
                  <a:close/>
                </a:path>
                <a:path w="1455420" h="842010">
                  <a:moveTo>
                    <a:pt x="905734" y="28575"/>
                  </a:moveTo>
                  <a:lnTo>
                    <a:pt x="889923" y="28575"/>
                  </a:lnTo>
                  <a:lnTo>
                    <a:pt x="883526" y="34971"/>
                  </a:lnTo>
                  <a:lnTo>
                    <a:pt x="883526" y="50753"/>
                  </a:lnTo>
                  <a:lnTo>
                    <a:pt x="889923" y="57150"/>
                  </a:lnTo>
                  <a:lnTo>
                    <a:pt x="905734" y="57150"/>
                  </a:lnTo>
                  <a:lnTo>
                    <a:pt x="912131" y="50753"/>
                  </a:lnTo>
                  <a:lnTo>
                    <a:pt x="912131" y="34971"/>
                  </a:lnTo>
                  <a:lnTo>
                    <a:pt x="905734" y="28575"/>
                  </a:lnTo>
                  <a:close/>
                </a:path>
                <a:path w="1455420" h="842010">
                  <a:moveTo>
                    <a:pt x="848554" y="28575"/>
                  </a:moveTo>
                  <a:lnTo>
                    <a:pt x="832744" y="28575"/>
                  </a:lnTo>
                  <a:lnTo>
                    <a:pt x="826348" y="34971"/>
                  </a:lnTo>
                  <a:lnTo>
                    <a:pt x="826348" y="50753"/>
                  </a:lnTo>
                  <a:lnTo>
                    <a:pt x="832744" y="57150"/>
                  </a:lnTo>
                  <a:lnTo>
                    <a:pt x="848554" y="57150"/>
                  </a:lnTo>
                  <a:lnTo>
                    <a:pt x="854951" y="50753"/>
                  </a:lnTo>
                  <a:lnTo>
                    <a:pt x="854951" y="34971"/>
                  </a:lnTo>
                  <a:lnTo>
                    <a:pt x="848554" y="28575"/>
                  </a:lnTo>
                  <a:close/>
                </a:path>
                <a:path w="1455420" h="842010">
                  <a:moveTo>
                    <a:pt x="786613" y="45506"/>
                  </a:moveTo>
                  <a:lnTo>
                    <a:pt x="775347" y="56598"/>
                  </a:lnTo>
                  <a:lnTo>
                    <a:pt x="775277" y="65645"/>
                  </a:lnTo>
                  <a:lnTo>
                    <a:pt x="786350" y="76890"/>
                  </a:lnTo>
                  <a:lnTo>
                    <a:pt x="795396" y="76960"/>
                  </a:lnTo>
                  <a:lnTo>
                    <a:pt x="806661" y="65867"/>
                  </a:lnTo>
                  <a:lnTo>
                    <a:pt x="806731" y="56822"/>
                  </a:lnTo>
                  <a:lnTo>
                    <a:pt x="795659" y="45576"/>
                  </a:lnTo>
                  <a:lnTo>
                    <a:pt x="786613" y="45506"/>
                  </a:lnTo>
                  <a:close/>
                </a:path>
                <a:path w="1455420" h="842010">
                  <a:moveTo>
                    <a:pt x="745893" y="85648"/>
                  </a:moveTo>
                  <a:lnTo>
                    <a:pt x="734628" y="96740"/>
                  </a:lnTo>
                  <a:lnTo>
                    <a:pt x="734558" y="105787"/>
                  </a:lnTo>
                  <a:lnTo>
                    <a:pt x="745631" y="117031"/>
                  </a:lnTo>
                  <a:lnTo>
                    <a:pt x="754676" y="117101"/>
                  </a:lnTo>
                  <a:lnTo>
                    <a:pt x="765942" y="106009"/>
                  </a:lnTo>
                  <a:lnTo>
                    <a:pt x="766012" y="96963"/>
                  </a:lnTo>
                  <a:lnTo>
                    <a:pt x="754939" y="85718"/>
                  </a:lnTo>
                  <a:lnTo>
                    <a:pt x="745893" y="85648"/>
                  </a:lnTo>
                  <a:close/>
                </a:path>
                <a:path w="1455420" h="842010">
                  <a:moveTo>
                    <a:pt x="705174" y="125789"/>
                  </a:moveTo>
                  <a:lnTo>
                    <a:pt x="693909" y="136883"/>
                  </a:lnTo>
                  <a:lnTo>
                    <a:pt x="693839" y="145929"/>
                  </a:lnTo>
                  <a:lnTo>
                    <a:pt x="704911" y="157173"/>
                  </a:lnTo>
                  <a:lnTo>
                    <a:pt x="713957" y="157243"/>
                  </a:lnTo>
                  <a:lnTo>
                    <a:pt x="725223" y="146151"/>
                  </a:lnTo>
                  <a:lnTo>
                    <a:pt x="725293" y="137105"/>
                  </a:lnTo>
                  <a:lnTo>
                    <a:pt x="714220" y="125859"/>
                  </a:lnTo>
                  <a:lnTo>
                    <a:pt x="705174" y="125789"/>
                  </a:lnTo>
                  <a:close/>
                </a:path>
                <a:path w="1455420" h="842010">
                  <a:moveTo>
                    <a:pt x="664455" y="165931"/>
                  </a:moveTo>
                  <a:lnTo>
                    <a:pt x="653189" y="177024"/>
                  </a:lnTo>
                  <a:lnTo>
                    <a:pt x="653119" y="186070"/>
                  </a:lnTo>
                  <a:lnTo>
                    <a:pt x="664192" y="197316"/>
                  </a:lnTo>
                  <a:lnTo>
                    <a:pt x="673239" y="197385"/>
                  </a:lnTo>
                  <a:lnTo>
                    <a:pt x="684503" y="186292"/>
                  </a:lnTo>
                  <a:lnTo>
                    <a:pt x="684573" y="177246"/>
                  </a:lnTo>
                  <a:lnTo>
                    <a:pt x="673501" y="166001"/>
                  </a:lnTo>
                  <a:lnTo>
                    <a:pt x="664455" y="165931"/>
                  </a:lnTo>
                  <a:close/>
                </a:path>
                <a:path w="1455420" h="842010">
                  <a:moveTo>
                    <a:pt x="623737" y="206072"/>
                  </a:moveTo>
                  <a:lnTo>
                    <a:pt x="612470" y="217166"/>
                  </a:lnTo>
                  <a:lnTo>
                    <a:pt x="612400" y="226212"/>
                  </a:lnTo>
                  <a:lnTo>
                    <a:pt x="623474" y="237456"/>
                  </a:lnTo>
                  <a:lnTo>
                    <a:pt x="632520" y="237526"/>
                  </a:lnTo>
                  <a:lnTo>
                    <a:pt x="643785" y="226434"/>
                  </a:lnTo>
                  <a:lnTo>
                    <a:pt x="643855" y="217388"/>
                  </a:lnTo>
                  <a:lnTo>
                    <a:pt x="632783" y="206142"/>
                  </a:lnTo>
                  <a:lnTo>
                    <a:pt x="623737" y="206072"/>
                  </a:lnTo>
                  <a:close/>
                </a:path>
                <a:path w="1455420" h="842010">
                  <a:moveTo>
                    <a:pt x="583018" y="246214"/>
                  </a:moveTo>
                  <a:lnTo>
                    <a:pt x="571752" y="257307"/>
                  </a:lnTo>
                  <a:lnTo>
                    <a:pt x="571682" y="266353"/>
                  </a:lnTo>
                  <a:lnTo>
                    <a:pt x="582755" y="277599"/>
                  </a:lnTo>
                  <a:lnTo>
                    <a:pt x="591801" y="277668"/>
                  </a:lnTo>
                  <a:lnTo>
                    <a:pt x="603066" y="266575"/>
                  </a:lnTo>
                  <a:lnTo>
                    <a:pt x="603136" y="257530"/>
                  </a:lnTo>
                  <a:lnTo>
                    <a:pt x="592063" y="246284"/>
                  </a:lnTo>
                  <a:lnTo>
                    <a:pt x="583018" y="246214"/>
                  </a:lnTo>
                  <a:close/>
                </a:path>
                <a:path w="1455420" h="842010">
                  <a:moveTo>
                    <a:pt x="542298" y="286357"/>
                  </a:moveTo>
                  <a:lnTo>
                    <a:pt x="531033" y="297449"/>
                  </a:lnTo>
                  <a:lnTo>
                    <a:pt x="530963" y="306495"/>
                  </a:lnTo>
                  <a:lnTo>
                    <a:pt x="542035" y="317740"/>
                  </a:lnTo>
                  <a:lnTo>
                    <a:pt x="551081" y="317809"/>
                  </a:lnTo>
                  <a:lnTo>
                    <a:pt x="562347" y="306717"/>
                  </a:lnTo>
                  <a:lnTo>
                    <a:pt x="562417" y="297671"/>
                  </a:lnTo>
                  <a:lnTo>
                    <a:pt x="551344" y="286426"/>
                  </a:lnTo>
                  <a:lnTo>
                    <a:pt x="542298" y="286357"/>
                  </a:lnTo>
                  <a:close/>
                </a:path>
                <a:path w="1455420" h="842010">
                  <a:moveTo>
                    <a:pt x="501579" y="326497"/>
                  </a:moveTo>
                  <a:lnTo>
                    <a:pt x="490314" y="337591"/>
                  </a:lnTo>
                  <a:lnTo>
                    <a:pt x="490244" y="346637"/>
                  </a:lnTo>
                  <a:lnTo>
                    <a:pt x="501316" y="357882"/>
                  </a:lnTo>
                  <a:lnTo>
                    <a:pt x="510362" y="357952"/>
                  </a:lnTo>
                  <a:lnTo>
                    <a:pt x="521629" y="346859"/>
                  </a:lnTo>
                  <a:lnTo>
                    <a:pt x="521698" y="337813"/>
                  </a:lnTo>
                  <a:lnTo>
                    <a:pt x="510625" y="326567"/>
                  </a:lnTo>
                  <a:lnTo>
                    <a:pt x="501579" y="326497"/>
                  </a:lnTo>
                  <a:close/>
                </a:path>
                <a:path w="1455420" h="842010">
                  <a:moveTo>
                    <a:pt x="460860" y="366640"/>
                  </a:moveTo>
                  <a:lnTo>
                    <a:pt x="449594" y="377732"/>
                  </a:lnTo>
                  <a:lnTo>
                    <a:pt x="449524" y="386778"/>
                  </a:lnTo>
                  <a:lnTo>
                    <a:pt x="460597" y="398024"/>
                  </a:lnTo>
                  <a:lnTo>
                    <a:pt x="469644" y="398094"/>
                  </a:lnTo>
                  <a:lnTo>
                    <a:pt x="480908" y="387000"/>
                  </a:lnTo>
                  <a:lnTo>
                    <a:pt x="480978" y="377954"/>
                  </a:lnTo>
                  <a:lnTo>
                    <a:pt x="469906" y="366709"/>
                  </a:lnTo>
                  <a:lnTo>
                    <a:pt x="460860" y="366640"/>
                  </a:lnTo>
                  <a:close/>
                </a:path>
                <a:path w="1455420" h="842010">
                  <a:moveTo>
                    <a:pt x="420142" y="406781"/>
                  </a:moveTo>
                  <a:lnTo>
                    <a:pt x="408875" y="417874"/>
                  </a:lnTo>
                  <a:lnTo>
                    <a:pt x="408806" y="426920"/>
                  </a:lnTo>
                  <a:lnTo>
                    <a:pt x="419879" y="438165"/>
                  </a:lnTo>
                  <a:lnTo>
                    <a:pt x="428925" y="438235"/>
                  </a:lnTo>
                  <a:lnTo>
                    <a:pt x="440190" y="427142"/>
                  </a:lnTo>
                  <a:lnTo>
                    <a:pt x="440260" y="418096"/>
                  </a:lnTo>
                  <a:lnTo>
                    <a:pt x="429188" y="406850"/>
                  </a:lnTo>
                  <a:lnTo>
                    <a:pt x="420142" y="406781"/>
                  </a:lnTo>
                  <a:close/>
                </a:path>
                <a:path w="1455420" h="842010">
                  <a:moveTo>
                    <a:pt x="379423" y="446923"/>
                  </a:moveTo>
                  <a:lnTo>
                    <a:pt x="368157" y="458015"/>
                  </a:lnTo>
                  <a:lnTo>
                    <a:pt x="368087" y="467061"/>
                  </a:lnTo>
                  <a:lnTo>
                    <a:pt x="379160" y="478307"/>
                  </a:lnTo>
                  <a:lnTo>
                    <a:pt x="388206" y="478377"/>
                  </a:lnTo>
                  <a:lnTo>
                    <a:pt x="399471" y="467283"/>
                  </a:lnTo>
                  <a:lnTo>
                    <a:pt x="399541" y="458237"/>
                  </a:lnTo>
                  <a:lnTo>
                    <a:pt x="388468" y="446993"/>
                  </a:lnTo>
                  <a:lnTo>
                    <a:pt x="379423" y="446923"/>
                  </a:lnTo>
                  <a:close/>
                </a:path>
                <a:path w="1455420" h="842010">
                  <a:moveTo>
                    <a:pt x="338703" y="487065"/>
                  </a:moveTo>
                  <a:lnTo>
                    <a:pt x="327438" y="498157"/>
                  </a:lnTo>
                  <a:lnTo>
                    <a:pt x="327368" y="507203"/>
                  </a:lnTo>
                  <a:lnTo>
                    <a:pt x="338440" y="518448"/>
                  </a:lnTo>
                  <a:lnTo>
                    <a:pt x="347486" y="518518"/>
                  </a:lnTo>
                  <a:lnTo>
                    <a:pt x="358752" y="507425"/>
                  </a:lnTo>
                  <a:lnTo>
                    <a:pt x="358822" y="498379"/>
                  </a:lnTo>
                  <a:lnTo>
                    <a:pt x="347749" y="487135"/>
                  </a:lnTo>
                  <a:lnTo>
                    <a:pt x="338703" y="487065"/>
                  </a:lnTo>
                  <a:close/>
                </a:path>
                <a:path w="1455420" h="842010">
                  <a:moveTo>
                    <a:pt x="297984" y="527206"/>
                  </a:moveTo>
                  <a:lnTo>
                    <a:pt x="286719" y="538299"/>
                  </a:lnTo>
                  <a:lnTo>
                    <a:pt x="286649" y="547344"/>
                  </a:lnTo>
                  <a:lnTo>
                    <a:pt x="297721" y="558590"/>
                  </a:lnTo>
                  <a:lnTo>
                    <a:pt x="306767" y="558660"/>
                  </a:lnTo>
                  <a:lnTo>
                    <a:pt x="318034" y="547568"/>
                  </a:lnTo>
                  <a:lnTo>
                    <a:pt x="318103" y="538521"/>
                  </a:lnTo>
                  <a:lnTo>
                    <a:pt x="307030" y="527276"/>
                  </a:lnTo>
                  <a:lnTo>
                    <a:pt x="297984" y="527206"/>
                  </a:lnTo>
                  <a:close/>
                </a:path>
                <a:path w="1455420" h="842010">
                  <a:moveTo>
                    <a:pt x="257265" y="567348"/>
                  </a:moveTo>
                  <a:lnTo>
                    <a:pt x="245999" y="578440"/>
                  </a:lnTo>
                  <a:lnTo>
                    <a:pt x="245929" y="587486"/>
                  </a:lnTo>
                  <a:lnTo>
                    <a:pt x="257002" y="598732"/>
                  </a:lnTo>
                  <a:lnTo>
                    <a:pt x="266049" y="598802"/>
                  </a:lnTo>
                  <a:lnTo>
                    <a:pt x="277314" y="587709"/>
                  </a:lnTo>
                  <a:lnTo>
                    <a:pt x="277383" y="578662"/>
                  </a:lnTo>
                  <a:lnTo>
                    <a:pt x="266312" y="567418"/>
                  </a:lnTo>
                  <a:lnTo>
                    <a:pt x="257265" y="567348"/>
                  </a:lnTo>
                  <a:close/>
                </a:path>
                <a:path w="1455420" h="842010">
                  <a:moveTo>
                    <a:pt x="216547" y="607489"/>
                  </a:moveTo>
                  <a:lnTo>
                    <a:pt x="205280" y="618582"/>
                  </a:lnTo>
                  <a:lnTo>
                    <a:pt x="205211" y="627628"/>
                  </a:lnTo>
                  <a:lnTo>
                    <a:pt x="216284" y="638873"/>
                  </a:lnTo>
                  <a:lnTo>
                    <a:pt x="225330" y="638943"/>
                  </a:lnTo>
                  <a:lnTo>
                    <a:pt x="236595" y="627851"/>
                  </a:lnTo>
                  <a:lnTo>
                    <a:pt x="236665" y="618804"/>
                  </a:lnTo>
                  <a:lnTo>
                    <a:pt x="225593" y="607559"/>
                  </a:lnTo>
                  <a:lnTo>
                    <a:pt x="216547" y="607489"/>
                  </a:lnTo>
                  <a:close/>
                </a:path>
                <a:path w="1455420" h="842010">
                  <a:moveTo>
                    <a:pt x="175827" y="647631"/>
                  </a:moveTo>
                  <a:lnTo>
                    <a:pt x="164562" y="658723"/>
                  </a:lnTo>
                  <a:lnTo>
                    <a:pt x="164492" y="667769"/>
                  </a:lnTo>
                  <a:lnTo>
                    <a:pt x="175565" y="679015"/>
                  </a:lnTo>
                  <a:lnTo>
                    <a:pt x="184611" y="679085"/>
                  </a:lnTo>
                  <a:lnTo>
                    <a:pt x="195876" y="667992"/>
                  </a:lnTo>
                  <a:lnTo>
                    <a:pt x="195946" y="658945"/>
                  </a:lnTo>
                  <a:lnTo>
                    <a:pt x="184873" y="647701"/>
                  </a:lnTo>
                  <a:lnTo>
                    <a:pt x="175827" y="647631"/>
                  </a:lnTo>
                  <a:close/>
                </a:path>
                <a:path w="1455420" h="842010">
                  <a:moveTo>
                    <a:pt x="135108" y="687772"/>
                  </a:moveTo>
                  <a:lnTo>
                    <a:pt x="123843" y="698865"/>
                  </a:lnTo>
                  <a:lnTo>
                    <a:pt x="123773" y="707911"/>
                  </a:lnTo>
                  <a:lnTo>
                    <a:pt x="134845" y="719156"/>
                  </a:lnTo>
                  <a:lnTo>
                    <a:pt x="143891" y="719226"/>
                  </a:lnTo>
                  <a:lnTo>
                    <a:pt x="155157" y="708134"/>
                  </a:lnTo>
                  <a:lnTo>
                    <a:pt x="155227" y="699088"/>
                  </a:lnTo>
                  <a:lnTo>
                    <a:pt x="144154" y="687842"/>
                  </a:lnTo>
                  <a:lnTo>
                    <a:pt x="135108" y="687772"/>
                  </a:lnTo>
                  <a:close/>
                </a:path>
                <a:path w="1455420" h="842010">
                  <a:moveTo>
                    <a:pt x="43166" y="755907"/>
                  </a:moveTo>
                  <a:lnTo>
                    <a:pt x="27015" y="758930"/>
                  </a:lnTo>
                  <a:lnTo>
                    <a:pt x="12770" y="768244"/>
                  </a:lnTo>
                  <a:lnTo>
                    <a:pt x="3253" y="782356"/>
                  </a:lnTo>
                  <a:lnTo>
                    <a:pt x="0" y="798462"/>
                  </a:lnTo>
                  <a:lnTo>
                    <a:pt x="3023" y="814614"/>
                  </a:lnTo>
                  <a:lnTo>
                    <a:pt x="12337" y="828860"/>
                  </a:lnTo>
                  <a:lnTo>
                    <a:pt x="26448" y="838376"/>
                  </a:lnTo>
                  <a:lnTo>
                    <a:pt x="42554" y="841630"/>
                  </a:lnTo>
                  <a:lnTo>
                    <a:pt x="58705" y="838607"/>
                  </a:lnTo>
                  <a:lnTo>
                    <a:pt x="72951" y="829293"/>
                  </a:lnTo>
                  <a:lnTo>
                    <a:pt x="82468" y="815181"/>
                  </a:lnTo>
                  <a:lnTo>
                    <a:pt x="85634" y="799510"/>
                  </a:lnTo>
                  <a:lnTo>
                    <a:pt x="62454" y="799510"/>
                  </a:lnTo>
                  <a:lnTo>
                    <a:pt x="53407" y="799439"/>
                  </a:lnTo>
                  <a:lnTo>
                    <a:pt x="42334" y="788195"/>
                  </a:lnTo>
                  <a:lnTo>
                    <a:pt x="42404" y="779148"/>
                  </a:lnTo>
                  <a:lnTo>
                    <a:pt x="53670" y="768056"/>
                  </a:lnTo>
                  <a:lnTo>
                    <a:pt x="72464" y="768056"/>
                  </a:lnTo>
                  <a:lnTo>
                    <a:pt x="59273" y="759161"/>
                  </a:lnTo>
                  <a:lnTo>
                    <a:pt x="43166" y="755907"/>
                  </a:lnTo>
                  <a:close/>
                </a:path>
                <a:path w="1455420" h="842010">
                  <a:moveTo>
                    <a:pt x="53670" y="768056"/>
                  </a:moveTo>
                  <a:lnTo>
                    <a:pt x="42404" y="779148"/>
                  </a:lnTo>
                  <a:lnTo>
                    <a:pt x="42334" y="788195"/>
                  </a:lnTo>
                  <a:lnTo>
                    <a:pt x="53407" y="799439"/>
                  </a:lnTo>
                  <a:lnTo>
                    <a:pt x="62454" y="799510"/>
                  </a:lnTo>
                  <a:lnTo>
                    <a:pt x="73719" y="788417"/>
                  </a:lnTo>
                  <a:lnTo>
                    <a:pt x="73788" y="779371"/>
                  </a:lnTo>
                  <a:lnTo>
                    <a:pt x="62717" y="768126"/>
                  </a:lnTo>
                  <a:lnTo>
                    <a:pt x="53670" y="768056"/>
                  </a:lnTo>
                  <a:close/>
                </a:path>
                <a:path w="1455420" h="842010">
                  <a:moveTo>
                    <a:pt x="72464" y="768056"/>
                  </a:moveTo>
                  <a:lnTo>
                    <a:pt x="53670" y="768056"/>
                  </a:lnTo>
                  <a:lnTo>
                    <a:pt x="62717" y="768126"/>
                  </a:lnTo>
                  <a:lnTo>
                    <a:pt x="73788" y="779371"/>
                  </a:lnTo>
                  <a:lnTo>
                    <a:pt x="73719" y="788417"/>
                  </a:lnTo>
                  <a:lnTo>
                    <a:pt x="62454" y="799510"/>
                  </a:lnTo>
                  <a:lnTo>
                    <a:pt x="85634" y="799510"/>
                  </a:lnTo>
                  <a:lnTo>
                    <a:pt x="85607" y="798462"/>
                  </a:lnTo>
                  <a:lnTo>
                    <a:pt x="82699" y="782923"/>
                  </a:lnTo>
                  <a:lnTo>
                    <a:pt x="73385" y="768677"/>
                  </a:lnTo>
                  <a:lnTo>
                    <a:pt x="72464" y="768056"/>
                  </a:lnTo>
                  <a:close/>
                </a:path>
                <a:path w="1455420" h="842010">
                  <a:moveTo>
                    <a:pt x="94389" y="727914"/>
                  </a:moveTo>
                  <a:lnTo>
                    <a:pt x="83124" y="739007"/>
                  </a:lnTo>
                  <a:lnTo>
                    <a:pt x="83054" y="748052"/>
                  </a:lnTo>
                  <a:lnTo>
                    <a:pt x="94126" y="759298"/>
                  </a:lnTo>
                  <a:lnTo>
                    <a:pt x="103172" y="759368"/>
                  </a:lnTo>
                  <a:lnTo>
                    <a:pt x="114439" y="748275"/>
                  </a:lnTo>
                  <a:lnTo>
                    <a:pt x="114508" y="739230"/>
                  </a:lnTo>
                  <a:lnTo>
                    <a:pt x="103435" y="727984"/>
                  </a:lnTo>
                  <a:lnTo>
                    <a:pt x="94389" y="727914"/>
                  </a:lnTo>
                  <a:close/>
                </a:path>
              </a:pathLst>
            </a:custGeom>
            <a:solidFill>
              <a:srgbClr val="A100FF"/>
            </a:solidFill>
          </p:spPr>
          <p:txBody>
            <a:bodyPr wrap="square" lIns="0" tIns="0" rIns="0" bIns="0" rtlCol="0"/>
            <a:lstStyle/>
            <a:p>
              <a:endParaRPr/>
            </a:p>
          </p:txBody>
        </p:sp>
        <p:sp>
          <p:nvSpPr>
            <p:cNvPr id="13" name="object 13"/>
            <p:cNvSpPr/>
            <p:nvPr/>
          </p:nvSpPr>
          <p:spPr>
            <a:xfrm>
              <a:off x="7708588" y="2517302"/>
              <a:ext cx="561340" cy="337820"/>
            </a:xfrm>
            <a:custGeom>
              <a:avLst/>
              <a:gdLst/>
              <a:ahLst/>
              <a:cxnLst/>
              <a:rect l="l" t="t" r="r" b="b"/>
              <a:pathLst>
                <a:path w="561340" h="337819">
                  <a:moveTo>
                    <a:pt x="280525" y="0"/>
                  </a:moveTo>
                  <a:lnTo>
                    <a:pt x="223989" y="3430"/>
                  </a:lnTo>
                  <a:lnTo>
                    <a:pt x="171332" y="13269"/>
                  </a:lnTo>
                  <a:lnTo>
                    <a:pt x="123680" y="28836"/>
                  </a:lnTo>
                  <a:lnTo>
                    <a:pt x="82163" y="49454"/>
                  </a:lnTo>
                  <a:lnTo>
                    <a:pt x="47909" y="74444"/>
                  </a:lnTo>
                  <a:lnTo>
                    <a:pt x="22045" y="103125"/>
                  </a:lnTo>
                  <a:lnTo>
                    <a:pt x="0" y="168849"/>
                  </a:lnTo>
                  <a:lnTo>
                    <a:pt x="5699" y="202878"/>
                  </a:lnTo>
                  <a:lnTo>
                    <a:pt x="47909" y="263254"/>
                  </a:lnTo>
                  <a:lnTo>
                    <a:pt x="82163" y="288243"/>
                  </a:lnTo>
                  <a:lnTo>
                    <a:pt x="123680" y="308861"/>
                  </a:lnTo>
                  <a:lnTo>
                    <a:pt x="171332" y="324429"/>
                  </a:lnTo>
                  <a:lnTo>
                    <a:pt x="223989" y="334267"/>
                  </a:lnTo>
                  <a:lnTo>
                    <a:pt x="280525" y="337698"/>
                  </a:lnTo>
                  <a:lnTo>
                    <a:pt x="337060" y="334267"/>
                  </a:lnTo>
                  <a:lnTo>
                    <a:pt x="389718" y="324429"/>
                  </a:lnTo>
                  <a:lnTo>
                    <a:pt x="437369" y="308861"/>
                  </a:lnTo>
                  <a:lnTo>
                    <a:pt x="478887" y="288243"/>
                  </a:lnTo>
                  <a:lnTo>
                    <a:pt x="513142" y="263254"/>
                  </a:lnTo>
                  <a:lnTo>
                    <a:pt x="539006" y="234573"/>
                  </a:lnTo>
                  <a:lnTo>
                    <a:pt x="561051" y="168849"/>
                  </a:lnTo>
                  <a:lnTo>
                    <a:pt x="555352" y="134820"/>
                  </a:lnTo>
                  <a:lnTo>
                    <a:pt x="513142" y="74444"/>
                  </a:lnTo>
                  <a:lnTo>
                    <a:pt x="478887" y="49454"/>
                  </a:lnTo>
                  <a:lnTo>
                    <a:pt x="437369" y="28836"/>
                  </a:lnTo>
                  <a:lnTo>
                    <a:pt x="389718" y="13269"/>
                  </a:lnTo>
                  <a:lnTo>
                    <a:pt x="337060" y="3430"/>
                  </a:lnTo>
                  <a:lnTo>
                    <a:pt x="280525" y="0"/>
                  </a:lnTo>
                  <a:close/>
                </a:path>
              </a:pathLst>
            </a:custGeom>
            <a:solidFill>
              <a:srgbClr val="7030A0">
                <a:alpha val="34899"/>
              </a:srgbClr>
            </a:solidFill>
          </p:spPr>
          <p:txBody>
            <a:bodyPr wrap="square" lIns="0" tIns="0" rIns="0" bIns="0" rtlCol="0"/>
            <a:lstStyle/>
            <a:p>
              <a:endParaRPr/>
            </a:p>
          </p:txBody>
        </p:sp>
      </p:grpSp>
      <p:sp>
        <p:nvSpPr>
          <p:cNvPr id="14" name="object 14"/>
          <p:cNvSpPr txBox="1"/>
          <p:nvPr/>
        </p:nvSpPr>
        <p:spPr>
          <a:xfrm>
            <a:off x="9715975" y="1613915"/>
            <a:ext cx="519430" cy="238760"/>
          </a:xfrm>
          <a:prstGeom prst="rect">
            <a:avLst/>
          </a:prstGeom>
        </p:spPr>
        <p:txBody>
          <a:bodyPr vert="horz" wrap="square" lIns="0" tIns="12700" rIns="0" bIns="0" rtlCol="0">
            <a:spAutoFit/>
          </a:bodyPr>
          <a:lstStyle/>
          <a:p>
            <a:pPr marL="12700">
              <a:lnSpc>
                <a:spcPct val="100000"/>
              </a:lnSpc>
              <a:spcBef>
                <a:spcPts val="100"/>
              </a:spcBef>
            </a:pPr>
            <a:r>
              <a:rPr sz="1400" spc="-135" dirty="0">
                <a:latin typeface="Arial"/>
                <a:cs typeface="Arial"/>
              </a:rPr>
              <a:t>Y</a:t>
            </a:r>
            <a:r>
              <a:rPr sz="1400" spc="-95" dirty="0">
                <a:latin typeface="Arial"/>
                <a:cs typeface="Arial"/>
              </a:rPr>
              <a:t>A</a:t>
            </a:r>
            <a:r>
              <a:rPr sz="1400" spc="-5" dirty="0">
                <a:latin typeface="Arial"/>
                <a:cs typeface="Arial"/>
              </a:rPr>
              <a:t>G</a:t>
            </a:r>
            <a:r>
              <a:rPr sz="1400" spc="60" dirty="0">
                <a:latin typeface="Arial"/>
                <a:cs typeface="Arial"/>
              </a:rPr>
              <a:t>O</a:t>
            </a:r>
            <a:endParaRPr sz="1400">
              <a:latin typeface="Arial"/>
              <a:cs typeface="Arial"/>
            </a:endParaRPr>
          </a:p>
        </p:txBody>
      </p:sp>
    </p:spTree>
    <p:extLst>
      <p:ext uri="{BB962C8B-B14F-4D97-AF65-F5344CB8AC3E}">
        <p14:creationId xmlns:p14="http://schemas.microsoft.com/office/powerpoint/2010/main" val="2176875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1151" y="472947"/>
            <a:ext cx="5252085" cy="452120"/>
          </a:xfrm>
          <a:prstGeom prst="rect">
            <a:avLst/>
          </a:prstGeom>
        </p:spPr>
        <p:txBody>
          <a:bodyPr vert="horz" wrap="square" lIns="0" tIns="12700" rIns="0" bIns="0" rtlCol="0">
            <a:spAutoFit/>
          </a:bodyPr>
          <a:lstStyle/>
          <a:p>
            <a:pPr marL="12700">
              <a:lnSpc>
                <a:spcPct val="100000"/>
              </a:lnSpc>
              <a:spcBef>
                <a:spcPts val="100"/>
              </a:spcBef>
            </a:pPr>
            <a:r>
              <a:rPr sz="2800" spc="20" dirty="0">
                <a:latin typeface="Tahoma"/>
                <a:cs typeface="Tahoma"/>
              </a:rPr>
              <a:t>L</a:t>
            </a:r>
            <a:r>
              <a:rPr sz="2800" dirty="0">
                <a:latin typeface="Tahoma"/>
                <a:cs typeface="Tahoma"/>
              </a:rPr>
              <a:t>i</a:t>
            </a:r>
            <a:r>
              <a:rPr sz="2800" spc="-35" dirty="0">
                <a:latin typeface="Tahoma"/>
                <a:cs typeface="Tahoma"/>
              </a:rPr>
              <a:t>n</a:t>
            </a:r>
            <a:r>
              <a:rPr sz="2800" spc="-40" dirty="0">
                <a:latin typeface="Tahoma"/>
                <a:cs typeface="Tahoma"/>
              </a:rPr>
              <a:t>k</a:t>
            </a:r>
            <a:r>
              <a:rPr sz="2800" spc="-310" dirty="0">
                <a:latin typeface="Tahoma"/>
                <a:cs typeface="Tahoma"/>
              </a:rPr>
              <a:t> </a:t>
            </a:r>
            <a:r>
              <a:rPr sz="2800" spc="15" dirty="0">
                <a:latin typeface="Tahoma"/>
                <a:cs typeface="Tahoma"/>
              </a:rPr>
              <a:t>P</a:t>
            </a:r>
            <a:r>
              <a:rPr sz="2800" spc="5" dirty="0">
                <a:latin typeface="Tahoma"/>
                <a:cs typeface="Tahoma"/>
              </a:rPr>
              <a:t>r</a:t>
            </a:r>
            <a:r>
              <a:rPr sz="2800" spc="20" dirty="0">
                <a:latin typeface="Tahoma"/>
                <a:cs typeface="Tahoma"/>
              </a:rPr>
              <a:t>e</a:t>
            </a:r>
            <a:r>
              <a:rPr sz="2800" spc="30" dirty="0">
                <a:latin typeface="Tahoma"/>
                <a:cs typeface="Tahoma"/>
              </a:rPr>
              <a:t>d</a:t>
            </a:r>
            <a:r>
              <a:rPr sz="2800" dirty="0">
                <a:latin typeface="Tahoma"/>
                <a:cs typeface="Tahoma"/>
              </a:rPr>
              <a:t>i</a:t>
            </a:r>
            <a:r>
              <a:rPr sz="2800" spc="155" dirty="0">
                <a:latin typeface="Tahoma"/>
                <a:cs typeface="Tahoma"/>
              </a:rPr>
              <a:t>c</a:t>
            </a:r>
            <a:r>
              <a:rPr sz="2800" spc="-55" dirty="0">
                <a:latin typeface="Tahoma"/>
                <a:cs typeface="Tahoma"/>
              </a:rPr>
              <a:t>t</a:t>
            </a:r>
            <a:r>
              <a:rPr sz="2800" dirty="0">
                <a:latin typeface="Tahoma"/>
                <a:cs typeface="Tahoma"/>
              </a:rPr>
              <a:t>i</a:t>
            </a:r>
            <a:r>
              <a:rPr sz="2800" spc="15" dirty="0">
                <a:latin typeface="Tahoma"/>
                <a:cs typeface="Tahoma"/>
              </a:rPr>
              <a:t>o</a:t>
            </a:r>
            <a:r>
              <a:rPr sz="2800" spc="-35" dirty="0">
                <a:latin typeface="Tahoma"/>
                <a:cs typeface="Tahoma"/>
              </a:rPr>
              <a:t>n</a:t>
            </a:r>
            <a:r>
              <a:rPr sz="2800" spc="-155" dirty="0">
                <a:latin typeface="Tahoma"/>
                <a:cs typeface="Tahoma"/>
              </a:rPr>
              <a:t>:</a:t>
            </a:r>
            <a:r>
              <a:rPr sz="2800" spc="-310" dirty="0">
                <a:latin typeface="Tahoma"/>
                <a:cs typeface="Tahoma"/>
              </a:rPr>
              <a:t> </a:t>
            </a:r>
            <a:r>
              <a:rPr sz="2800" spc="50" dirty="0">
                <a:latin typeface="Tahoma"/>
                <a:cs typeface="Tahoma"/>
              </a:rPr>
              <a:t>S</a:t>
            </a:r>
            <a:r>
              <a:rPr sz="2800" spc="135" dirty="0">
                <a:latin typeface="Tahoma"/>
                <a:cs typeface="Tahoma"/>
              </a:rPr>
              <a:t>O</a:t>
            </a:r>
            <a:r>
              <a:rPr sz="2800" spc="45" dirty="0">
                <a:latin typeface="Tahoma"/>
                <a:cs typeface="Tahoma"/>
              </a:rPr>
              <a:t>T</a:t>
            </a:r>
            <a:r>
              <a:rPr sz="2800" spc="210" dirty="0">
                <a:latin typeface="Tahoma"/>
                <a:cs typeface="Tahoma"/>
              </a:rPr>
              <a:t>A</a:t>
            </a:r>
            <a:r>
              <a:rPr sz="2800" spc="-315" dirty="0">
                <a:latin typeface="Tahoma"/>
                <a:cs typeface="Tahoma"/>
              </a:rPr>
              <a:t> </a:t>
            </a:r>
            <a:r>
              <a:rPr sz="2800" spc="-50" dirty="0">
                <a:latin typeface="Tahoma"/>
                <a:cs typeface="Tahoma"/>
              </a:rPr>
              <a:t>R</a:t>
            </a:r>
            <a:r>
              <a:rPr sz="2800" spc="20" dirty="0">
                <a:latin typeface="Tahoma"/>
                <a:cs typeface="Tahoma"/>
              </a:rPr>
              <a:t>e</a:t>
            </a:r>
            <a:r>
              <a:rPr sz="2800" spc="15" dirty="0">
                <a:latin typeface="Tahoma"/>
                <a:cs typeface="Tahoma"/>
              </a:rPr>
              <a:t>s</a:t>
            </a:r>
            <a:r>
              <a:rPr sz="2800" spc="-35" dirty="0">
                <a:latin typeface="Tahoma"/>
                <a:cs typeface="Tahoma"/>
              </a:rPr>
              <a:t>u</a:t>
            </a:r>
            <a:r>
              <a:rPr sz="2800" spc="-10" dirty="0">
                <a:latin typeface="Tahoma"/>
                <a:cs typeface="Tahoma"/>
              </a:rPr>
              <a:t>l</a:t>
            </a:r>
            <a:r>
              <a:rPr sz="2800" spc="-55" dirty="0">
                <a:latin typeface="Tahoma"/>
                <a:cs typeface="Tahoma"/>
              </a:rPr>
              <a:t>t</a:t>
            </a:r>
            <a:r>
              <a:rPr sz="2800" spc="20" dirty="0">
                <a:latin typeface="Tahoma"/>
                <a:cs typeface="Tahoma"/>
              </a:rPr>
              <a:t>s</a:t>
            </a:r>
            <a:endParaRPr sz="2800">
              <a:latin typeface="Tahoma"/>
              <a:cs typeface="Tahoma"/>
            </a:endParaRPr>
          </a:p>
        </p:txBody>
      </p:sp>
      <p:pic>
        <p:nvPicPr>
          <p:cNvPr id="3" name="object 3"/>
          <p:cNvPicPr/>
          <p:nvPr/>
        </p:nvPicPr>
        <p:blipFill>
          <a:blip r:embed="rId2" cstate="print"/>
          <a:stretch>
            <a:fillRect/>
          </a:stretch>
        </p:blipFill>
        <p:spPr>
          <a:xfrm>
            <a:off x="5851852" y="1233789"/>
            <a:ext cx="5869992" cy="3408382"/>
          </a:xfrm>
          <a:prstGeom prst="rect">
            <a:avLst/>
          </a:prstGeom>
        </p:spPr>
      </p:pic>
      <p:pic>
        <p:nvPicPr>
          <p:cNvPr id="4" name="object 4"/>
          <p:cNvPicPr/>
          <p:nvPr/>
        </p:nvPicPr>
        <p:blipFill>
          <a:blip r:embed="rId3" cstate="print"/>
          <a:stretch>
            <a:fillRect/>
          </a:stretch>
        </p:blipFill>
        <p:spPr>
          <a:xfrm>
            <a:off x="407506" y="1287434"/>
            <a:ext cx="5161070" cy="3353691"/>
          </a:xfrm>
          <a:prstGeom prst="rect">
            <a:avLst/>
          </a:prstGeom>
        </p:spPr>
      </p:pic>
      <p:sp>
        <p:nvSpPr>
          <p:cNvPr id="5" name="object 5"/>
          <p:cNvSpPr txBox="1"/>
          <p:nvPr/>
        </p:nvSpPr>
        <p:spPr>
          <a:xfrm>
            <a:off x="553683" y="4800092"/>
            <a:ext cx="2766695"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Calibri"/>
                <a:cs typeface="Calibri"/>
              </a:rPr>
              <a:t>[</a:t>
            </a:r>
            <a:r>
              <a:rPr sz="1200" u="sng" spc="-10" dirty="0">
                <a:solidFill>
                  <a:srgbClr val="0563C1"/>
                </a:solidFill>
                <a:uFill>
                  <a:solidFill>
                    <a:srgbClr val="0563C1"/>
                  </a:solidFill>
                </a:uFill>
                <a:latin typeface="Calibri"/>
                <a:cs typeface="Calibri"/>
              </a:rPr>
              <a:t>https://github.com/Accenture/AmpliGraph</a:t>
            </a:r>
            <a:r>
              <a:rPr sz="1200" spc="-10" dirty="0">
                <a:latin typeface="Calibri"/>
                <a:cs typeface="Calibri"/>
              </a:rPr>
              <a:t>]</a:t>
            </a:r>
            <a:endParaRPr sz="1200" dirty="0">
              <a:latin typeface="Calibri"/>
              <a:cs typeface="Calibri"/>
            </a:endParaRPr>
          </a:p>
        </p:txBody>
      </p:sp>
      <p:sp>
        <p:nvSpPr>
          <p:cNvPr id="6" name="object 6"/>
          <p:cNvSpPr txBox="1"/>
          <p:nvPr/>
        </p:nvSpPr>
        <p:spPr>
          <a:xfrm>
            <a:off x="10305388" y="4800092"/>
            <a:ext cx="131953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Calibri"/>
                <a:cs typeface="Calibri"/>
              </a:rPr>
              <a:t>[Ruffinelli</a:t>
            </a:r>
            <a:r>
              <a:rPr sz="1200" spc="-20" dirty="0">
                <a:latin typeface="Calibri"/>
                <a:cs typeface="Calibri"/>
              </a:rPr>
              <a:t> </a:t>
            </a:r>
            <a:r>
              <a:rPr sz="1200" spc="-5" dirty="0">
                <a:latin typeface="Calibri"/>
                <a:cs typeface="Calibri"/>
              </a:rPr>
              <a:t>et</a:t>
            </a:r>
            <a:r>
              <a:rPr sz="1200" spc="-15" dirty="0">
                <a:latin typeface="Calibri"/>
                <a:cs typeface="Calibri"/>
              </a:rPr>
              <a:t> </a:t>
            </a:r>
            <a:r>
              <a:rPr sz="1200" dirty="0">
                <a:latin typeface="Calibri"/>
                <a:cs typeface="Calibri"/>
              </a:rPr>
              <a:t>a.</a:t>
            </a:r>
            <a:r>
              <a:rPr sz="1200" spc="-15" dirty="0">
                <a:latin typeface="Calibri"/>
                <a:cs typeface="Calibri"/>
              </a:rPr>
              <a:t> </a:t>
            </a:r>
            <a:r>
              <a:rPr sz="1200" dirty="0">
                <a:latin typeface="Calibri"/>
                <a:cs typeface="Calibri"/>
              </a:rPr>
              <a:t>2020]</a:t>
            </a:r>
            <a:endParaRPr sz="1200">
              <a:latin typeface="Calibri"/>
              <a:cs typeface="Calibri"/>
            </a:endParaRPr>
          </a:p>
        </p:txBody>
      </p:sp>
      <p:sp>
        <p:nvSpPr>
          <p:cNvPr id="7" name="직사각형 6"/>
          <p:cNvSpPr/>
          <p:nvPr/>
        </p:nvSpPr>
        <p:spPr>
          <a:xfrm>
            <a:off x="2988041" y="5587778"/>
            <a:ext cx="6096000" cy="646331"/>
          </a:xfrm>
          <a:prstGeom prst="rect">
            <a:avLst/>
          </a:prstGeom>
        </p:spPr>
        <p:txBody>
          <a:bodyPr>
            <a:spAutoFit/>
          </a:bodyPr>
          <a:lstStyle/>
          <a:p>
            <a:r>
              <a:rPr lang="ko-KR" altLang="en-US" dirty="0"/>
              <a:t>https://analyticsindiamag.com/guide-to-ampligraph-a-machine-learning-library-for-knowledge-graphs/</a:t>
            </a:r>
          </a:p>
        </p:txBody>
      </p:sp>
    </p:spTree>
    <p:extLst>
      <p:ext uri="{BB962C8B-B14F-4D97-AF65-F5344CB8AC3E}">
        <p14:creationId xmlns:p14="http://schemas.microsoft.com/office/powerpoint/2010/main" val="2488639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2278" y="3072111"/>
            <a:ext cx="6123369" cy="1926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灯片编号占位符 1">
            <a:extLst>
              <a:ext uri="{FF2B5EF4-FFF2-40B4-BE49-F238E27FC236}">
                <a16:creationId xmlns:a16="http://schemas.microsoft.com/office/drawing/2014/main" id="{C3088C08-77C7-4048-9821-A96AAAF89A19}"/>
              </a:ext>
            </a:extLst>
          </p:cNvPr>
          <p:cNvSpPr>
            <a:spLocks noGrp="1"/>
          </p:cNvSpPr>
          <p:nvPr>
            <p:ph type="sldNum" sz="quarter" idx="12"/>
          </p:nvPr>
        </p:nvSpPr>
        <p:spPr/>
        <p:txBody>
          <a:bodyPr/>
          <a:lstStyle/>
          <a:p>
            <a:fld id="{6DABABD3-3ED1-0A46-A22B-C75C27336EF7}" type="slidenum">
              <a:rPr lang="en-US" smtClean="0"/>
              <a:pPr/>
              <a:t>15</a:t>
            </a:fld>
            <a:endParaRPr lang="en-US" dirty="0"/>
          </a:p>
        </p:txBody>
      </p:sp>
      <p:sp>
        <p:nvSpPr>
          <p:cNvPr id="3" name="제목 2"/>
          <p:cNvSpPr>
            <a:spLocks noGrp="1"/>
          </p:cNvSpPr>
          <p:nvPr>
            <p:ph type="title"/>
          </p:nvPr>
        </p:nvSpPr>
        <p:spPr/>
        <p:txBody>
          <a:bodyPr>
            <a:normAutofit/>
          </a:bodyPr>
          <a:lstStyle/>
          <a:p>
            <a:r>
              <a:rPr lang="en-US" altLang="ko-KR" dirty="0">
                <a:ea typeface="맑은 고딕"/>
              </a:rPr>
              <a:t>Recap:</a:t>
            </a:r>
            <a:br>
              <a:rPr lang="en-US" altLang="ko-KR" dirty="0"/>
            </a:br>
            <a:r>
              <a:rPr lang="en-US" altLang="ko-KR" dirty="0">
                <a:ea typeface="맑은 고딕"/>
              </a:rPr>
              <a:t>Injecting World Knowledge for NLP</a:t>
            </a:r>
            <a:endParaRPr lang="ko-KR" altLang="en-US" dirty="0">
              <a:ea typeface="맑은 고딕"/>
            </a:endParaRPr>
          </a:p>
        </p:txBody>
      </p:sp>
      <p:sp>
        <p:nvSpPr>
          <p:cNvPr id="9" name="포인트가 5개인 별 8"/>
          <p:cNvSpPr/>
          <p:nvPr/>
        </p:nvSpPr>
        <p:spPr>
          <a:xfrm>
            <a:off x="2149972" y="3072111"/>
            <a:ext cx="831703" cy="795636"/>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dirty="0"/>
              <a:t>W</a:t>
            </a:r>
            <a:endParaRPr lang="ko-KR" altLang="en-US" dirty="0"/>
          </a:p>
        </p:txBody>
      </p:sp>
      <p:sp>
        <p:nvSpPr>
          <p:cNvPr id="12" name="포인트가 5개인 별 11"/>
          <p:cNvSpPr/>
          <p:nvPr/>
        </p:nvSpPr>
        <p:spPr>
          <a:xfrm>
            <a:off x="6004841" y="2763437"/>
            <a:ext cx="831703" cy="795636"/>
          </a:xfrm>
          <a:prstGeom prst="star5">
            <a:avLst/>
          </a:prstGeom>
          <a:solidFill>
            <a:schemeClr val="accent4"/>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W</a:t>
            </a:r>
            <a:endParaRPr lang="ko-KR" altLang="en-US" dirty="0"/>
          </a:p>
        </p:txBody>
      </p:sp>
      <p:sp>
        <p:nvSpPr>
          <p:cNvPr id="4" name="직사각형 3"/>
          <p:cNvSpPr/>
          <p:nvPr/>
        </p:nvSpPr>
        <p:spPr>
          <a:xfrm>
            <a:off x="4887745" y="5760162"/>
            <a:ext cx="6096000" cy="769441"/>
          </a:xfrm>
          <a:prstGeom prst="rect">
            <a:avLst/>
          </a:prstGeom>
        </p:spPr>
        <p:txBody>
          <a:bodyPr>
            <a:spAutoFit/>
          </a:bodyPr>
          <a:lstStyle/>
          <a:p>
            <a:r>
              <a:rPr lang="en-US" altLang="ko-KR" sz="1100" dirty="0"/>
              <a:t>Translations as Additional Contexts for Sentence Classification, IJCAI 2018</a:t>
            </a:r>
          </a:p>
          <a:p>
            <a:r>
              <a:rPr lang="en-US" altLang="ko-KR" sz="1100" dirty="0">
                <a:solidFill>
                  <a:schemeClr val="accent1"/>
                </a:solidFill>
              </a:rPr>
              <a:t>Entity Commonsense Representation for Neural Abstractive Summarization, NAACL 2018</a:t>
            </a:r>
            <a:br>
              <a:rPr lang="en-US" altLang="ko-KR" sz="1100" dirty="0">
                <a:solidFill>
                  <a:schemeClr val="accent1"/>
                </a:solidFill>
              </a:rPr>
            </a:br>
            <a:r>
              <a:rPr lang="en-US" altLang="ko-KR" sz="1100" dirty="0">
                <a:solidFill>
                  <a:schemeClr val="accent4"/>
                </a:solidFill>
              </a:rPr>
              <a:t>Cold-Start Aware User and Product Attention for Sentiment Classification, ACL 2018</a:t>
            </a:r>
          </a:p>
          <a:p>
            <a:endParaRPr lang="en-US" altLang="ko-KR" sz="1100" dirty="0">
              <a:solidFill>
                <a:schemeClr val="accent1"/>
              </a:solidFill>
            </a:endParaRPr>
          </a:p>
        </p:txBody>
      </p:sp>
      <p:sp>
        <p:nvSpPr>
          <p:cNvPr id="10" name="포인트가 5개인 별 9"/>
          <p:cNvSpPr/>
          <p:nvPr/>
        </p:nvSpPr>
        <p:spPr>
          <a:xfrm>
            <a:off x="5413957" y="4417109"/>
            <a:ext cx="831703" cy="79563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W</a:t>
            </a:r>
            <a:endParaRPr lang="ko-KR" altLang="en-US" dirty="0"/>
          </a:p>
        </p:txBody>
      </p:sp>
    </p:spTree>
    <p:extLst>
      <p:ext uri="{BB962C8B-B14F-4D97-AF65-F5344CB8AC3E}">
        <p14:creationId xmlns:p14="http://schemas.microsoft.com/office/powerpoint/2010/main" val="1008775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2" presetClass="emph" presetSubtype="0" fill="hold" grpId="1" nodeType="clickEffect">
                                  <p:stCondLst>
                                    <p:cond delay="0"/>
                                  </p:stCondLst>
                                  <p:childTnLst>
                                    <p:animRot by="120000">
                                      <p:cBhvr>
                                        <p:cTn id="24" dur="100" fill="hold">
                                          <p:stCondLst>
                                            <p:cond delay="0"/>
                                          </p:stCondLst>
                                        </p:cTn>
                                        <p:tgtEl>
                                          <p:spTgt spid="10"/>
                                        </p:tgtEl>
                                        <p:attrNameLst>
                                          <p:attrName>r</p:attrName>
                                        </p:attrNameLst>
                                      </p:cBhvr>
                                    </p:animRot>
                                    <p:animRot by="-240000">
                                      <p:cBhvr>
                                        <p:cTn id="25" dur="200" fill="hold">
                                          <p:stCondLst>
                                            <p:cond delay="200"/>
                                          </p:stCondLst>
                                        </p:cTn>
                                        <p:tgtEl>
                                          <p:spTgt spid="10"/>
                                        </p:tgtEl>
                                        <p:attrNameLst>
                                          <p:attrName>r</p:attrName>
                                        </p:attrNameLst>
                                      </p:cBhvr>
                                    </p:animRot>
                                    <p:animRot by="240000">
                                      <p:cBhvr>
                                        <p:cTn id="26" dur="200" fill="hold">
                                          <p:stCondLst>
                                            <p:cond delay="400"/>
                                          </p:stCondLst>
                                        </p:cTn>
                                        <p:tgtEl>
                                          <p:spTgt spid="10"/>
                                        </p:tgtEl>
                                        <p:attrNameLst>
                                          <p:attrName>r</p:attrName>
                                        </p:attrNameLst>
                                      </p:cBhvr>
                                    </p:animRot>
                                    <p:animRot by="-240000">
                                      <p:cBhvr>
                                        <p:cTn id="27" dur="200" fill="hold">
                                          <p:stCondLst>
                                            <p:cond delay="600"/>
                                          </p:stCondLst>
                                        </p:cTn>
                                        <p:tgtEl>
                                          <p:spTgt spid="10"/>
                                        </p:tgtEl>
                                        <p:attrNameLst>
                                          <p:attrName>r</p:attrName>
                                        </p:attrNameLst>
                                      </p:cBhvr>
                                    </p:animRot>
                                    <p:animRot by="120000">
                                      <p:cBhvr>
                                        <p:cTn id="28" dur="200" fill="hold">
                                          <p:stCondLst>
                                            <p:cond delay="80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0" grpId="0" animBg="1"/>
      <p:bldP spid="10"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a:extLst>
              <a:ext uri="{FF2B5EF4-FFF2-40B4-BE49-F238E27FC236}">
                <a16:creationId xmlns:a16="http://schemas.microsoft.com/office/drawing/2014/main" id="{9B5D6729-7A9A-4B32-9C48-7894E02D681A}"/>
              </a:ext>
            </a:extLst>
          </p:cNvPr>
          <p:cNvSpPr>
            <a:spLocks noGrp="1"/>
          </p:cNvSpPr>
          <p:nvPr>
            <p:ph type="title"/>
          </p:nvPr>
        </p:nvSpPr>
        <p:spPr/>
        <p:txBody>
          <a:bodyPr/>
          <a:lstStyle/>
          <a:p>
            <a:r>
              <a:rPr lang="en-US" altLang="ko-KR" dirty="0"/>
              <a:t>Summarization</a:t>
            </a:r>
            <a:endParaRPr lang="zh-CN" altLang="en-US" dirty="0"/>
          </a:p>
        </p:txBody>
      </p:sp>
      <p:sp>
        <p:nvSpPr>
          <p:cNvPr id="4" name="副标题 3">
            <a:extLst>
              <a:ext uri="{FF2B5EF4-FFF2-40B4-BE49-F238E27FC236}">
                <a16:creationId xmlns:a16="http://schemas.microsoft.com/office/drawing/2014/main" id="{B3978CE6-F8EA-4637-81BE-0A4D43670A97}"/>
              </a:ext>
            </a:extLst>
          </p:cNvPr>
          <p:cNvSpPr>
            <a:spLocks noGrp="1"/>
          </p:cNvSpPr>
          <p:nvPr>
            <p:ph idx="1"/>
          </p:nvPr>
        </p:nvSpPr>
        <p:spPr/>
        <p:txBody>
          <a:bodyPr/>
          <a:lstStyle/>
          <a:p>
            <a:r>
              <a:rPr lang="en-US" altLang="ko-KR" dirty="0"/>
              <a:t>Goal: Long sentence into a shorter sentence</a:t>
            </a:r>
          </a:p>
          <a:p>
            <a:pPr marL="342900" indent="-342900">
              <a:buFont typeface="Wingdings" panose="05000000000000000000" pitchFamily="2" charset="2"/>
              <a:buChar char="q"/>
            </a:pPr>
            <a:endParaRPr lang="zh-CN" altLang="en-US" dirty="0"/>
          </a:p>
        </p:txBody>
      </p:sp>
      <p:sp>
        <p:nvSpPr>
          <p:cNvPr id="2" name="灯片编号占位符 1">
            <a:extLst>
              <a:ext uri="{FF2B5EF4-FFF2-40B4-BE49-F238E27FC236}">
                <a16:creationId xmlns:a16="http://schemas.microsoft.com/office/drawing/2014/main" id="{C3088C08-77C7-4048-9821-A96AAAF89A19}"/>
              </a:ext>
            </a:extLst>
          </p:cNvPr>
          <p:cNvSpPr>
            <a:spLocks noGrp="1"/>
          </p:cNvSpPr>
          <p:nvPr>
            <p:ph type="sldNum" sz="quarter" idx="12"/>
          </p:nvPr>
        </p:nvSpPr>
        <p:spPr/>
        <p:txBody>
          <a:bodyPr/>
          <a:lstStyle/>
          <a:p>
            <a:fld id="{6DABABD3-3ED1-0A46-A22B-C75C27336EF7}" type="slidenum">
              <a:rPr lang="en-US" smtClean="0"/>
              <a:pPr/>
              <a:t>16</a:t>
            </a:fld>
            <a:endParaRPr lang="en-US" dirty="0"/>
          </a:p>
        </p:txBody>
      </p:sp>
      <p:sp>
        <p:nvSpPr>
          <p:cNvPr id="6" name="TextBox 5">
            <a:extLst>
              <a:ext uri="{FF2B5EF4-FFF2-40B4-BE49-F238E27FC236}">
                <a16:creationId xmlns:a16="http://schemas.microsoft.com/office/drawing/2014/main" id="{A3932574-1974-44D6-A89B-2A5063043280}"/>
              </a:ext>
            </a:extLst>
          </p:cNvPr>
          <p:cNvSpPr txBox="1"/>
          <p:nvPr/>
        </p:nvSpPr>
        <p:spPr>
          <a:xfrm>
            <a:off x="2537075" y="2457144"/>
            <a:ext cx="4326164" cy="830997"/>
          </a:xfrm>
          <a:prstGeom prst="rect">
            <a:avLst/>
          </a:prstGeom>
          <a:solidFill>
            <a:srgbClr val="FFFFFF"/>
          </a:solidFill>
          <a:ln w="12700" cap="flat" cmpd="sng" algn="ctr">
            <a:solidFill>
              <a:srgbClr val="183883"/>
            </a:solidFill>
            <a:prstDash val="solid"/>
            <a:miter lim="800000"/>
          </a:ln>
          <a:effectLst/>
        </p:spPr>
        <p:txBody>
          <a:bodyPr wrap="square" rtlCol="0">
            <a:spAutoFit/>
          </a:bodyPr>
          <a:lstStyle/>
          <a:p>
            <a:pPr lvl="0" defTabSz="914400" eaLnBrk="0" fontAlgn="base" hangingPunct="0">
              <a:spcBef>
                <a:spcPct val="0"/>
              </a:spcBef>
              <a:spcAft>
                <a:spcPct val="0"/>
              </a:spcAft>
              <a:defRPr/>
            </a:pPr>
            <a:r>
              <a:rPr lang="en-US" altLang="ko-KR" sz="1600" kern="0" dirty="0">
                <a:latin typeface="Corbel"/>
              </a:rPr>
              <a:t>The Los Angeles Dodgers acquired South Korean right-hander Jae </a:t>
            </a:r>
            <a:r>
              <a:rPr lang="en-US" altLang="ko-KR" sz="1600" kern="0" dirty="0" err="1">
                <a:latin typeface="Corbel"/>
              </a:rPr>
              <a:t>Seo</a:t>
            </a:r>
            <a:r>
              <a:rPr lang="en-US" altLang="ko-KR" sz="1600" kern="0" dirty="0">
                <a:latin typeface="Corbel"/>
              </a:rPr>
              <a:t> from the New York Mets on Wednesday in a four-player swap.</a:t>
            </a:r>
            <a:endParaRPr lang="ko-KR" altLang="en-US" sz="1600" kern="0" dirty="0">
              <a:latin typeface="Corbel"/>
            </a:endParaRPr>
          </a:p>
        </p:txBody>
      </p:sp>
      <p:sp>
        <p:nvSpPr>
          <p:cNvPr id="7" name="TextBox 6">
            <a:extLst>
              <a:ext uri="{FF2B5EF4-FFF2-40B4-BE49-F238E27FC236}">
                <a16:creationId xmlns:a16="http://schemas.microsoft.com/office/drawing/2014/main" id="{297742D3-6286-4CAB-9ABC-B06B828349BC}"/>
              </a:ext>
            </a:extLst>
          </p:cNvPr>
          <p:cNvSpPr txBox="1"/>
          <p:nvPr/>
        </p:nvSpPr>
        <p:spPr>
          <a:xfrm>
            <a:off x="5353471" y="3637694"/>
            <a:ext cx="3759481" cy="338554"/>
          </a:xfrm>
          <a:prstGeom prst="rect">
            <a:avLst/>
          </a:prstGeom>
          <a:solidFill>
            <a:srgbClr val="FFFFFF"/>
          </a:solidFill>
          <a:ln w="12700" cap="flat" cmpd="sng" algn="ctr">
            <a:solidFill>
              <a:srgbClr val="183883"/>
            </a:solidFill>
            <a:prstDash val="solid"/>
            <a:miter lim="800000"/>
          </a:ln>
          <a:effectLst/>
        </p:spPr>
        <p:txBody>
          <a:bodyPr wrap="square" rtlCol="0">
            <a:spAutoFit/>
          </a:bodyPr>
          <a:lstStyle/>
          <a:p>
            <a:pPr lvl="0" defTabSz="914400" eaLnBrk="0" fontAlgn="base" hangingPunct="0">
              <a:spcBef>
                <a:spcPct val="0"/>
              </a:spcBef>
              <a:spcAft>
                <a:spcPct val="0"/>
              </a:spcAft>
              <a:defRPr/>
            </a:pPr>
            <a:r>
              <a:rPr lang="en-US" altLang="ko-KR" sz="1600" kern="0" dirty="0">
                <a:latin typeface="Corbel"/>
              </a:rPr>
              <a:t>Korea’s </a:t>
            </a:r>
            <a:r>
              <a:rPr lang="en-US" altLang="ko-KR" sz="1600" kern="0" dirty="0" err="1">
                <a:latin typeface="Corbel"/>
              </a:rPr>
              <a:t>Seo</a:t>
            </a:r>
            <a:r>
              <a:rPr lang="en-US" altLang="ko-KR" sz="1600" kern="0" dirty="0">
                <a:latin typeface="Corbel"/>
              </a:rPr>
              <a:t> headed to Dodgers from Mets</a:t>
            </a:r>
            <a:endParaRPr lang="ko-KR" altLang="en-US" sz="1600" kern="0" dirty="0">
              <a:latin typeface="Corbel"/>
            </a:endParaRPr>
          </a:p>
        </p:txBody>
      </p:sp>
      <p:sp>
        <p:nvSpPr>
          <p:cNvPr id="8" name="화살표: 원형 22">
            <a:extLst>
              <a:ext uri="{FF2B5EF4-FFF2-40B4-BE49-F238E27FC236}">
                <a16:creationId xmlns:a16="http://schemas.microsoft.com/office/drawing/2014/main" id="{F867786D-BE68-430D-A9CA-619788DE59DB}"/>
              </a:ext>
            </a:extLst>
          </p:cNvPr>
          <p:cNvSpPr/>
          <p:nvPr/>
        </p:nvSpPr>
        <p:spPr>
          <a:xfrm rot="15408845" flipH="1">
            <a:off x="4364568" y="2226207"/>
            <a:ext cx="1380324" cy="2123869"/>
          </a:xfrm>
          <a:prstGeom prst="circularArrow">
            <a:avLst>
              <a:gd name="adj1" fmla="val 6629"/>
              <a:gd name="adj2" fmla="val 1142319"/>
              <a:gd name="adj3" fmla="val 20513429"/>
              <a:gd name="adj4" fmla="val 15989806"/>
              <a:gd name="adj5" fmla="val 7735"/>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solidFill>
                <a:schemeClr val="tx1"/>
              </a:solidFill>
            </a:endParaRPr>
          </a:p>
        </p:txBody>
      </p:sp>
      <p:sp>
        <p:nvSpPr>
          <p:cNvPr id="9" name="직사각형 12">
            <a:extLst>
              <a:ext uri="{FF2B5EF4-FFF2-40B4-BE49-F238E27FC236}">
                <a16:creationId xmlns:a16="http://schemas.microsoft.com/office/drawing/2014/main" id="{C7EBDA2A-2BC2-4CB5-9524-212501D87A17}"/>
              </a:ext>
            </a:extLst>
          </p:cNvPr>
          <p:cNvSpPr/>
          <p:nvPr/>
        </p:nvSpPr>
        <p:spPr bwMode="auto">
          <a:xfrm>
            <a:off x="3167536" y="5075095"/>
            <a:ext cx="222285" cy="467147"/>
          </a:xfrm>
          <a:prstGeom prst="rect">
            <a:avLst/>
          </a:prstGeom>
          <a:solidFill>
            <a:srgbClr val="FF0000">
              <a:alpha val="50000"/>
            </a:srgbClr>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ko-KR" altLang="en-US" sz="1000" b="1"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0" name="직사각형 13">
            <a:extLst>
              <a:ext uri="{FF2B5EF4-FFF2-40B4-BE49-F238E27FC236}">
                <a16:creationId xmlns:a16="http://schemas.microsoft.com/office/drawing/2014/main" id="{09286C69-25FD-45F8-9C93-D642AF1EF77F}"/>
              </a:ext>
            </a:extLst>
          </p:cNvPr>
          <p:cNvSpPr/>
          <p:nvPr/>
        </p:nvSpPr>
        <p:spPr bwMode="auto">
          <a:xfrm>
            <a:off x="3618278" y="5075095"/>
            <a:ext cx="222285" cy="467147"/>
          </a:xfrm>
          <a:prstGeom prst="rect">
            <a:avLst/>
          </a:prstGeom>
          <a:solidFill>
            <a:srgbClr val="FF0000">
              <a:alpha val="50000"/>
            </a:srgbClr>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ko-KR" altLang="en-US" sz="1000" b="1"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1" name="직사각형 14">
            <a:extLst>
              <a:ext uri="{FF2B5EF4-FFF2-40B4-BE49-F238E27FC236}">
                <a16:creationId xmlns:a16="http://schemas.microsoft.com/office/drawing/2014/main" id="{560E3987-266C-4676-8DD4-C09EBA8C7B2A}"/>
              </a:ext>
            </a:extLst>
          </p:cNvPr>
          <p:cNvSpPr/>
          <p:nvPr/>
        </p:nvSpPr>
        <p:spPr bwMode="auto">
          <a:xfrm>
            <a:off x="4069020" y="5075095"/>
            <a:ext cx="222285" cy="467147"/>
          </a:xfrm>
          <a:prstGeom prst="rect">
            <a:avLst/>
          </a:prstGeom>
          <a:solidFill>
            <a:srgbClr val="FF0000">
              <a:alpha val="50000"/>
            </a:srgbClr>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ko-KR" altLang="en-US" sz="1000" b="1"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2" name="직사각형 15">
            <a:extLst>
              <a:ext uri="{FF2B5EF4-FFF2-40B4-BE49-F238E27FC236}">
                <a16:creationId xmlns:a16="http://schemas.microsoft.com/office/drawing/2014/main" id="{4765D961-5264-4137-B09E-4AAE7C412B30}"/>
              </a:ext>
            </a:extLst>
          </p:cNvPr>
          <p:cNvSpPr/>
          <p:nvPr/>
        </p:nvSpPr>
        <p:spPr bwMode="auto">
          <a:xfrm>
            <a:off x="4519762" y="5075095"/>
            <a:ext cx="222285" cy="467147"/>
          </a:xfrm>
          <a:prstGeom prst="rect">
            <a:avLst/>
          </a:prstGeom>
          <a:solidFill>
            <a:srgbClr val="FF0000">
              <a:alpha val="50000"/>
            </a:srgbClr>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ko-KR" altLang="en-US" sz="1000" b="1"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3" name="직사각형 16">
            <a:extLst>
              <a:ext uri="{FF2B5EF4-FFF2-40B4-BE49-F238E27FC236}">
                <a16:creationId xmlns:a16="http://schemas.microsoft.com/office/drawing/2014/main" id="{DD6040D0-6DF5-4050-B70B-7A1F072581BB}"/>
              </a:ext>
            </a:extLst>
          </p:cNvPr>
          <p:cNvSpPr/>
          <p:nvPr/>
        </p:nvSpPr>
        <p:spPr bwMode="auto">
          <a:xfrm>
            <a:off x="4967679" y="5075095"/>
            <a:ext cx="222285" cy="467147"/>
          </a:xfrm>
          <a:prstGeom prst="rect">
            <a:avLst/>
          </a:prstGeom>
          <a:solidFill>
            <a:srgbClr val="FF0000">
              <a:alpha val="50000"/>
            </a:srgbClr>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ko-KR" altLang="en-US" sz="1000" b="1"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4" name="직사각형 19">
            <a:extLst>
              <a:ext uri="{FF2B5EF4-FFF2-40B4-BE49-F238E27FC236}">
                <a16:creationId xmlns:a16="http://schemas.microsoft.com/office/drawing/2014/main" id="{4533B9F4-4FD1-4769-B0BB-91ECD3127782}"/>
              </a:ext>
            </a:extLst>
          </p:cNvPr>
          <p:cNvSpPr/>
          <p:nvPr/>
        </p:nvSpPr>
        <p:spPr bwMode="auto">
          <a:xfrm>
            <a:off x="5418421" y="5075095"/>
            <a:ext cx="222285" cy="467147"/>
          </a:xfrm>
          <a:prstGeom prst="rect">
            <a:avLst/>
          </a:prstGeom>
          <a:solidFill>
            <a:srgbClr val="FF0000">
              <a:alpha val="50000"/>
            </a:srgbClr>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ko-KR" altLang="en-US" sz="1000" b="1"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5" name="직사각형 20">
            <a:extLst>
              <a:ext uri="{FF2B5EF4-FFF2-40B4-BE49-F238E27FC236}">
                <a16:creationId xmlns:a16="http://schemas.microsoft.com/office/drawing/2014/main" id="{5A15A7A1-1986-4284-B5CD-5EE5344CCC92}"/>
              </a:ext>
            </a:extLst>
          </p:cNvPr>
          <p:cNvSpPr/>
          <p:nvPr/>
        </p:nvSpPr>
        <p:spPr>
          <a:xfrm>
            <a:off x="3093816" y="5769929"/>
            <a:ext cx="367408" cy="215444"/>
          </a:xfrm>
          <a:prstGeom prst="rect">
            <a:avLst/>
          </a:prstGeom>
        </p:spPr>
        <p:txBody>
          <a:bodyPr wrap="non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ko-KR" sz="800" b="1" i="0" u="none" strike="noStrike" kern="0" cap="none" spc="0" normalizeH="0" baseline="0" noProof="0" dirty="0">
                <a:ln>
                  <a:noFill/>
                </a:ln>
                <a:solidFill>
                  <a:srgbClr val="183883"/>
                </a:solidFill>
                <a:effectLst/>
                <a:uLnTx/>
                <a:uFillTx/>
                <a:latin typeface="Arial" panose="020B0604020202020204" pitchFamily="34" charset="0"/>
              </a:rPr>
              <a:t>The</a:t>
            </a:r>
            <a:endParaRPr kumimoji="0" lang="ko-KR" altLang="en-US" sz="800" b="1" i="0" u="none" strike="noStrike" kern="0" cap="none" spc="0" normalizeH="0" baseline="0" noProof="0" dirty="0">
              <a:ln>
                <a:noFill/>
              </a:ln>
              <a:solidFill>
                <a:srgbClr val="FFFFFF"/>
              </a:solidFill>
              <a:effectLst/>
              <a:uLnTx/>
              <a:uFillTx/>
              <a:latin typeface="Arial" panose="020B0604020202020204" pitchFamily="34" charset="0"/>
            </a:endParaRPr>
          </a:p>
        </p:txBody>
      </p:sp>
      <p:sp>
        <p:nvSpPr>
          <p:cNvPr id="16" name="직사각형 21">
            <a:extLst>
              <a:ext uri="{FF2B5EF4-FFF2-40B4-BE49-F238E27FC236}">
                <a16:creationId xmlns:a16="http://schemas.microsoft.com/office/drawing/2014/main" id="{6698E4BD-027D-493D-BEE5-46B08CE6297B}"/>
              </a:ext>
            </a:extLst>
          </p:cNvPr>
          <p:cNvSpPr/>
          <p:nvPr/>
        </p:nvSpPr>
        <p:spPr>
          <a:xfrm>
            <a:off x="3545716" y="5769929"/>
            <a:ext cx="367409" cy="215444"/>
          </a:xfrm>
          <a:prstGeom prst="rect">
            <a:avLst/>
          </a:prstGeom>
        </p:spPr>
        <p:txBody>
          <a:bodyPr wrap="non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ko-KR" sz="800" b="1" i="0" u="none" strike="noStrike" kern="0" cap="none" spc="0" normalizeH="0" baseline="0" noProof="0" dirty="0">
                <a:ln>
                  <a:noFill/>
                </a:ln>
                <a:solidFill>
                  <a:srgbClr val="183883"/>
                </a:solidFill>
                <a:effectLst/>
                <a:uLnTx/>
                <a:uFillTx/>
                <a:latin typeface="Arial" panose="020B0604020202020204" pitchFamily="34" charset="0"/>
              </a:rPr>
              <a:t>Los</a:t>
            </a:r>
            <a:endParaRPr kumimoji="0" lang="ko-KR" altLang="en-US" sz="800" b="1" i="0" u="none" strike="noStrike" kern="0" cap="none" spc="0" normalizeH="0" baseline="0" noProof="0" dirty="0">
              <a:ln>
                <a:noFill/>
              </a:ln>
              <a:solidFill>
                <a:srgbClr val="FFFFFF"/>
              </a:solidFill>
              <a:effectLst/>
              <a:uLnTx/>
              <a:uFillTx/>
              <a:latin typeface="Arial" panose="020B0604020202020204" pitchFamily="34" charset="0"/>
            </a:endParaRPr>
          </a:p>
        </p:txBody>
      </p:sp>
      <p:sp>
        <p:nvSpPr>
          <p:cNvPr id="17" name="직사각형 24">
            <a:extLst>
              <a:ext uri="{FF2B5EF4-FFF2-40B4-BE49-F238E27FC236}">
                <a16:creationId xmlns:a16="http://schemas.microsoft.com/office/drawing/2014/main" id="{070ABFAB-43A0-4451-BE9F-7227D7A8003C}"/>
              </a:ext>
            </a:extLst>
          </p:cNvPr>
          <p:cNvSpPr/>
          <p:nvPr/>
        </p:nvSpPr>
        <p:spPr>
          <a:xfrm>
            <a:off x="3882878" y="5769929"/>
            <a:ext cx="585417" cy="215444"/>
          </a:xfrm>
          <a:prstGeom prst="rect">
            <a:avLst/>
          </a:prstGeom>
        </p:spPr>
        <p:txBody>
          <a:bodyPr wrap="non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ko-KR" sz="800" b="1" i="0" u="none" strike="noStrike" kern="0" cap="none" spc="0" normalizeH="0" baseline="0" noProof="0" dirty="0">
                <a:ln>
                  <a:noFill/>
                </a:ln>
                <a:solidFill>
                  <a:srgbClr val="183883"/>
                </a:solidFill>
                <a:effectLst/>
                <a:uLnTx/>
                <a:uFillTx/>
                <a:latin typeface="Arial" panose="020B0604020202020204" pitchFamily="34" charset="0"/>
              </a:rPr>
              <a:t>Angeles</a:t>
            </a:r>
            <a:endParaRPr kumimoji="0" lang="ko-KR" altLang="en-US" sz="800" b="1" i="0" u="none" strike="noStrike" kern="0" cap="none" spc="0" normalizeH="0" baseline="0" noProof="0" dirty="0">
              <a:ln>
                <a:noFill/>
              </a:ln>
              <a:solidFill>
                <a:srgbClr val="FFFFFF"/>
              </a:solidFill>
              <a:effectLst/>
              <a:uLnTx/>
              <a:uFillTx/>
              <a:latin typeface="Arial" panose="020B0604020202020204" pitchFamily="34" charset="0"/>
            </a:endParaRPr>
          </a:p>
        </p:txBody>
      </p:sp>
      <p:sp>
        <p:nvSpPr>
          <p:cNvPr id="18" name="직사각형 25">
            <a:extLst>
              <a:ext uri="{FF2B5EF4-FFF2-40B4-BE49-F238E27FC236}">
                <a16:creationId xmlns:a16="http://schemas.microsoft.com/office/drawing/2014/main" id="{23DDDD4A-3DB9-4108-A17B-F40891E9EFD4}"/>
              </a:ext>
            </a:extLst>
          </p:cNvPr>
          <p:cNvSpPr/>
          <p:nvPr/>
        </p:nvSpPr>
        <p:spPr>
          <a:xfrm>
            <a:off x="4330182" y="5769929"/>
            <a:ext cx="601447" cy="215444"/>
          </a:xfrm>
          <a:prstGeom prst="rect">
            <a:avLst/>
          </a:prstGeom>
        </p:spPr>
        <p:txBody>
          <a:bodyPr wrap="non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ko-KR" sz="800" b="1" i="0" u="none" strike="noStrike" kern="0" cap="none" spc="0" normalizeH="0" baseline="0" noProof="0" dirty="0">
                <a:ln>
                  <a:noFill/>
                </a:ln>
                <a:solidFill>
                  <a:srgbClr val="183883"/>
                </a:solidFill>
                <a:effectLst/>
                <a:uLnTx/>
                <a:uFillTx/>
                <a:latin typeface="Arial" panose="020B0604020202020204" pitchFamily="34" charset="0"/>
              </a:rPr>
              <a:t>Dodgers</a:t>
            </a:r>
            <a:endParaRPr kumimoji="0" lang="ko-KR" altLang="en-US" sz="800" b="1" i="0" u="none" strike="noStrike" kern="0" cap="none" spc="0" normalizeH="0" baseline="0" noProof="0" dirty="0">
              <a:ln>
                <a:noFill/>
              </a:ln>
              <a:solidFill>
                <a:srgbClr val="FFFFFF"/>
              </a:solidFill>
              <a:effectLst/>
              <a:uLnTx/>
              <a:uFillTx/>
              <a:latin typeface="Arial" panose="020B0604020202020204" pitchFamily="34" charset="0"/>
            </a:endParaRPr>
          </a:p>
        </p:txBody>
      </p:sp>
      <p:sp>
        <p:nvSpPr>
          <p:cNvPr id="19" name="직사각형 26">
            <a:extLst>
              <a:ext uri="{FF2B5EF4-FFF2-40B4-BE49-F238E27FC236}">
                <a16:creationId xmlns:a16="http://schemas.microsoft.com/office/drawing/2014/main" id="{51B842DC-2FD1-4AB2-9020-61F0AF1ACAD5}"/>
              </a:ext>
            </a:extLst>
          </p:cNvPr>
          <p:cNvSpPr/>
          <p:nvPr/>
        </p:nvSpPr>
        <p:spPr>
          <a:xfrm>
            <a:off x="4771687" y="5769929"/>
            <a:ext cx="614271" cy="215444"/>
          </a:xfrm>
          <a:prstGeom prst="rect">
            <a:avLst/>
          </a:prstGeom>
        </p:spPr>
        <p:txBody>
          <a:bodyPr wrap="non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ko-KR" sz="800" b="1" i="0" u="none" strike="noStrike" kern="0" cap="none" spc="0" normalizeH="0" baseline="0" noProof="0" dirty="0">
                <a:ln>
                  <a:noFill/>
                </a:ln>
                <a:solidFill>
                  <a:srgbClr val="183883"/>
                </a:solidFill>
                <a:effectLst/>
                <a:uLnTx/>
                <a:uFillTx/>
                <a:latin typeface="Arial" panose="020B0604020202020204" pitchFamily="34" charset="0"/>
              </a:rPr>
              <a:t>acquired</a:t>
            </a:r>
            <a:endParaRPr kumimoji="0" lang="ko-KR" altLang="en-US" sz="800" b="1" i="0" u="none" strike="noStrike" kern="0" cap="none" spc="0" normalizeH="0" baseline="0" noProof="0" dirty="0">
              <a:ln>
                <a:noFill/>
              </a:ln>
              <a:solidFill>
                <a:srgbClr val="FFFFFF"/>
              </a:solidFill>
              <a:effectLst/>
              <a:uLnTx/>
              <a:uFillTx/>
              <a:latin typeface="Arial" panose="020B0604020202020204" pitchFamily="34" charset="0"/>
            </a:endParaRPr>
          </a:p>
        </p:txBody>
      </p:sp>
      <p:sp>
        <p:nvSpPr>
          <p:cNvPr id="20" name="직사각형 27">
            <a:extLst>
              <a:ext uri="{FF2B5EF4-FFF2-40B4-BE49-F238E27FC236}">
                <a16:creationId xmlns:a16="http://schemas.microsoft.com/office/drawing/2014/main" id="{084B9108-616A-4DB1-BFCE-29676190B557}"/>
              </a:ext>
            </a:extLst>
          </p:cNvPr>
          <p:cNvSpPr/>
          <p:nvPr/>
        </p:nvSpPr>
        <p:spPr>
          <a:xfrm>
            <a:off x="5292160" y="5769929"/>
            <a:ext cx="474810" cy="215444"/>
          </a:xfrm>
          <a:prstGeom prst="rect">
            <a:avLst/>
          </a:prstGeom>
        </p:spPr>
        <p:txBody>
          <a:bodyPr wrap="non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ko-KR" sz="800" b="1" i="0" u="none" strike="noStrike" kern="0" cap="none" spc="0" normalizeH="0" baseline="0" noProof="0" dirty="0">
                <a:ln>
                  <a:noFill/>
                </a:ln>
                <a:solidFill>
                  <a:srgbClr val="183883"/>
                </a:solidFill>
                <a:effectLst/>
                <a:uLnTx/>
                <a:uFillTx/>
                <a:latin typeface="Arial" panose="020B0604020202020204" pitchFamily="34" charset="0"/>
              </a:rPr>
              <a:t>South</a:t>
            </a:r>
            <a:endParaRPr kumimoji="0" lang="ko-KR" altLang="en-US" sz="800" b="1" i="0" u="none" strike="noStrike" kern="0" cap="none" spc="0" normalizeH="0" baseline="0" noProof="0" dirty="0">
              <a:ln>
                <a:noFill/>
              </a:ln>
              <a:solidFill>
                <a:srgbClr val="FFFFFF"/>
              </a:solidFill>
              <a:effectLst/>
              <a:uLnTx/>
              <a:uFillTx/>
              <a:latin typeface="Arial" panose="020B0604020202020204" pitchFamily="34" charset="0"/>
            </a:endParaRPr>
          </a:p>
        </p:txBody>
      </p:sp>
      <p:cxnSp>
        <p:nvCxnSpPr>
          <p:cNvPr id="21" name="직선 화살표 연결선 28">
            <a:extLst>
              <a:ext uri="{FF2B5EF4-FFF2-40B4-BE49-F238E27FC236}">
                <a16:creationId xmlns:a16="http://schemas.microsoft.com/office/drawing/2014/main" id="{97C4BAA5-CD39-4284-ACC1-2E41F6C1B576}"/>
              </a:ext>
            </a:extLst>
          </p:cNvPr>
          <p:cNvCxnSpPr>
            <a:stCxn id="15" idx="0"/>
            <a:endCxn id="9" idx="2"/>
          </p:cNvCxnSpPr>
          <p:nvPr/>
        </p:nvCxnSpPr>
        <p:spPr bwMode="auto">
          <a:xfrm flipV="1">
            <a:off x="3277520" y="5542242"/>
            <a:ext cx="1159" cy="227687"/>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직선 화살표 연결선 29">
            <a:extLst>
              <a:ext uri="{FF2B5EF4-FFF2-40B4-BE49-F238E27FC236}">
                <a16:creationId xmlns:a16="http://schemas.microsoft.com/office/drawing/2014/main" id="{6D900320-3D41-43B1-8394-6BFAB107F66C}"/>
              </a:ext>
            </a:extLst>
          </p:cNvPr>
          <p:cNvCxnSpPr/>
          <p:nvPr/>
        </p:nvCxnSpPr>
        <p:spPr bwMode="auto">
          <a:xfrm flipV="1">
            <a:off x="3726983" y="5542242"/>
            <a:ext cx="1159" cy="227687"/>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직선 화살표 연결선 30">
            <a:extLst>
              <a:ext uri="{FF2B5EF4-FFF2-40B4-BE49-F238E27FC236}">
                <a16:creationId xmlns:a16="http://schemas.microsoft.com/office/drawing/2014/main" id="{77DC839C-66A2-4839-8412-749643536197}"/>
              </a:ext>
            </a:extLst>
          </p:cNvPr>
          <p:cNvCxnSpPr/>
          <p:nvPr/>
        </p:nvCxnSpPr>
        <p:spPr bwMode="auto">
          <a:xfrm flipV="1">
            <a:off x="4175170" y="5542242"/>
            <a:ext cx="1159" cy="227687"/>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직선 화살표 연결선 31">
            <a:extLst>
              <a:ext uri="{FF2B5EF4-FFF2-40B4-BE49-F238E27FC236}">
                <a16:creationId xmlns:a16="http://schemas.microsoft.com/office/drawing/2014/main" id="{DDB1396B-DDF1-4AD0-A3BF-7CF7E4AEC409}"/>
              </a:ext>
            </a:extLst>
          </p:cNvPr>
          <p:cNvCxnSpPr/>
          <p:nvPr/>
        </p:nvCxnSpPr>
        <p:spPr bwMode="auto">
          <a:xfrm flipV="1">
            <a:off x="4631815" y="5542242"/>
            <a:ext cx="1159" cy="227687"/>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직선 화살표 연결선 32">
            <a:extLst>
              <a:ext uri="{FF2B5EF4-FFF2-40B4-BE49-F238E27FC236}">
                <a16:creationId xmlns:a16="http://schemas.microsoft.com/office/drawing/2014/main" id="{FDCADF38-15C7-4014-9DB3-6182C46F01CB}"/>
              </a:ext>
            </a:extLst>
          </p:cNvPr>
          <p:cNvCxnSpPr/>
          <p:nvPr/>
        </p:nvCxnSpPr>
        <p:spPr bwMode="auto">
          <a:xfrm flipV="1">
            <a:off x="5077662" y="5542242"/>
            <a:ext cx="1159" cy="227687"/>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직선 화살표 연결선 33">
            <a:extLst>
              <a:ext uri="{FF2B5EF4-FFF2-40B4-BE49-F238E27FC236}">
                <a16:creationId xmlns:a16="http://schemas.microsoft.com/office/drawing/2014/main" id="{07D272BE-36AA-4122-94BC-BF7DCF8754C2}"/>
              </a:ext>
            </a:extLst>
          </p:cNvPr>
          <p:cNvCxnSpPr/>
          <p:nvPr/>
        </p:nvCxnSpPr>
        <p:spPr bwMode="auto">
          <a:xfrm flipV="1">
            <a:off x="5522350" y="5542242"/>
            <a:ext cx="1159" cy="227687"/>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직선 화살표 연결선 34">
            <a:extLst>
              <a:ext uri="{FF2B5EF4-FFF2-40B4-BE49-F238E27FC236}">
                <a16:creationId xmlns:a16="http://schemas.microsoft.com/office/drawing/2014/main" id="{4B4A4CB0-6107-4567-8DE8-4ED5A61F5ECA}"/>
              </a:ext>
            </a:extLst>
          </p:cNvPr>
          <p:cNvCxnSpPr>
            <a:cxnSpLocks/>
          </p:cNvCxnSpPr>
          <p:nvPr/>
        </p:nvCxnSpPr>
        <p:spPr bwMode="auto">
          <a:xfrm>
            <a:off x="3386105" y="5229420"/>
            <a:ext cx="229348" cy="0"/>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직선 화살표 연결선 35">
            <a:extLst>
              <a:ext uri="{FF2B5EF4-FFF2-40B4-BE49-F238E27FC236}">
                <a16:creationId xmlns:a16="http://schemas.microsoft.com/office/drawing/2014/main" id="{E066FFD0-1B7A-4346-8C89-76953FBA5136}"/>
              </a:ext>
            </a:extLst>
          </p:cNvPr>
          <p:cNvCxnSpPr>
            <a:cxnSpLocks/>
          </p:cNvCxnSpPr>
          <p:nvPr/>
        </p:nvCxnSpPr>
        <p:spPr bwMode="auto">
          <a:xfrm>
            <a:off x="3839672" y="5229420"/>
            <a:ext cx="229348" cy="0"/>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직선 화살표 연결선 36">
            <a:extLst>
              <a:ext uri="{FF2B5EF4-FFF2-40B4-BE49-F238E27FC236}">
                <a16:creationId xmlns:a16="http://schemas.microsoft.com/office/drawing/2014/main" id="{F4442EF9-E080-4EC3-80CE-6C4A8CCB0118}"/>
              </a:ext>
            </a:extLst>
          </p:cNvPr>
          <p:cNvCxnSpPr>
            <a:cxnSpLocks/>
          </p:cNvCxnSpPr>
          <p:nvPr/>
        </p:nvCxnSpPr>
        <p:spPr bwMode="auto">
          <a:xfrm>
            <a:off x="4291305" y="5229420"/>
            <a:ext cx="229348" cy="0"/>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직선 화살표 연결선 37">
            <a:extLst>
              <a:ext uri="{FF2B5EF4-FFF2-40B4-BE49-F238E27FC236}">
                <a16:creationId xmlns:a16="http://schemas.microsoft.com/office/drawing/2014/main" id="{C3AB8D33-B5EE-4139-8DDC-1DA76C81D6ED}"/>
              </a:ext>
            </a:extLst>
          </p:cNvPr>
          <p:cNvCxnSpPr>
            <a:cxnSpLocks/>
          </p:cNvCxnSpPr>
          <p:nvPr/>
        </p:nvCxnSpPr>
        <p:spPr bwMode="auto">
          <a:xfrm>
            <a:off x="4738331" y="5229420"/>
            <a:ext cx="229348" cy="0"/>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직선 화살표 연결선 38">
            <a:extLst>
              <a:ext uri="{FF2B5EF4-FFF2-40B4-BE49-F238E27FC236}">
                <a16:creationId xmlns:a16="http://schemas.microsoft.com/office/drawing/2014/main" id="{D1BB0A31-6605-486F-A695-51A19B7CB800}"/>
              </a:ext>
            </a:extLst>
          </p:cNvPr>
          <p:cNvCxnSpPr>
            <a:cxnSpLocks/>
          </p:cNvCxnSpPr>
          <p:nvPr/>
        </p:nvCxnSpPr>
        <p:spPr bwMode="auto">
          <a:xfrm>
            <a:off x="5189964" y="5229420"/>
            <a:ext cx="229348" cy="0"/>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직선 화살표 연결선 39">
            <a:extLst>
              <a:ext uri="{FF2B5EF4-FFF2-40B4-BE49-F238E27FC236}">
                <a16:creationId xmlns:a16="http://schemas.microsoft.com/office/drawing/2014/main" id="{E3DEE9E3-8B4C-4958-BFDB-97513302FCDD}"/>
              </a:ext>
            </a:extLst>
          </p:cNvPr>
          <p:cNvCxnSpPr>
            <a:cxnSpLocks/>
          </p:cNvCxnSpPr>
          <p:nvPr/>
        </p:nvCxnSpPr>
        <p:spPr bwMode="auto">
          <a:xfrm>
            <a:off x="5640706" y="5229420"/>
            <a:ext cx="229348" cy="0"/>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직선 화살표 연결선 40">
            <a:extLst>
              <a:ext uri="{FF2B5EF4-FFF2-40B4-BE49-F238E27FC236}">
                <a16:creationId xmlns:a16="http://schemas.microsoft.com/office/drawing/2014/main" id="{6331D3E2-AD64-4C4E-B7AB-F64BB75E0F7D}"/>
              </a:ext>
            </a:extLst>
          </p:cNvPr>
          <p:cNvCxnSpPr>
            <a:cxnSpLocks/>
          </p:cNvCxnSpPr>
          <p:nvPr/>
        </p:nvCxnSpPr>
        <p:spPr bwMode="auto">
          <a:xfrm flipH="1">
            <a:off x="3386105" y="5358008"/>
            <a:ext cx="229348" cy="0"/>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직선 화살표 연결선 41">
            <a:extLst>
              <a:ext uri="{FF2B5EF4-FFF2-40B4-BE49-F238E27FC236}">
                <a16:creationId xmlns:a16="http://schemas.microsoft.com/office/drawing/2014/main" id="{5CFAB322-B1D2-4EE9-BDDF-5CB8BC0BF331}"/>
              </a:ext>
            </a:extLst>
          </p:cNvPr>
          <p:cNvCxnSpPr>
            <a:cxnSpLocks/>
          </p:cNvCxnSpPr>
          <p:nvPr/>
        </p:nvCxnSpPr>
        <p:spPr bwMode="auto">
          <a:xfrm flipH="1">
            <a:off x="3839672" y="5358008"/>
            <a:ext cx="229348" cy="0"/>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직선 화살표 연결선 42">
            <a:extLst>
              <a:ext uri="{FF2B5EF4-FFF2-40B4-BE49-F238E27FC236}">
                <a16:creationId xmlns:a16="http://schemas.microsoft.com/office/drawing/2014/main" id="{49E5AECE-B170-497E-B0E6-CC5E6978620C}"/>
              </a:ext>
            </a:extLst>
          </p:cNvPr>
          <p:cNvCxnSpPr>
            <a:cxnSpLocks/>
          </p:cNvCxnSpPr>
          <p:nvPr/>
        </p:nvCxnSpPr>
        <p:spPr bwMode="auto">
          <a:xfrm flipH="1">
            <a:off x="4290414" y="5358008"/>
            <a:ext cx="229348" cy="0"/>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직선 화살표 연결선 43">
            <a:extLst>
              <a:ext uri="{FF2B5EF4-FFF2-40B4-BE49-F238E27FC236}">
                <a16:creationId xmlns:a16="http://schemas.microsoft.com/office/drawing/2014/main" id="{8AE69737-7BEB-4214-AF3C-F5F7AE4CD479}"/>
              </a:ext>
            </a:extLst>
          </p:cNvPr>
          <p:cNvCxnSpPr>
            <a:cxnSpLocks/>
          </p:cNvCxnSpPr>
          <p:nvPr/>
        </p:nvCxnSpPr>
        <p:spPr bwMode="auto">
          <a:xfrm flipH="1">
            <a:off x="4739969" y="5358008"/>
            <a:ext cx="229348" cy="0"/>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직선 화살표 연결선 44">
            <a:extLst>
              <a:ext uri="{FF2B5EF4-FFF2-40B4-BE49-F238E27FC236}">
                <a16:creationId xmlns:a16="http://schemas.microsoft.com/office/drawing/2014/main" id="{FE0829B7-C116-4CBD-80F3-76FF49D2E2CF}"/>
              </a:ext>
            </a:extLst>
          </p:cNvPr>
          <p:cNvCxnSpPr>
            <a:cxnSpLocks/>
          </p:cNvCxnSpPr>
          <p:nvPr/>
        </p:nvCxnSpPr>
        <p:spPr bwMode="auto">
          <a:xfrm flipH="1">
            <a:off x="5189964" y="5358008"/>
            <a:ext cx="229348" cy="0"/>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직선 화살표 연결선 45">
            <a:extLst>
              <a:ext uri="{FF2B5EF4-FFF2-40B4-BE49-F238E27FC236}">
                <a16:creationId xmlns:a16="http://schemas.microsoft.com/office/drawing/2014/main" id="{EF146838-0DC3-46CA-8035-CEF797081C24}"/>
              </a:ext>
            </a:extLst>
          </p:cNvPr>
          <p:cNvCxnSpPr>
            <a:cxnSpLocks/>
          </p:cNvCxnSpPr>
          <p:nvPr/>
        </p:nvCxnSpPr>
        <p:spPr bwMode="auto">
          <a:xfrm flipH="1">
            <a:off x="5639202" y="5358008"/>
            <a:ext cx="229348" cy="0"/>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직사각형 46">
            <a:extLst>
              <a:ext uri="{FF2B5EF4-FFF2-40B4-BE49-F238E27FC236}">
                <a16:creationId xmlns:a16="http://schemas.microsoft.com/office/drawing/2014/main" id="{0092DB23-AB43-4A70-B848-190D2D398033}"/>
              </a:ext>
            </a:extLst>
          </p:cNvPr>
          <p:cNvSpPr/>
          <p:nvPr/>
        </p:nvSpPr>
        <p:spPr>
          <a:xfrm>
            <a:off x="5823821" y="5168731"/>
            <a:ext cx="287258" cy="215444"/>
          </a:xfrm>
          <a:prstGeom prst="rect">
            <a:avLst/>
          </a:prstGeom>
        </p:spPr>
        <p:txBody>
          <a:bodyPr wrap="non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ko-KR" sz="800" b="1" i="0" u="none" strike="noStrike" kern="0" cap="none" spc="0" normalizeH="0" baseline="0" noProof="0" dirty="0">
                <a:ln>
                  <a:noFill/>
                </a:ln>
                <a:solidFill>
                  <a:srgbClr val="183883"/>
                </a:solidFill>
                <a:effectLst/>
                <a:uLnTx/>
                <a:uFillTx/>
                <a:latin typeface="Arial" panose="020B0604020202020204" pitchFamily="34" charset="0"/>
              </a:rPr>
              <a:t>…</a:t>
            </a:r>
            <a:endParaRPr kumimoji="0" lang="ko-KR" altLang="en-US" sz="800" b="1" i="0" u="none" strike="noStrike" kern="0" cap="none" spc="0" normalizeH="0" baseline="0" noProof="0" dirty="0">
              <a:ln>
                <a:noFill/>
              </a:ln>
              <a:solidFill>
                <a:srgbClr val="FFFFFF"/>
              </a:solidFill>
              <a:effectLst/>
              <a:uLnTx/>
              <a:uFillTx/>
              <a:latin typeface="Arial" panose="020B0604020202020204" pitchFamily="34" charset="0"/>
            </a:endParaRPr>
          </a:p>
        </p:txBody>
      </p:sp>
      <p:cxnSp>
        <p:nvCxnSpPr>
          <p:cNvPr id="40" name="직선 화살표 연결선 47">
            <a:extLst>
              <a:ext uri="{FF2B5EF4-FFF2-40B4-BE49-F238E27FC236}">
                <a16:creationId xmlns:a16="http://schemas.microsoft.com/office/drawing/2014/main" id="{93655625-B669-4CBB-8F80-70763D009A0B}"/>
              </a:ext>
            </a:extLst>
          </p:cNvPr>
          <p:cNvCxnSpPr>
            <a:cxnSpLocks/>
          </p:cNvCxnSpPr>
          <p:nvPr/>
        </p:nvCxnSpPr>
        <p:spPr bwMode="auto">
          <a:xfrm>
            <a:off x="6111079" y="5308082"/>
            <a:ext cx="709508" cy="0"/>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직사각형 48">
            <a:extLst>
              <a:ext uri="{FF2B5EF4-FFF2-40B4-BE49-F238E27FC236}">
                <a16:creationId xmlns:a16="http://schemas.microsoft.com/office/drawing/2014/main" id="{DEF53586-62D1-46FE-8947-F0ECEFCDD1AE}"/>
              </a:ext>
            </a:extLst>
          </p:cNvPr>
          <p:cNvSpPr/>
          <p:nvPr/>
        </p:nvSpPr>
        <p:spPr bwMode="auto">
          <a:xfrm>
            <a:off x="6818054" y="5075095"/>
            <a:ext cx="451052" cy="467147"/>
          </a:xfrm>
          <a:prstGeom prst="rect">
            <a:avLst/>
          </a:prstGeom>
          <a:solidFill>
            <a:srgbClr val="FFC000">
              <a:alpha val="50000"/>
            </a:srgbClr>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ko-KR" altLang="en-US" sz="1000" b="1" i="0" u="none" strike="noStrike" kern="0" cap="none" spc="0" normalizeH="0" baseline="0" noProof="0">
              <a:ln>
                <a:noFill/>
              </a:ln>
              <a:solidFill>
                <a:srgbClr val="FFC000"/>
              </a:solidFill>
              <a:effectLst/>
              <a:uLnTx/>
              <a:uFillTx/>
              <a:latin typeface="Arial" panose="020B0604020202020204" pitchFamily="34" charset="0"/>
              <a:ea typeface="+mn-ea"/>
              <a:cs typeface="+mn-cs"/>
            </a:endParaRPr>
          </a:p>
        </p:txBody>
      </p:sp>
      <p:sp>
        <p:nvSpPr>
          <p:cNvPr id="42" name="직사각형 49">
            <a:extLst>
              <a:ext uri="{FF2B5EF4-FFF2-40B4-BE49-F238E27FC236}">
                <a16:creationId xmlns:a16="http://schemas.microsoft.com/office/drawing/2014/main" id="{22FE0093-8159-4E69-808D-6B08A8BB2E25}"/>
              </a:ext>
            </a:extLst>
          </p:cNvPr>
          <p:cNvSpPr/>
          <p:nvPr/>
        </p:nvSpPr>
        <p:spPr bwMode="auto">
          <a:xfrm>
            <a:off x="7493518" y="5075095"/>
            <a:ext cx="449181" cy="467147"/>
          </a:xfrm>
          <a:prstGeom prst="rect">
            <a:avLst/>
          </a:prstGeom>
          <a:solidFill>
            <a:srgbClr val="FFC000">
              <a:alpha val="50000"/>
            </a:srgbClr>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ko-KR" altLang="en-US" sz="1000" b="1" i="0" u="none" strike="noStrike" kern="0" cap="none" spc="0" normalizeH="0" baseline="0" noProof="0">
              <a:ln>
                <a:noFill/>
              </a:ln>
              <a:solidFill>
                <a:srgbClr val="FFC000"/>
              </a:solidFill>
              <a:effectLst/>
              <a:uLnTx/>
              <a:uFillTx/>
              <a:latin typeface="Arial" panose="020B0604020202020204" pitchFamily="34" charset="0"/>
              <a:ea typeface="+mn-ea"/>
              <a:cs typeface="+mn-cs"/>
            </a:endParaRPr>
          </a:p>
        </p:txBody>
      </p:sp>
      <p:sp>
        <p:nvSpPr>
          <p:cNvPr id="43" name="직사각형 50">
            <a:extLst>
              <a:ext uri="{FF2B5EF4-FFF2-40B4-BE49-F238E27FC236}">
                <a16:creationId xmlns:a16="http://schemas.microsoft.com/office/drawing/2014/main" id="{2B5387E9-996E-4DAB-A491-614E82AE393B}"/>
              </a:ext>
            </a:extLst>
          </p:cNvPr>
          <p:cNvSpPr/>
          <p:nvPr/>
        </p:nvSpPr>
        <p:spPr>
          <a:xfrm>
            <a:off x="6732765" y="5769929"/>
            <a:ext cx="644728" cy="215444"/>
          </a:xfrm>
          <a:prstGeom prst="rect">
            <a:avLst/>
          </a:prstGeom>
        </p:spPr>
        <p:txBody>
          <a:bodyPr wrap="non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ko-KR" sz="800" b="1" i="0" u="none" strike="noStrike" kern="0" cap="none" spc="0" normalizeH="0" baseline="0" noProof="0" dirty="0">
                <a:ln>
                  <a:noFill/>
                </a:ln>
                <a:solidFill>
                  <a:srgbClr val="183883"/>
                </a:solidFill>
                <a:effectLst/>
                <a:uLnTx/>
                <a:uFillTx/>
                <a:latin typeface="Arial" panose="020B0604020202020204" pitchFamily="34" charset="0"/>
              </a:rPr>
              <a:t>&lt;START&gt;</a:t>
            </a:r>
            <a:endParaRPr kumimoji="0" lang="ko-KR" altLang="en-US" sz="800" b="1" i="0" u="none" strike="noStrike" kern="0" cap="none" spc="0" normalizeH="0" baseline="0" noProof="0" dirty="0">
              <a:ln>
                <a:noFill/>
              </a:ln>
              <a:solidFill>
                <a:srgbClr val="FFFFFF"/>
              </a:solidFill>
              <a:effectLst/>
              <a:uLnTx/>
              <a:uFillTx/>
              <a:latin typeface="Arial" panose="020B0604020202020204" pitchFamily="34" charset="0"/>
            </a:endParaRPr>
          </a:p>
        </p:txBody>
      </p:sp>
      <p:cxnSp>
        <p:nvCxnSpPr>
          <p:cNvPr id="44" name="직선 화살표 연결선 51">
            <a:extLst>
              <a:ext uri="{FF2B5EF4-FFF2-40B4-BE49-F238E27FC236}">
                <a16:creationId xmlns:a16="http://schemas.microsoft.com/office/drawing/2014/main" id="{BAEA42B3-4C82-444C-9BDC-3F8207344158}"/>
              </a:ext>
            </a:extLst>
          </p:cNvPr>
          <p:cNvCxnSpPr/>
          <p:nvPr/>
        </p:nvCxnSpPr>
        <p:spPr bwMode="auto">
          <a:xfrm flipV="1">
            <a:off x="7051436" y="5542242"/>
            <a:ext cx="1159" cy="227687"/>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 name="직사각형 52">
            <a:extLst>
              <a:ext uri="{FF2B5EF4-FFF2-40B4-BE49-F238E27FC236}">
                <a16:creationId xmlns:a16="http://schemas.microsoft.com/office/drawing/2014/main" id="{88B58B9D-A5CD-4125-9FF2-5DAA4638458E}"/>
              </a:ext>
            </a:extLst>
          </p:cNvPr>
          <p:cNvSpPr/>
          <p:nvPr/>
        </p:nvSpPr>
        <p:spPr>
          <a:xfrm>
            <a:off x="7446085" y="5769929"/>
            <a:ext cx="562975" cy="215444"/>
          </a:xfrm>
          <a:prstGeom prst="rect">
            <a:avLst/>
          </a:prstGeom>
        </p:spPr>
        <p:txBody>
          <a:bodyPr wrap="non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ko-KR" sz="800" b="1" i="0" u="none" strike="noStrike" kern="0" cap="none" spc="0" normalizeH="0" baseline="0" noProof="0" dirty="0">
                <a:ln>
                  <a:noFill/>
                </a:ln>
                <a:solidFill>
                  <a:srgbClr val="183883"/>
                </a:solidFill>
                <a:effectLst/>
                <a:uLnTx/>
                <a:uFillTx/>
                <a:latin typeface="Arial" panose="020B0604020202020204" pitchFamily="34" charset="0"/>
              </a:rPr>
              <a:t>Korea’s</a:t>
            </a:r>
            <a:endParaRPr kumimoji="0" lang="ko-KR" altLang="en-US" sz="800" b="1" i="0" u="none" strike="noStrike" kern="0" cap="none" spc="0" normalizeH="0" baseline="0" noProof="0" dirty="0">
              <a:ln>
                <a:noFill/>
              </a:ln>
              <a:solidFill>
                <a:srgbClr val="FFFFFF"/>
              </a:solidFill>
              <a:effectLst/>
              <a:uLnTx/>
              <a:uFillTx/>
              <a:latin typeface="Arial" panose="020B0604020202020204" pitchFamily="34" charset="0"/>
            </a:endParaRPr>
          </a:p>
        </p:txBody>
      </p:sp>
      <p:cxnSp>
        <p:nvCxnSpPr>
          <p:cNvPr id="46" name="직선 화살표 연결선 53">
            <a:extLst>
              <a:ext uri="{FF2B5EF4-FFF2-40B4-BE49-F238E27FC236}">
                <a16:creationId xmlns:a16="http://schemas.microsoft.com/office/drawing/2014/main" id="{CB0295BC-0793-4F82-9BF6-2D7287A9772E}"/>
              </a:ext>
            </a:extLst>
          </p:cNvPr>
          <p:cNvCxnSpPr/>
          <p:nvPr/>
        </p:nvCxnSpPr>
        <p:spPr bwMode="auto">
          <a:xfrm flipV="1">
            <a:off x="7723879" y="5542242"/>
            <a:ext cx="1159" cy="227687"/>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직선 화살표 연결선 54">
            <a:extLst>
              <a:ext uri="{FF2B5EF4-FFF2-40B4-BE49-F238E27FC236}">
                <a16:creationId xmlns:a16="http://schemas.microsoft.com/office/drawing/2014/main" id="{9E5AE1B2-2230-4839-AC71-161785678E55}"/>
              </a:ext>
            </a:extLst>
          </p:cNvPr>
          <p:cNvCxnSpPr>
            <a:cxnSpLocks/>
            <a:endCxn id="55" idx="2"/>
          </p:cNvCxnSpPr>
          <p:nvPr/>
        </p:nvCxnSpPr>
        <p:spPr bwMode="auto">
          <a:xfrm flipV="1">
            <a:off x="7046243" y="4556676"/>
            <a:ext cx="3078" cy="513592"/>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직선 화살표 연결선 55">
            <a:extLst>
              <a:ext uri="{FF2B5EF4-FFF2-40B4-BE49-F238E27FC236}">
                <a16:creationId xmlns:a16="http://schemas.microsoft.com/office/drawing/2014/main" id="{F6BB68E8-EAE1-4632-BAAB-FCE3762A6C2A}"/>
              </a:ext>
            </a:extLst>
          </p:cNvPr>
          <p:cNvCxnSpPr>
            <a:cxnSpLocks/>
            <a:endCxn id="56" idx="2"/>
          </p:cNvCxnSpPr>
          <p:nvPr/>
        </p:nvCxnSpPr>
        <p:spPr bwMode="auto">
          <a:xfrm flipV="1">
            <a:off x="7717530" y="4556676"/>
            <a:ext cx="0" cy="513592"/>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직사각형 56">
            <a:extLst>
              <a:ext uri="{FF2B5EF4-FFF2-40B4-BE49-F238E27FC236}">
                <a16:creationId xmlns:a16="http://schemas.microsoft.com/office/drawing/2014/main" id="{BC20B691-B820-406E-B7F4-8CC3643CADBC}"/>
              </a:ext>
            </a:extLst>
          </p:cNvPr>
          <p:cNvSpPr/>
          <p:nvPr/>
        </p:nvSpPr>
        <p:spPr bwMode="auto">
          <a:xfrm>
            <a:off x="8167111" y="5075095"/>
            <a:ext cx="451308" cy="467147"/>
          </a:xfrm>
          <a:prstGeom prst="rect">
            <a:avLst/>
          </a:prstGeom>
          <a:solidFill>
            <a:srgbClr val="FFC000">
              <a:alpha val="50000"/>
            </a:srgbClr>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ko-KR" altLang="en-US" sz="1000" b="1" i="0" u="none" strike="noStrike" kern="0" cap="none" spc="0" normalizeH="0" baseline="0" noProof="0">
              <a:ln>
                <a:noFill/>
              </a:ln>
              <a:solidFill>
                <a:srgbClr val="FFC000"/>
              </a:solidFill>
              <a:effectLst/>
              <a:uLnTx/>
              <a:uFillTx/>
              <a:latin typeface="Arial" panose="020B0604020202020204" pitchFamily="34" charset="0"/>
              <a:ea typeface="+mn-ea"/>
              <a:cs typeface="+mn-cs"/>
            </a:endParaRPr>
          </a:p>
        </p:txBody>
      </p:sp>
      <p:cxnSp>
        <p:nvCxnSpPr>
          <p:cNvPr id="50" name="직선 화살표 연결선 57">
            <a:extLst>
              <a:ext uri="{FF2B5EF4-FFF2-40B4-BE49-F238E27FC236}">
                <a16:creationId xmlns:a16="http://schemas.microsoft.com/office/drawing/2014/main" id="{A0585E61-A672-400B-902B-66CB67C59517}"/>
              </a:ext>
            </a:extLst>
          </p:cNvPr>
          <p:cNvCxnSpPr>
            <a:cxnSpLocks/>
            <a:endCxn id="42" idx="1"/>
          </p:cNvCxnSpPr>
          <p:nvPr/>
        </p:nvCxnSpPr>
        <p:spPr bwMode="auto">
          <a:xfrm>
            <a:off x="7269687" y="5308669"/>
            <a:ext cx="223831" cy="0"/>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직선 화살표 연결선 58">
            <a:extLst>
              <a:ext uri="{FF2B5EF4-FFF2-40B4-BE49-F238E27FC236}">
                <a16:creationId xmlns:a16="http://schemas.microsoft.com/office/drawing/2014/main" id="{53B39720-ECB2-4EC5-B904-5A1CBDA3B70E}"/>
              </a:ext>
            </a:extLst>
          </p:cNvPr>
          <p:cNvCxnSpPr>
            <a:cxnSpLocks/>
          </p:cNvCxnSpPr>
          <p:nvPr/>
        </p:nvCxnSpPr>
        <p:spPr bwMode="auto">
          <a:xfrm>
            <a:off x="7943280" y="5308669"/>
            <a:ext cx="223831" cy="0"/>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직선 화살표 연결선 59">
            <a:extLst>
              <a:ext uri="{FF2B5EF4-FFF2-40B4-BE49-F238E27FC236}">
                <a16:creationId xmlns:a16="http://schemas.microsoft.com/office/drawing/2014/main" id="{A08C718F-EE68-4849-9FFD-49A04B5F0180}"/>
              </a:ext>
            </a:extLst>
          </p:cNvPr>
          <p:cNvCxnSpPr>
            <a:cxnSpLocks/>
            <a:endCxn id="57" idx="2"/>
          </p:cNvCxnSpPr>
          <p:nvPr/>
        </p:nvCxnSpPr>
        <p:spPr bwMode="auto">
          <a:xfrm flipV="1">
            <a:off x="8394720" y="4556676"/>
            <a:ext cx="1159" cy="513592"/>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직사각형 60">
            <a:extLst>
              <a:ext uri="{FF2B5EF4-FFF2-40B4-BE49-F238E27FC236}">
                <a16:creationId xmlns:a16="http://schemas.microsoft.com/office/drawing/2014/main" id="{A0805462-A15D-44BF-8902-1078E50C201C}"/>
              </a:ext>
            </a:extLst>
          </p:cNvPr>
          <p:cNvSpPr/>
          <p:nvPr/>
        </p:nvSpPr>
        <p:spPr>
          <a:xfrm>
            <a:off x="8211398" y="5769929"/>
            <a:ext cx="373821" cy="215444"/>
          </a:xfrm>
          <a:prstGeom prst="rect">
            <a:avLst/>
          </a:prstGeom>
        </p:spPr>
        <p:txBody>
          <a:bodyPr wrap="non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ko-KR" sz="800" b="1" i="0" u="none" strike="noStrike" kern="0" cap="none" spc="0" normalizeH="0" baseline="0" noProof="0" dirty="0" err="1">
                <a:ln>
                  <a:noFill/>
                </a:ln>
                <a:solidFill>
                  <a:srgbClr val="183883"/>
                </a:solidFill>
                <a:effectLst/>
                <a:uLnTx/>
                <a:uFillTx/>
                <a:latin typeface="Arial" panose="020B0604020202020204" pitchFamily="34" charset="0"/>
              </a:rPr>
              <a:t>Seo</a:t>
            </a:r>
            <a:endParaRPr kumimoji="0" lang="ko-KR" altLang="en-US" sz="800" b="1" i="0" u="none" strike="noStrike" kern="0" cap="none" spc="0" normalizeH="0" baseline="0" noProof="0" dirty="0">
              <a:ln>
                <a:noFill/>
              </a:ln>
              <a:solidFill>
                <a:srgbClr val="FFFFFF"/>
              </a:solidFill>
              <a:effectLst/>
              <a:uLnTx/>
              <a:uFillTx/>
              <a:latin typeface="Arial" panose="020B0604020202020204" pitchFamily="34" charset="0"/>
            </a:endParaRPr>
          </a:p>
        </p:txBody>
      </p:sp>
      <p:cxnSp>
        <p:nvCxnSpPr>
          <p:cNvPr id="54" name="직선 화살표 연결선 61">
            <a:extLst>
              <a:ext uri="{FF2B5EF4-FFF2-40B4-BE49-F238E27FC236}">
                <a16:creationId xmlns:a16="http://schemas.microsoft.com/office/drawing/2014/main" id="{C71A0C3F-0217-4E87-9F92-E050D45D29FC}"/>
              </a:ext>
            </a:extLst>
          </p:cNvPr>
          <p:cNvCxnSpPr/>
          <p:nvPr/>
        </p:nvCxnSpPr>
        <p:spPr bwMode="auto">
          <a:xfrm flipV="1">
            <a:off x="8394615" y="5542242"/>
            <a:ext cx="1159" cy="227687"/>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 name="직사각형 62">
            <a:extLst>
              <a:ext uri="{FF2B5EF4-FFF2-40B4-BE49-F238E27FC236}">
                <a16:creationId xmlns:a16="http://schemas.microsoft.com/office/drawing/2014/main" id="{CE53952F-5B2A-47B7-A3EE-5C82CC5CB017}"/>
              </a:ext>
            </a:extLst>
          </p:cNvPr>
          <p:cNvSpPr/>
          <p:nvPr/>
        </p:nvSpPr>
        <p:spPr>
          <a:xfrm>
            <a:off x="6767833" y="4341232"/>
            <a:ext cx="562975" cy="215444"/>
          </a:xfrm>
          <a:prstGeom prst="rect">
            <a:avLst/>
          </a:prstGeom>
        </p:spPr>
        <p:txBody>
          <a:bodyPr wrap="non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ko-KR" sz="800" b="1" i="0" u="none" strike="noStrike" kern="0" cap="none" spc="0" normalizeH="0" baseline="0" noProof="0" dirty="0">
                <a:ln>
                  <a:noFill/>
                </a:ln>
                <a:solidFill>
                  <a:srgbClr val="183883"/>
                </a:solidFill>
                <a:effectLst/>
                <a:uLnTx/>
                <a:uFillTx/>
                <a:latin typeface="Arial" panose="020B0604020202020204" pitchFamily="34" charset="0"/>
              </a:rPr>
              <a:t>Korea’s</a:t>
            </a:r>
            <a:endParaRPr kumimoji="0" lang="ko-KR" altLang="en-US" sz="800" b="1" i="0" u="none" strike="noStrike" kern="0" cap="none" spc="0" normalizeH="0" baseline="0" noProof="0" dirty="0">
              <a:ln>
                <a:noFill/>
              </a:ln>
              <a:solidFill>
                <a:srgbClr val="FFFFFF"/>
              </a:solidFill>
              <a:effectLst/>
              <a:uLnTx/>
              <a:uFillTx/>
              <a:latin typeface="Arial" panose="020B0604020202020204" pitchFamily="34" charset="0"/>
            </a:endParaRPr>
          </a:p>
        </p:txBody>
      </p:sp>
      <p:sp>
        <p:nvSpPr>
          <p:cNvPr id="56" name="직사각형 63">
            <a:extLst>
              <a:ext uri="{FF2B5EF4-FFF2-40B4-BE49-F238E27FC236}">
                <a16:creationId xmlns:a16="http://schemas.microsoft.com/office/drawing/2014/main" id="{A3E31A13-39EA-44A4-B5D8-B53D846AC839}"/>
              </a:ext>
            </a:extLst>
          </p:cNvPr>
          <p:cNvSpPr/>
          <p:nvPr/>
        </p:nvSpPr>
        <p:spPr>
          <a:xfrm>
            <a:off x="7530619" y="4341232"/>
            <a:ext cx="373821" cy="215444"/>
          </a:xfrm>
          <a:prstGeom prst="rect">
            <a:avLst/>
          </a:prstGeom>
        </p:spPr>
        <p:txBody>
          <a:bodyPr wrap="non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ko-KR" sz="800" b="1" i="0" u="none" strike="noStrike" kern="0" cap="none" spc="0" normalizeH="0" baseline="0" noProof="0" dirty="0" err="1">
                <a:ln>
                  <a:noFill/>
                </a:ln>
                <a:solidFill>
                  <a:srgbClr val="183883"/>
                </a:solidFill>
                <a:effectLst/>
                <a:uLnTx/>
                <a:uFillTx/>
                <a:latin typeface="Arial" panose="020B0604020202020204" pitchFamily="34" charset="0"/>
              </a:rPr>
              <a:t>Seo</a:t>
            </a:r>
            <a:endParaRPr kumimoji="0" lang="ko-KR" altLang="en-US" sz="800" b="1" i="0" u="none" strike="noStrike" kern="0" cap="none" spc="0" normalizeH="0" baseline="0" noProof="0" dirty="0">
              <a:ln>
                <a:noFill/>
              </a:ln>
              <a:solidFill>
                <a:srgbClr val="FFFFFF"/>
              </a:solidFill>
              <a:effectLst/>
              <a:uLnTx/>
              <a:uFillTx/>
              <a:latin typeface="Arial" panose="020B0604020202020204" pitchFamily="34" charset="0"/>
            </a:endParaRPr>
          </a:p>
        </p:txBody>
      </p:sp>
      <p:sp>
        <p:nvSpPr>
          <p:cNvPr id="57" name="직사각형 64">
            <a:extLst>
              <a:ext uri="{FF2B5EF4-FFF2-40B4-BE49-F238E27FC236}">
                <a16:creationId xmlns:a16="http://schemas.microsoft.com/office/drawing/2014/main" id="{D599B3DD-E81B-4A76-8BA2-8F78221E79C5}"/>
              </a:ext>
            </a:extLst>
          </p:cNvPr>
          <p:cNvSpPr/>
          <p:nvPr/>
        </p:nvSpPr>
        <p:spPr>
          <a:xfrm>
            <a:off x="8123208" y="4341232"/>
            <a:ext cx="545342" cy="215444"/>
          </a:xfrm>
          <a:prstGeom prst="rect">
            <a:avLst/>
          </a:prstGeom>
        </p:spPr>
        <p:txBody>
          <a:bodyPr wrap="non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ko-KR" sz="800" b="1" i="0" u="none" strike="noStrike" kern="0" cap="none" spc="0" normalizeH="0" baseline="0" noProof="0" dirty="0">
                <a:ln>
                  <a:noFill/>
                </a:ln>
                <a:solidFill>
                  <a:srgbClr val="183883"/>
                </a:solidFill>
                <a:effectLst/>
                <a:uLnTx/>
                <a:uFillTx/>
                <a:latin typeface="Arial" panose="020B0604020202020204" pitchFamily="34" charset="0"/>
              </a:rPr>
              <a:t>headed</a:t>
            </a:r>
            <a:endParaRPr kumimoji="0" lang="ko-KR" altLang="en-US" sz="800" b="1" i="0" u="none" strike="noStrike" kern="0" cap="none" spc="0" normalizeH="0" baseline="0" noProof="0" dirty="0">
              <a:ln>
                <a:noFill/>
              </a:ln>
              <a:solidFill>
                <a:srgbClr val="FFFFFF"/>
              </a:solidFill>
              <a:effectLst/>
              <a:uLnTx/>
              <a:uFillTx/>
              <a:latin typeface="Arial" panose="020B0604020202020204" pitchFamily="34" charset="0"/>
            </a:endParaRPr>
          </a:p>
        </p:txBody>
      </p:sp>
      <p:cxnSp>
        <p:nvCxnSpPr>
          <p:cNvPr id="58" name="직선 화살표 연결선 65">
            <a:extLst>
              <a:ext uri="{FF2B5EF4-FFF2-40B4-BE49-F238E27FC236}">
                <a16:creationId xmlns:a16="http://schemas.microsoft.com/office/drawing/2014/main" id="{769B6661-12DC-4592-8F1D-919F20B64D88}"/>
              </a:ext>
            </a:extLst>
          </p:cNvPr>
          <p:cNvCxnSpPr>
            <a:cxnSpLocks/>
          </p:cNvCxnSpPr>
          <p:nvPr/>
        </p:nvCxnSpPr>
        <p:spPr bwMode="auto">
          <a:xfrm>
            <a:off x="8618744" y="5308669"/>
            <a:ext cx="223831" cy="0"/>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 name="직사각형 66">
            <a:extLst>
              <a:ext uri="{FF2B5EF4-FFF2-40B4-BE49-F238E27FC236}">
                <a16:creationId xmlns:a16="http://schemas.microsoft.com/office/drawing/2014/main" id="{CCE40163-BF86-43AD-8AF2-C09F5203F6C4}"/>
              </a:ext>
            </a:extLst>
          </p:cNvPr>
          <p:cNvSpPr/>
          <p:nvPr/>
        </p:nvSpPr>
        <p:spPr>
          <a:xfrm>
            <a:off x="8781816" y="5168731"/>
            <a:ext cx="287258" cy="215444"/>
          </a:xfrm>
          <a:prstGeom prst="rect">
            <a:avLst/>
          </a:prstGeom>
        </p:spPr>
        <p:txBody>
          <a:bodyPr wrap="non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ko-KR" sz="800" b="1" i="0" u="none" strike="noStrike" kern="0" cap="none" spc="0" normalizeH="0" baseline="0" noProof="0" dirty="0">
                <a:ln>
                  <a:noFill/>
                </a:ln>
                <a:solidFill>
                  <a:srgbClr val="183883"/>
                </a:solidFill>
                <a:effectLst/>
                <a:uLnTx/>
                <a:uFillTx/>
                <a:latin typeface="Arial" panose="020B0604020202020204" pitchFamily="34" charset="0"/>
              </a:rPr>
              <a:t>…</a:t>
            </a:r>
            <a:endParaRPr kumimoji="0" lang="ko-KR" altLang="en-US" sz="800" b="1" i="0" u="none" strike="noStrike" kern="0" cap="none" spc="0" normalizeH="0" baseline="0" noProof="0" dirty="0">
              <a:ln>
                <a:noFill/>
              </a:ln>
              <a:solidFill>
                <a:srgbClr val="FFFFFF"/>
              </a:solidFill>
              <a:effectLst/>
              <a:uLnTx/>
              <a:uFillTx/>
              <a:latin typeface="Arial" panose="020B0604020202020204" pitchFamily="34" charset="0"/>
            </a:endParaRPr>
          </a:p>
        </p:txBody>
      </p:sp>
      <p:cxnSp>
        <p:nvCxnSpPr>
          <p:cNvPr id="60" name="연결선: 구부러짐 81">
            <a:extLst>
              <a:ext uri="{FF2B5EF4-FFF2-40B4-BE49-F238E27FC236}">
                <a16:creationId xmlns:a16="http://schemas.microsoft.com/office/drawing/2014/main" id="{3B6EF31E-C055-47B2-98B2-3078807EFB51}"/>
              </a:ext>
            </a:extLst>
          </p:cNvPr>
          <p:cNvCxnSpPr>
            <a:cxnSpLocks/>
            <a:stCxn id="9" idx="0"/>
          </p:cNvCxnSpPr>
          <p:nvPr/>
        </p:nvCxnSpPr>
        <p:spPr bwMode="auto">
          <a:xfrm rot="5400000" flipH="1" flipV="1">
            <a:off x="5218612" y="3135162"/>
            <a:ext cx="12700" cy="3879866"/>
          </a:xfrm>
          <a:prstGeom prst="curvedConnector3">
            <a:avLst>
              <a:gd name="adj1" fmla="val 1800000"/>
            </a:avLst>
          </a:prstGeom>
          <a:solidFill>
            <a:srgbClr val="808080"/>
          </a:solidFill>
          <a:ln>
            <a:noFill/>
            <a:tailEnd type="triangle"/>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연결선: 구부러짐 82">
            <a:extLst>
              <a:ext uri="{FF2B5EF4-FFF2-40B4-BE49-F238E27FC236}">
                <a16:creationId xmlns:a16="http://schemas.microsoft.com/office/drawing/2014/main" id="{5364009E-4A49-497A-9168-C163A139C52F}"/>
              </a:ext>
            </a:extLst>
          </p:cNvPr>
          <p:cNvCxnSpPr>
            <a:cxnSpLocks/>
            <a:stCxn id="9" idx="0"/>
            <a:endCxn id="42" idx="0"/>
          </p:cNvCxnSpPr>
          <p:nvPr/>
        </p:nvCxnSpPr>
        <p:spPr bwMode="auto">
          <a:xfrm rot="5400000" flipH="1" flipV="1">
            <a:off x="5498394" y="2855380"/>
            <a:ext cx="12700" cy="4439430"/>
          </a:xfrm>
          <a:prstGeom prst="curvedConnector3">
            <a:avLst>
              <a:gd name="adj1" fmla="val 2587496"/>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연결선: 구부러짐 83">
            <a:extLst>
              <a:ext uri="{FF2B5EF4-FFF2-40B4-BE49-F238E27FC236}">
                <a16:creationId xmlns:a16="http://schemas.microsoft.com/office/drawing/2014/main" id="{33CB2236-6D52-4EA5-8805-116644E472E1}"/>
              </a:ext>
            </a:extLst>
          </p:cNvPr>
          <p:cNvCxnSpPr>
            <a:cxnSpLocks/>
            <a:stCxn id="10" idx="0"/>
            <a:endCxn id="42" idx="0"/>
          </p:cNvCxnSpPr>
          <p:nvPr/>
        </p:nvCxnSpPr>
        <p:spPr bwMode="auto">
          <a:xfrm rot="5400000" flipH="1" flipV="1">
            <a:off x="5723765" y="3080751"/>
            <a:ext cx="12700" cy="3988688"/>
          </a:xfrm>
          <a:prstGeom prst="curvedConnector3">
            <a:avLst>
              <a:gd name="adj1" fmla="val 2425000"/>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연결선: 구부러짐 84">
            <a:extLst>
              <a:ext uri="{FF2B5EF4-FFF2-40B4-BE49-F238E27FC236}">
                <a16:creationId xmlns:a16="http://schemas.microsoft.com/office/drawing/2014/main" id="{E0A37FB2-C092-4ACE-9D26-3E092D7CEDBC}"/>
              </a:ext>
            </a:extLst>
          </p:cNvPr>
          <p:cNvCxnSpPr>
            <a:cxnSpLocks/>
            <a:stCxn id="11" idx="0"/>
            <a:endCxn id="42" idx="0"/>
          </p:cNvCxnSpPr>
          <p:nvPr/>
        </p:nvCxnSpPr>
        <p:spPr bwMode="auto">
          <a:xfrm rot="5400000" flipH="1" flipV="1">
            <a:off x="5949136" y="3306122"/>
            <a:ext cx="12700" cy="3537946"/>
          </a:xfrm>
          <a:prstGeom prst="curvedConnector3">
            <a:avLst>
              <a:gd name="adj1" fmla="val 2375000"/>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연결선: 구부러짐 85">
            <a:extLst>
              <a:ext uri="{FF2B5EF4-FFF2-40B4-BE49-F238E27FC236}">
                <a16:creationId xmlns:a16="http://schemas.microsoft.com/office/drawing/2014/main" id="{303B7F78-F20B-4ED8-9F9E-454B3A3E6E50}"/>
              </a:ext>
            </a:extLst>
          </p:cNvPr>
          <p:cNvCxnSpPr>
            <a:cxnSpLocks/>
            <a:stCxn id="12" idx="0"/>
            <a:endCxn id="42" idx="0"/>
          </p:cNvCxnSpPr>
          <p:nvPr/>
        </p:nvCxnSpPr>
        <p:spPr bwMode="auto">
          <a:xfrm rot="5400000" flipH="1" flipV="1">
            <a:off x="6174507" y="3531493"/>
            <a:ext cx="12700" cy="3087204"/>
          </a:xfrm>
          <a:prstGeom prst="curvedConnector3">
            <a:avLst>
              <a:gd name="adj1" fmla="val 2231252"/>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연결선: 구부러짐 86">
            <a:extLst>
              <a:ext uri="{FF2B5EF4-FFF2-40B4-BE49-F238E27FC236}">
                <a16:creationId xmlns:a16="http://schemas.microsoft.com/office/drawing/2014/main" id="{E97D0C3E-1E82-4751-BCB5-B0F2A1B0944B}"/>
              </a:ext>
            </a:extLst>
          </p:cNvPr>
          <p:cNvCxnSpPr>
            <a:cxnSpLocks/>
            <a:stCxn id="13" idx="0"/>
            <a:endCxn id="42" idx="0"/>
          </p:cNvCxnSpPr>
          <p:nvPr/>
        </p:nvCxnSpPr>
        <p:spPr bwMode="auto">
          <a:xfrm rot="5400000" flipH="1" flipV="1">
            <a:off x="6398465" y="3755452"/>
            <a:ext cx="12700" cy="2639287"/>
          </a:xfrm>
          <a:prstGeom prst="curvedConnector3">
            <a:avLst>
              <a:gd name="adj1" fmla="val 2137504"/>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연결선: 구부러짐 87">
            <a:extLst>
              <a:ext uri="{FF2B5EF4-FFF2-40B4-BE49-F238E27FC236}">
                <a16:creationId xmlns:a16="http://schemas.microsoft.com/office/drawing/2014/main" id="{08CF67E7-8CE1-4BD8-8A4F-CA57FA18A980}"/>
              </a:ext>
            </a:extLst>
          </p:cNvPr>
          <p:cNvCxnSpPr>
            <a:cxnSpLocks/>
            <a:stCxn id="14" idx="0"/>
            <a:endCxn id="42" idx="0"/>
          </p:cNvCxnSpPr>
          <p:nvPr/>
        </p:nvCxnSpPr>
        <p:spPr bwMode="auto">
          <a:xfrm rot="5400000" flipH="1" flipV="1">
            <a:off x="6623836" y="3980823"/>
            <a:ext cx="12700" cy="2188545"/>
          </a:xfrm>
          <a:prstGeom prst="curvedConnector3">
            <a:avLst>
              <a:gd name="adj1" fmla="val 2006252"/>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 name="왼쪽 중괄호 74">
            <a:extLst>
              <a:ext uri="{FF2B5EF4-FFF2-40B4-BE49-F238E27FC236}">
                <a16:creationId xmlns:a16="http://schemas.microsoft.com/office/drawing/2014/main" id="{48F28322-067D-4D65-9B5A-4964966583A6}"/>
              </a:ext>
            </a:extLst>
          </p:cNvPr>
          <p:cNvSpPr/>
          <p:nvPr/>
        </p:nvSpPr>
        <p:spPr bwMode="auto">
          <a:xfrm>
            <a:off x="2972239" y="5074508"/>
            <a:ext cx="147041" cy="467147"/>
          </a:xfrm>
          <a:prstGeom prst="leftBrace">
            <a:avLst>
              <a:gd name="adj1" fmla="val 43948"/>
              <a:gd name="adj2" fmla="val 50000"/>
            </a:avLst>
          </a:prstGeom>
          <a:noFill/>
          <a:ln w="15875" cmpd="sng">
            <a:solidFill>
              <a:srgbClr val="FF0000">
                <a:alpha val="75000"/>
              </a:srgbClr>
            </a:solidFill>
          </a:ln>
          <a:effectLst/>
        </p:spPr>
        <p:txBody>
          <a:bodyPr vert="horz" wrap="square" lIns="91440" tIns="45720" rIns="91440" bIns="45720" numCol="1" rtlCol="0" anchor="t" anchorCtr="0" compatLnSpc="1">
            <a:prstTxWarp prst="textNoShape">
              <a:avLst/>
            </a:prstTxWarp>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ko-KR" altLang="en-US" sz="1000" b="1" i="0" u="none" strike="noStrike" kern="0" cap="none" spc="0" normalizeH="0" baseline="0" noProof="0">
              <a:ln>
                <a:noFill/>
              </a:ln>
              <a:solidFill>
                <a:srgbClr val="FFFFFF"/>
              </a:solidFill>
              <a:effectLst/>
              <a:uLnTx/>
              <a:uFillTx/>
              <a:latin typeface="Arial" panose="020B0604020202020204" pitchFamily="34" charset="0"/>
            </a:endParaRPr>
          </a:p>
        </p:txBody>
      </p:sp>
      <p:sp>
        <p:nvSpPr>
          <p:cNvPr id="68" name="왼쪽 중괄호 75">
            <a:extLst>
              <a:ext uri="{FF2B5EF4-FFF2-40B4-BE49-F238E27FC236}">
                <a16:creationId xmlns:a16="http://schemas.microsoft.com/office/drawing/2014/main" id="{3F272FBA-DA86-404B-9B92-37257195AA6E}"/>
              </a:ext>
            </a:extLst>
          </p:cNvPr>
          <p:cNvSpPr/>
          <p:nvPr/>
        </p:nvSpPr>
        <p:spPr bwMode="auto">
          <a:xfrm rot="10800000">
            <a:off x="9013128" y="5074508"/>
            <a:ext cx="147041" cy="467147"/>
          </a:xfrm>
          <a:prstGeom prst="leftBrace">
            <a:avLst>
              <a:gd name="adj1" fmla="val 43948"/>
              <a:gd name="adj2" fmla="val 50000"/>
            </a:avLst>
          </a:prstGeom>
          <a:noFill/>
          <a:ln w="15875" cmpd="sng">
            <a:solidFill>
              <a:srgbClr val="FFC000">
                <a:alpha val="75000"/>
              </a:srgbClr>
            </a:solidFill>
          </a:ln>
          <a:effectLst/>
        </p:spPr>
        <p:txBody>
          <a:bodyPr vert="horz" wrap="square" lIns="91440" tIns="45720" rIns="91440" bIns="45720" numCol="1" rtlCol="0" anchor="t" anchorCtr="0" compatLnSpc="1">
            <a:prstTxWarp prst="textNoShape">
              <a:avLst/>
            </a:prstTxWarp>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ko-KR" altLang="en-US" sz="1000" b="1" i="0" u="none" strike="noStrike" kern="0" cap="none" spc="0" normalizeH="0" baseline="0" noProof="0">
              <a:ln>
                <a:noFill/>
              </a:ln>
              <a:solidFill>
                <a:srgbClr val="FFC000"/>
              </a:solidFill>
              <a:effectLst/>
              <a:uLnTx/>
              <a:uFillTx/>
              <a:latin typeface="Arial" panose="020B0604020202020204" pitchFamily="34" charset="0"/>
            </a:endParaRPr>
          </a:p>
        </p:txBody>
      </p:sp>
      <p:sp>
        <p:nvSpPr>
          <p:cNvPr id="69" name="직사각형 76">
            <a:extLst>
              <a:ext uri="{FF2B5EF4-FFF2-40B4-BE49-F238E27FC236}">
                <a16:creationId xmlns:a16="http://schemas.microsoft.com/office/drawing/2014/main" id="{61FE8EEB-74A2-440A-B981-4BF5684FDB17}"/>
              </a:ext>
            </a:extLst>
          </p:cNvPr>
          <p:cNvSpPr/>
          <p:nvPr/>
        </p:nvSpPr>
        <p:spPr>
          <a:xfrm>
            <a:off x="4934195" y="4568452"/>
            <a:ext cx="1146468" cy="215444"/>
          </a:xfrm>
          <a:prstGeom prst="rect">
            <a:avLst/>
          </a:prstGeom>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ko-KR" sz="800" b="1" i="0" u="sng" strike="noStrike" kern="0" cap="none" spc="0" normalizeH="0" baseline="0" noProof="0" dirty="0">
                <a:ln>
                  <a:noFill/>
                </a:ln>
                <a:solidFill>
                  <a:srgbClr val="003366"/>
                </a:solidFill>
                <a:effectLst/>
                <a:uLnTx/>
                <a:uFillTx/>
                <a:latin typeface="Corbel"/>
              </a:rPr>
              <a:t>Attention Mechanism</a:t>
            </a:r>
            <a:endParaRPr kumimoji="0" lang="ko-KR" altLang="en-US" sz="800" b="1" i="0" u="sng" strike="noStrike" kern="0" cap="none" spc="0" normalizeH="0" baseline="0" noProof="0" dirty="0">
              <a:ln>
                <a:noFill/>
              </a:ln>
              <a:solidFill>
                <a:srgbClr val="003366"/>
              </a:solidFill>
              <a:effectLst/>
              <a:uLnTx/>
              <a:uFillTx/>
              <a:latin typeface="Arial" panose="020B0604020202020204" pitchFamily="34" charset="0"/>
            </a:endParaRPr>
          </a:p>
        </p:txBody>
      </p:sp>
      <p:sp>
        <p:nvSpPr>
          <p:cNvPr id="70" name="직사각형 77">
            <a:extLst>
              <a:ext uri="{FF2B5EF4-FFF2-40B4-BE49-F238E27FC236}">
                <a16:creationId xmlns:a16="http://schemas.microsoft.com/office/drawing/2014/main" id="{0798BB5E-A91B-422C-B8D6-5063D515BDF3}"/>
              </a:ext>
            </a:extLst>
          </p:cNvPr>
          <p:cNvSpPr/>
          <p:nvPr/>
        </p:nvSpPr>
        <p:spPr>
          <a:xfrm>
            <a:off x="2551583" y="5077248"/>
            <a:ext cx="546945" cy="461665"/>
          </a:xfrm>
          <a:prstGeom prst="rect">
            <a:avLst/>
          </a:prstGeom>
        </p:spPr>
        <p:txBody>
          <a:bodyPr wrap="non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ko-KR" sz="800" b="1" i="0" u="sng" strike="noStrike" kern="0" cap="none" spc="0" normalizeH="0" baseline="0" noProof="0" dirty="0">
                <a:ln>
                  <a:noFill/>
                </a:ln>
                <a:solidFill>
                  <a:srgbClr val="003366"/>
                </a:solidFill>
                <a:effectLst/>
                <a:uLnTx/>
                <a:uFillTx/>
                <a:latin typeface="Corbel"/>
              </a:rPr>
              <a:t>Bi-GRU</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ko-KR" sz="800" b="1" i="0" u="sng" strike="noStrike" kern="0" cap="none" spc="0" normalizeH="0" baseline="0" noProof="0" dirty="0">
                <a:ln>
                  <a:noFill/>
                </a:ln>
                <a:solidFill>
                  <a:srgbClr val="003366"/>
                </a:solidFill>
                <a:effectLst/>
                <a:uLnTx/>
                <a:uFillTx/>
                <a:latin typeface="Corbel"/>
              </a:rPr>
              <a:t>Text</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ko-KR" sz="800" b="1" i="0" u="sng" strike="noStrike" kern="0" cap="none" spc="0" normalizeH="0" baseline="0" noProof="0" dirty="0">
                <a:ln>
                  <a:noFill/>
                </a:ln>
                <a:solidFill>
                  <a:srgbClr val="003366"/>
                </a:solidFill>
                <a:effectLst/>
                <a:uLnTx/>
                <a:uFillTx/>
                <a:latin typeface="Corbel"/>
              </a:rPr>
              <a:t>Encoder</a:t>
            </a:r>
            <a:endParaRPr kumimoji="0" lang="ko-KR" altLang="en-US" sz="800" b="1" i="0" u="sng" strike="noStrike" kern="0" cap="none" spc="0" normalizeH="0" baseline="0" noProof="0" dirty="0">
              <a:ln>
                <a:noFill/>
              </a:ln>
              <a:solidFill>
                <a:srgbClr val="003366"/>
              </a:solidFill>
              <a:effectLst/>
              <a:uLnTx/>
              <a:uFillTx/>
              <a:latin typeface="Arial" panose="020B0604020202020204" pitchFamily="34" charset="0"/>
            </a:endParaRPr>
          </a:p>
        </p:txBody>
      </p:sp>
      <p:sp>
        <p:nvSpPr>
          <p:cNvPr id="71" name="직사각형 78">
            <a:extLst>
              <a:ext uri="{FF2B5EF4-FFF2-40B4-BE49-F238E27FC236}">
                <a16:creationId xmlns:a16="http://schemas.microsoft.com/office/drawing/2014/main" id="{55ADC610-DE64-4F0A-94EA-3DD0814E9394}"/>
              </a:ext>
            </a:extLst>
          </p:cNvPr>
          <p:cNvSpPr/>
          <p:nvPr/>
        </p:nvSpPr>
        <p:spPr>
          <a:xfrm>
            <a:off x="9067265" y="5077247"/>
            <a:ext cx="554960" cy="461665"/>
          </a:xfrm>
          <a:prstGeom prst="rect">
            <a:avLst/>
          </a:prstGeom>
        </p:spPr>
        <p:txBody>
          <a:bodyPr wrap="non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ko-KR" sz="800" b="1" i="0" u="sng" strike="noStrike" kern="0" cap="none" spc="0" normalizeH="0" baseline="0" noProof="0" dirty="0">
                <a:ln>
                  <a:noFill/>
                </a:ln>
                <a:solidFill>
                  <a:srgbClr val="003366"/>
                </a:solidFill>
                <a:effectLst/>
                <a:uLnTx/>
                <a:uFillTx/>
                <a:latin typeface="Corbel"/>
              </a:rPr>
              <a:t>GRU</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ko-KR" sz="800" b="1" i="0" u="sng" strike="noStrike" kern="0" cap="none" spc="0" normalizeH="0" baseline="0" noProof="0" dirty="0">
                <a:ln>
                  <a:noFill/>
                </a:ln>
                <a:solidFill>
                  <a:srgbClr val="003366"/>
                </a:solidFill>
                <a:effectLst/>
                <a:uLnTx/>
                <a:uFillTx/>
                <a:latin typeface="Corbel"/>
              </a:rPr>
              <a:t>Text</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ko-KR" sz="800" b="1" i="0" u="sng" strike="noStrike" kern="0" cap="none" spc="0" normalizeH="0" baseline="0" noProof="0" dirty="0">
                <a:ln>
                  <a:noFill/>
                </a:ln>
                <a:solidFill>
                  <a:srgbClr val="003366"/>
                </a:solidFill>
                <a:effectLst/>
                <a:uLnTx/>
                <a:uFillTx/>
                <a:latin typeface="Corbel"/>
              </a:rPr>
              <a:t>Decoder</a:t>
            </a:r>
            <a:endParaRPr kumimoji="0" lang="ko-KR" altLang="en-US" sz="800" b="1" i="0" u="sng" strike="noStrike" kern="0" cap="none" spc="0" normalizeH="0" baseline="0" noProof="0" dirty="0">
              <a:ln>
                <a:noFill/>
              </a:ln>
              <a:solidFill>
                <a:srgbClr val="003366"/>
              </a:solidFill>
              <a:effectLst/>
              <a:uLnTx/>
              <a:uFillTx/>
              <a:latin typeface="Arial" panose="020B0604020202020204" pitchFamily="34" charset="0"/>
            </a:endParaRPr>
          </a:p>
        </p:txBody>
      </p:sp>
      <p:sp>
        <p:nvSpPr>
          <p:cNvPr id="72" name="모서리가 둥근 직사각형 71"/>
          <p:cNvSpPr/>
          <p:nvPr/>
        </p:nvSpPr>
        <p:spPr>
          <a:xfrm>
            <a:off x="10192871" y="242047"/>
            <a:ext cx="1896035" cy="7126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NAACL18</a:t>
            </a:r>
            <a:endParaRPr lang="ko-KR" altLang="en-US" dirty="0"/>
          </a:p>
        </p:txBody>
      </p:sp>
    </p:spTree>
    <p:extLst>
      <p:ext uri="{BB962C8B-B14F-4D97-AF65-F5344CB8AC3E}">
        <p14:creationId xmlns:p14="http://schemas.microsoft.com/office/powerpoint/2010/main" val="3103806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a:extLst>
              <a:ext uri="{FF2B5EF4-FFF2-40B4-BE49-F238E27FC236}">
                <a16:creationId xmlns:a16="http://schemas.microsoft.com/office/drawing/2014/main" id="{9B5D6729-7A9A-4B32-9C48-7894E02D681A}"/>
              </a:ext>
            </a:extLst>
          </p:cNvPr>
          <p:cNvSpPr>
            <a:spLocks noGrp="1"/>
          </p:cNvSpPr>
          <p:nvPr>
            <p:ph type="title"/>
          </p:nvPr>
        </p:nvSpPr>
        <p:spPr/>
        <p:txBody>
          <a:bodyPr/>
          <a:lstStyle/>
          <a:p>
            <a:r>
              <a:rPr lang="en-US" altLang="ko-KR" dirty="0"/>
              <a:t>Summarization: Grounding</a:t>
            </a:r>
            <a:endParaRPr lang="zh-CN" altLang="en-US" sz="3600" dirty="0"/>
          </a:p>
        </p:txBody>
      </p:sp>
      <p:sp>
        <p:nvSpPr>
          <p:cNvPr id="4" name="副标题 3">
            <a:extLst>
              <a:ext uri="{FF2B5EF4-FFF2-40B4-BE49-F238E27FC236}">
                <a16:creationId xmlns:a16="http://schemas.microsoft.com/office/drawing/2014/main" id="{B3978CE6-F8EA-4637-81BE-0A4D43670A97}"/>
              </a:ext>
            </a:extLst>
          </p:cNvPr>
          <p:cNvSpPr>
            <a:spLocks noGrp="1"/>
          </p:cNvSpPr>
          <p:nvPr>
            <p:ph idx="1"/>
          </p:nvPr>
        </p:nvSpPr>
        <p:spPr/>
        <p:txBody>
          <a:bodyPr>
            <a:normAutofit/>
          </a:bodyPr>
          <a:lstStyle/>
          <a:p>
            <a:r>
              <a:rPr lang="en-US" altLang="ko-KR" sz="2400" dirty="0"/>
              <a:t>Example World Knowledge</a:t>
            </a:r>
          </a:p>
          <a:p>
            <a:pPr lvl="1" algn="l"/>
            <a:r>
              <a:rPr lang="en-US" altLang="ko-KR" dirty="0"/>
              <a:t>Jae </a:t>
            </a:r>
            <a:r>
              <a:rPr lang="en-US" altLang="ko-KR" dirty="0" err="1"/>
              <a:t>Seo</a:t>
            </a:r>
            <a:r>
              <a:rPr lang="en-US" altLang="ko-KR" dirty="0"/>
              <a:t> is South Korean</a:t>
            </a:r>
          </a:p>
          <a:p>
            <a:pPr lvl="1" algn="l"/>
            <a:r>
              <a:rPr lang="en-US" altLang="ko-KR" dirty="0"/>
              <a:t>He is a pitcher from New York Mets</a:t>
            </a:r>
          </a:p>
          <a:p>
            <a:pPr lvl="1" algn="l"/>
            <a:r>
              <a:rPr lang="en-US" altLang="ko-KR" dirty="0"/>
              <a:t>…</a:t>
            </a:r>
          </a:p>
        </p:txBody>
      </p:sp>
      <p:sp>
        <p:nvSpPr>
          <p:cNvPr id="2" name="灯片编号占位符 1">
            <a:extLst>
              <a:ext uri="{FF2B5EF4-FFF2-40B4-BE49-F238E27FC236}">
                <a16:creationId xmlns:a16="http://schemas.microsoft.com/office/drawing/2014/main" id="{C3088C08-77C7-4048-9821-A96AAAF89A19}"/>
              </a:ext>
            </a:extLst>
          </p:cNvPr>
          <p:cNvSpPr>
            <a:spLocks noGrp="1"/>
          </p:cNvSpPr>
          <p:nvPr>
            <p:ph type="sldNum" sz="quarter" idx="12"/>
          </p:nvPr>
        </p:nvSpPr>
        <p:spPr/>
        <p:txBody>
          <a:bodyPr/>
          <a:lstStyle/>
          <a:p>
            <a:fld id="{6DABABD3-3ED1-0A46-A22B-C75C27336EF7}" type="slidenum">
              <a:rPr lang="en-US" smtClean="0"/>
              <a:pPr/>
              <a:t>17</a:t>
            </a:fld>
            <a:endParaRPr lang="en-US" dirty="0"/>
          </a:p>
        </p:txBody>
      </p:sp>
      <p:sp>
        <p:nvSpPr>
          <p:cNvPr id="7" name="TextBox 6">
            <a:extLst>
              <a:ext uri="{FF2B5EF4-FFF2-40B4-BE49-F238E27FC236}">
                <a16:creationId xmlns:a16="http://schemas.microsoft.com/office/drawing/2014/main" id="{6EC83479-E3E2-421B-BFCA-6F6C97B84CFB}"/>
              </a:ext>
            </a:extLst>
          </p:cNvPr>
          <p:cNvSpPr txBox="1"/>
          <p:nvPr/>
        </p:nvSpPr>
        <p:spPr>
          <a:xfrm>
            <a:off x="2094751" y="3561679"/>
            <a:ext cx="6292850" cy="584775"/>
          </a:xfrm>
          <a:prstGeom prst="rect">
            <a:avLst/>
          </a:prstGeom>
          <a:noFill/>
          <a:ln w="12700" cap="flat" cmpd="sng" algn="ctr">
            <a:solidFill>
              <a:srgbClr val="183883"/>
            </a:solidFill>
            <a:prstDash val="solid"/>
            <a:miter lim="800000"/>
          </a:ln>
          <a:effectLst/>
        </p:spPr>
        <p:txBody>
          <a:bodyPr wrap="square" rtlCol="0">
            <a:spAutoFit/>
          </a:bodyPr>
          <a:lstStyle/>
          <a:p>
            <a:pPr lvl="0" defTabSz="914400" eaLnBrk="0" fontAlgn="base" hangingPunct="0">
              <a:spcBef>
                <a:spcPct val="0"/>
              </a:spcBef>
              <a:spcAft>
                <a:spcPct val="0"/>
              </a:spcAft>
              <a:defRPr/>
            </a:pPr>
            <a:r>
              <a:rPr lang="en-US" altLang="ko-KR" sz="1600" kern="0" dirty="0">
                <a:latin typeface="Corbel"/>
              </a:rPr>
              <a:t>The </a:t>
            </a:r>
            <a:r>
              <a:rPr lang="en-US" altLang="ko-KR" sz="1600" b="1" u="sng" kern="0" dirty="0">
                <a:solidFill>
                  <a:srgbClr val="FF0000"/>
                </a:solidFill>
                <a:latin typeface="Corbel"/>
              </a:rPr>
              <a:t>Los Angeles Dodgers</a:t>
            </a:r>
            <a:r>
              <a:rPr lang="en-US" altLang="ko-KR" sz="1600" b="1" kern="0" dirty="0">
                <a:latin typeface="Corbel"/>
              </a:rPr>
              <a:t> </a:t>
            </a:r>
            <a:r>
              <a:rPr lang="en-US" altLang="ko-KR" sz="1600" kern="0" dirty="0">
                <a:latin typeface="Corbel"/>
              </a:rPr>
              <a:t>acquired </a:t>
            </a:r>
            <a:r>
              <a:rPr lang="en-US" altLang="ko-KR" sz="1600" b="1" u="sng" kern="0" dirty="0">
                <a:solidFill>
                  <a:srgbClr val="FFC000"/>
                </a:solidFill>
                <a:latin typeface="Corbel"/>
              </a:rPr>
              <a:t>South Korean</a:t>
            </a:r>
            <a:r>
              <a:rPr lang="en-US" altLang="ko-KR" sz="1600" kern="0" dirty="0">
                <a:latin typeface="Corbel"/>
              </a:rPr>
              <a:t> right-hander </a:t>
            </a:r>
            <a:r>
              <a:rPr lang="en-US" altLang="ko-KR" sz="1600" b="1" u="sng" kern="0" dirty="0">
                <a:solidFill>
                  <a:srgbClr val="00B050"/>
                </a:solidFill>
                <a:latin typeface="Corbel"/>
              </a:rPr>
              <a:t>Jae </a:t>
            </a:r>
            <a:r>
              <a:rPr lang="en-US" altLang="ko-KR" sz="1600" b="1" u="sng" kern="0" dirty="0" err="1">
                <a:solidFill>
                  <a:srgbClr val="00B050"/>
                </a:solidFill>
                <a:latin typeface="Corbel"/>
              </a:rPr>
              <a:t>Seo</a:t>
            </a:r>
            <a:r>
              <a:rPr lang="en-US" altLang="ko-KR" sz="1600" kern="0" dirty="0">
                <a:latin typeface="Corbel"/>
              </a:rPr>
              <a:t> from the </a:t>
            </a:r>
            <a:r>
              <a:rPr lang="en-US" altLang="ko-KR" sz="1600" b="1" u="sng" kern="0" dirty="0">
                <a:solidFill>
                  <a:srgbClr val="0070C0"/>
                </a:solidFill>
                <a:latin typeface="Corbel"/>
              </a:rPr>
              <a:t>New York Mets</a:t>
            </a:r>
            <a:r>
              <a:rPr lang="en-US" altLang="ko-KR" sz="1600" kern="0" dirty="0">
                <a:latin typeface="Corbel"/>
              </a:rPr>
              <a:t> on </a:t>
            </a:r>
            <a:r>
              <a:rPr lang="en-US" altLang="ko-KR" sz="1600" b="1" u="sng" kern="0" dirty="0">
                <a:solidFill>
                  <a:schemeClr val="tx1">
                    <a:lumMod val="85000"/>
                    <a:lumOff val="15000"/>
                  </a:schemeClr>
                </a:solidFill>
                <a:latin typeface="Corbel"/>
              </a:rPr>
              <a:t>Wednesday</a:t>
            </a:r>
            <a:r>
              <a:rPr lang="en-US" altLang="ko-KR" sz="1600" kern="0" dirty="0">
                <a:latin typeface="Corbel"/>
              </a:rPr>
              <a:t> in a four-player </a:t>
            </a:r>
            <a:r>
              <a:rPr lang="en-US" altLang="ko-KR" sz="1600" b="1" u="sng" kern="0" dirty="0">
                <a:solidFill>
                  <a:schemeClr val="bg1">
                    <a:lumMod val="65000"/>
                  </a:schemeClr>
                </a:solidFill>
                <a:latin typeface="Corbel"/>
              </a:rPr>
              <a:t>swap</a:t>
            </a:r>
            <a:r>
              <a:rPr lang="en-US" altLang="ko-KR" sz="1600" kern="0" dirty="0">
                <a:latin typeface="Corbel"/>
              </a:rPr>
              <a:t>.</a:t>
            </a:r>
            <a:endParaRPr lang="ko-KR" altLang="en-US" sz="1600" kern="0" dirty="0">
              <a:latin typeface="Corbel"/>
            </a:endParaRPr>
          </a:p>
        </p:txBody>
      </p:sp>
      <p:pic>
        <p:nvPicPr>
          <p:cNvPr id="9" name="그림 34">
            <a:extLst>
              <a:ext uri="{FF2B5EF4-FFF2-40B4-BE49-F238E27FC236}">
                <a16:creationId xmlns:a16="http://schemas.microsoft.com/office/drawing/2014/main" id="{6EFA353E-7F7C-47FD-97A7-7DD7187A5273}"/>
              </a:ext>
            </a:extLst>
          </p:cNvPr>
          <p:cNvPicPr>
            <a:picLocks noChangeAspect="1"/>
          </p:cNvPicPr>
          <p:nvPr/>
        </p:nvPicPr>
        <p:blipFill>
          <a:blip r:embed="rId2"/>
          <a:stretch>
            <a:fillRect/>
          </a:stretch>
        </p:blipFill>
        <p:spPr>
          <a:xfrm>
            <a:off x="2094751" y="4320463"/>
            <a:ext cx="2371111" cy="1720587"/>
          </a:xfrm>
          <a:prstGeom prst="rect">
            <a:avLst/>
          </a:prstGeom>
        </p:spPr>
      </p:pic>
      <p:pic>
        <p:nvPicPr>
          <p:cNvPr id="10" name="그림 35">
            <a:extLst>
              <a:ext uri="{FF2B5EF4-FFF2-40B4-BE49-F238E27FC236}">
                <a16:creationId xmlns:a16="http://schemas.microsoft.com/office/drawing/2014/main" id="{7BC3D426-CCB6-4259-BA23-25344AE6216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737600" y="3460063"/>
            <a:ext cx="1890421" cy="3045935"/>
          </a:xfrm>
          <a:prstGeom prst="rect">
            <a:avLst/>
          </a:prstGeom>
        </p:spPr>
      </p:pic>
      <p:pic>
        <p:nvPicPr>
          <p:cNvPr id="11" name="그림 36">
            <a:extLst>
              <a:ext uri="{FF2B5EF4-FFF2-40B4-BE49-F238E27FC236}">
                <a16:creationId xmlns:a16="http://schemas.microsoft.com/office/drawing/2014/main" id="{CB468C60-6E36-487D-BB8A-19A79985409C}"/>
              </a:ext>
            </a:extLst>
          </p:cNvPr>
          <p:cNvPicPr>
            <a:picLocks noChangeAspect="1"/>
          </p:cNvPicPr>
          <p:nvPr/>
        </p:nvPicPr>
        <p:blipFill>
          <a:blip r:embed="rId4"/>
          <a:stretch>
            <a:fillRect/>
          </a:stretch>
        </p:blipFill>
        <p:spPr>
          <a:xfrm>
            <a:off x="4660380" y="4320462"/>
            <a:ext cx="2598963" cy="1720587"/>
          </a:xfrm>
          <a:prstGeom prst="rect">
            <a:avLst/>
          </a:prstGeom>
        </p:spPr>
      </p:pic>
      <p:sp>
        <p:nvSpPr>
          <p:cNvPr id="13" name="모서리가 둥근 직사각형 12"/>
          <p:cNvSpPr/>
          <p:nvPr/>
        </p:nvSpPr>
        <p:spPr>
          <a:xfrm>
            <a:off x="10192871" y="242047"/>
            <a:ext cx="1896035" cy="7126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NAACL18</a:t>
            </a:r>
            <a:endParaRPr lang="ko-KR" altLang="en-US" dirty="0"/>
          </a:p>
        </p:txBody>
      </p:sp>
    </p:spTree>
    <p:extLst>
      <p:ext uri="{BB962C8B-B14F-4D97-AF65-F5344CB8AC3E}">
        <p14:creationId xmlns:p14="http://schemas.microsoft.com/office/powerpoint/2010/main" val="28631843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a:extLst>
              <a:ext uri="{FF2B5EF4-FFF2-40B4-BE49-F238E27FC236}">
                <a16:creationId xmlns:a16="http://schemas.microsoft.com/office/drawing/2014/main" id="{9B5D6729-7A9A-4B32-9C48-7894E02D681A}"/>
              </a:ext>
            </a:extLst>
          </p:cNvPr>
          <p:cNvSpPr>
            <a:spLocks noGrp="1"/>
          </p:cNvSpPr>
          <p:nvPr>
            <p:ph type="title"/>
          </p:nvPr>
        </p:nvSpPr>
        <p:spPr/>
        <p:txBody>
          <a:bodyPr/>
          <a:lstStyle/>
          <a:p>
            <a:r>
              <a:rPr lang="en-US" altLang="ko-KR" dirty="0"/>
              <a:t>Proposed Model</a:t>
            </a:r>
            <a:endParaRPr lang="zh-CN" altLang="en-US" dirty="0"/>
          </a:p>
        </p:txBody>
      </p:sp>
      <p:sp>
        <p:nvSpPr>
          <p:cNvPr id="4" name="副标题 3">
            <a:extLst>
              <a:ext uri="{FF2B5EF4-FFF2-40B4-BE49-F238E27FC236}">
                <a16:creationId xmlns:a16="http://schemas.microsoft.com/office/drawing/2014/main" id="{B3978CE6-F8EA-4637-81BE-0A4D43670A97}"/>
              </a:ext>
            </a:extLst>
          </p:cNvPr>
          <p:cNvSpPr>
            <a:spLocks noGrp="1"/>
          </p:cNvSpPr>
          <p:nvPr>
            <p:ph idx="1"/>
          </p:nvPr>
        </p:nvSpPr>
        <p:spPr/>
        <p:txBody>
          <a:bodyPr/>
          <a:lstStyle/>
          <a:p>
            <a:r>
              <a:rPr lang="en-US" altLang="ko-KR" sz="2400" dirty="0"/>
              <a:t>Document representation, enhanced with </a:t>
            </a:r>
            <a:r>
              <a:rPr lang="en-US" altLang="ko-KR" sz="2400" dirty="0">
                <a:solidFill>
                  <a:schemeClr val="accent6">
                    <a:lumMod val="75000"/>
                  </a:schemeClr>
                </a:solidFill>
              </a:rPr>
              <a:t>W </a:t>
            </a:r>
            <a:r>
              <a:rPr lang="en-US" altLang="ko-KR" sz="2400" dirty="0"/>
              <a:t>vector with each state in the decoder</a:t>
            </a:r>
          </a:p>
          <a:p>
            <a:pPr marL="342900" indent="-342900">
              <a:buFont typeface="Wingdings" panose="05000000000000000000" pitchFamily="2" charset="2"/>
              <a:buChar char="q"/>
            </a:pPr>
            <a:endParaRPr lang="zh-CN" altLang="en-US" dirty="0"/>
          </a:p>
        </p:txBody>
      </p:sp>
      <p:sp>
        <p:nvSpPr>
          <p:cNvPr id="2" name="灯片编号占位符 1">
            <a:extLst>
              <a:ext uri="{FF2B5EF4-FFF2-40B4-BE49-F238E27FC236}">
                <a16:creationId xmlns:a16="http://schemas.microsoft.com/office/drawing/2014/main" id="{C3088C08-77C7-4048-9821-A96AAAF89A19}"/>
              </a:ext>
            </a:extLst>
          </p:cNvPr>
          <p:cNvSpPr>
            <a:spLocks noGrp="1"/>
          </p:cNvSpPr>
          <p:nvPr>
            <p:ph type="sldNum" sz="quarter" idx="12"/>
          </p:nvPr>
        </p:nvSpPr>
        <p:spPr/>
        <p:txBody>
          <a:bodyPr/>
          <a:lstStyle/>
          <a:p>
            <a:fld id="{6DABABD3-3ED1-0A46-A22B-C75C27336EF7}" type="slidenum">
              <a:rPr lang="en-US" smtClean="0"/>
              <a:pPr/>
              <a:t>18</a:t>
            </a:fld>
            <a:endParaRPr lang="en-US" dirty="0"/>
          </a:p>
        </p:txBody>
      </p:sp>
      <p:sp>
        <p:nvSpPr>
          <p:cNvPr id="6" name="직사각형 9">
            <a:extLst>
              <a:ext uri="{FF2B5EF4-FFF2-40B4-BE49-F238E27FC236}">
                <a16:creationId xmlns:a16="http://schemas.microsoft.com/office/drawing/2014/main" id="{DE6348D7-196F-46B3-8128-678A2A6FB77E}"/>
              </a:ext>
            </a:extLst>
          </p:cNvPr>
          <p:cNvSpPr/>
          <p:nvPr/>
        </p:nvSpPr>
        <p:spPr bwMode="auto">
          <a:xfrm>
            <a:off x="3256462" y="3419491"/>
            <a:ext cx="222285" cy="467147"/>
          </a:xfrm>
          <a:prstGeom prst="rect">
            <a:avLst/>
          </a:prstGeom>
          <a:solidFill>
            <a:srgbClr val="FF0000">
              <a:alpha val="50000"/>
            </a:srgbClr>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ko-KR" altLang="en-US" sz="1000" b="1"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7" name="직사각형 17">
            <a:extLst>
              <a:ext uri="{FF2B5EF4-FFF2-40B4-BE49-F238E27FC236}">
                <a16:creationId xmlns:a16="http://schemas.microsoft.com/office/drawing/2014/main" id="{C4D68B0E-4EFB-4AF9-B6B5-2B49A5819674}"/>
              </a:ext>
            </a:extLst>
          </p:cNvPr>
          <p:cNvSpPr/>
          <p:nvPr/>
        </p:nvSpPr>
        <p:spPr bwMode="auto">
          <a:xfrm>
            <a:off x="3707204" y="3419491"/>
            <a:ext cx="222285" cy="467147"/>
          </a:xfrm>
          <a:prstGeom prst="rect">
            <a:avLst/>
          </a:prstGeom>
          <a:solidFill>
            <a:srgbClr val="FF0000">
              <a:alpha val="50000"/>
            </a:srgbClr>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ko-KR" altLang="en-US" sz="1000" b="1"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8" name="직사각형 18">
            <a:extLst>
              <a:ext uri="{FF2B5EF4-FFF2-40B4-BE49-F238E27FC236}">
                <a16:creationId xmlns:a16="http://schemas.microsoft.com/office/drawing/2014/main" id="{D1A240A0-2309-4AE1-A205-103E69015B26}"/>
              </a:ext>
            </a:extLst>
          </p:cNvPr>
          <p:cNvSpPr/>
          <p:nvPr/>
        </p:nvSpPr>
        <p:spPr bwMode="auto">
          <a:xfrm>
            <a:off x="4157946" y="3419491"/>
            <a:ext cx="222285" cy="467147"/>
          </a:xfrm>
          <a:prstGeom prst="rect">
            <a:avLst/>
          </a:prstGeom>
          <a:solidFill>
            <a:srgbClr val="FF0000">
              <a:alpha val="50000"/>
            </a:srgbClr>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ko-KR" altLang="en-US" sz="1000" b="1"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9" name="직사각형 19">
            <a:extLst>
              <a:ext uri="{FF2B5EF4-FFF2-40B4-BE49-F238E27FC236}">
                <a16:creationId xmlns:a16="http://schemas.microsoft.com/office/drawing/2014/main" id="{649DEBBB-AC6D-4E8B-B499-57C316590CEF}"/>
              </a:ext>
            </a:extLst>
          </p:cNvPr>
          <p:cNvSpPr/>
          <p:nvPr/>
        </p:nvSpPr>
        <p:spPr bwMode="auto">
          <a:xfrm>
            <a:off x="4608688" y="3419491"/>
            <a:ext cx="222285" cy="467147"/>
          </a:xfrm>
          <a:prstGeom prst="rect">
            <a:avLst/>
          </a:prstGeom>
          <a:solidFill>
            <a:srgbClr val="FF0000">
              <a:alpha val="50000"/>
            </a:srgbClr>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ko-KR" altLang="en-US" sz="1000" b="1"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0" name="직사각형 20">
            <a:extLst>
              <a:ext uri="{FF2B5EF4-FFF2-40B4-BE49-F238E27FC236}">
                <a16:creationId xmlns:a16="http://schemas.microsoft.com/office/drawing/2014/main" id="{07EE04F7-6891-43BE-98FE-3B2AAE9324E5}"/>
              </a:ext>
            </a:extLst>
          </p:cNvPr>
          <p:cNvSpPr/>
          <p:nvPr/>
        </p:nvSpPr>
        <p:spPr bwMode="auto">
          <a:xfrm>
            <a:off x="5056605" y="3419491"/>
            <a:ext cx="222285" cy="467147"/>
          </a:xfrm>
          <a:prstGeom prst="rect">
            <a:avLst/>
          </a:prstGeom>
          <a:solidFill>
            <a:srgbClr val="FF0000">
              <a:alpha val="50000"/>
            </a:srgbClr>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ko-KR" altLang="en-US" sz="1000" b="1"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1" name="직사각형 21">
            <a:extLst>
              <a:ext uri="{FF2B5EF4-FFF2-40B4-BE49-F238E27FC236}">
                <a16:creationId xmlns:a16="http://schemas.microsoft.com/office/drawing/2014/main" id="{CCBFA70A-ECC5-4E16-B286-E0BBD23435A9}"/>
              </a:ext>
            </a:extLst>
          </p:cNvPr>
          <p:cNvSpPr/>
          <p:nvPr/>
        </p:nvSpPr>
        <p:spPr bwMode="auto">
          <a:xfrm>
            <a:off x="5507347" y="3419491"/>
            <a:ext cx="222285" cy="467147"/>
          </a:xfrm>
          <a:prstGeom prst="rect">
            <a:avLst/>
          </a:prstGeom>
          <a:solidFill>
            <a:srgbClr val="FF0000">
              <a:alpha val="50000"/>
            </a:srgbClr>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ko-KR" altLang="en-US" sz="1000" b="1"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2" name="직사각형 22">
            <a:extLst>
              <a:ext uri="{FF2B5EF4-FFF2-40B4-BE49-F238E27FC236}">
                <a16:creationId xmlns:a16="http://schemas.microsoft.com/office/drawing/2014/main" id="{FE851D2F-C737-425B-B8FA-CA382E461656}"/>
              </a:ext>
            </a:extLst>
          </p:cNvPr>
          <p:cNvSpPr/>
          <p:nvPr/>
        </p:nvSpPr>
        <p:spPr>
          <a:xfrm>
            <a:off x="3182742" y="4114325"/>
            <a:ext cx="367408" cy="215444"/>
          </a:xfrm>
          <a:prstGeom prst="rect">
            <a:avLst/>
          </a:prstGeom>
        </p:spPr>
        <p:txBody>
          <a:bodyPr wrap="non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ko-KR" sz="800" b="1" i="0" u="none" strike="noStrike" kern="0" cap="none" spc="0" normalizeH="0" baseline="0" noProof="0" dirty="0">
                <a:ln>
                  <a:noFill/>
                </a:ln>
                <a:solidFill>
                  <a:srgbClr val="183883"/>
                </a:solidFill>
                <a:effectLst/>
                <a:uLnTx/>
                <a:uFillTx/>
                <a:latin typeface="Arial" panose="020B0604020202020204" pitchFamily="34" charset="0"/>
              </a:rPr>
              <a:t>The</a:t>
            </a:r>
            <a:endParaRPr kumimoji="0" lang="ko-KR" altLang="en-US" sz="800" b="1" i="0" u="none" strike="noStrike" kern="0" cap="none" spc="0" normalizeH="0" baseline="0" noProof="0" dirty="0">
              <a:ln>
                <a:noFill/>
              </a:ln>
              <a:solidFill>
                <a:srgbClr val="FFFFFF"/>
              </a:solidFill>
              <a:effectLst/>
              <a:uLnTx/>
              <a:uFillTx/>
              <a:latin typeface="Arial" panose="020B0604020202020204" pitchFamily="34" charset="0"/>
            </a:endParaRPr>
          </a:p>
        </p:txBody>
      </p:sp>
      <p:sp>
        <p:nvSpPr>
          <p:cNvPr id="13" name="직사각형 23">
            <a:extLst>
              <a:ext uri="{FF2B5EF4-FFF2-40B4-BE49-F238E27FC236}">
                <a16:creationId xmlns:a16="http://schemas.microsoft.com/office/drawing/2014/main" id="{E13DF873-4EB6-4FC1-B645-5F5F3023F3E3}"/>
              </a:ext>
            </a:extLst>
          </p:cNvPr>
          <p:cNvSpPr/>
          <p:nvPr/>
        </p:nvSpPr>
        <p:spPr>
          <a:xfrm>
            <a:off x="3634642" y="4114325"/>
            <a:ext cx="367409" cy="215444"/>
          </a:xfrm>
          <a:prstGeom prst="rect">
            <a:avLst/>
          </a:prstGeom>
        </p:spPr>
        <p:txBody>
          <a:bodyPr wrap="non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ko-KR" sz="800" b="1" i="0" u="none" strike="noStrike" kern="0" cap="none" spc="0" normalizeH="0" baseline="0" noProof="0" dirty="0">
                <a:ln>
                  <a:noFill/>
                </a:ln>
                <a:solidFill>
                  <a:srgbClr val="183883"/>
                </a:solidFill>
                <a:effectLst/>
                <a:uLnTx/>
                <a:uFillTx/>
                <a:latin typeface="Arial" panose="020B0604020202020204" pitchFamily="34" charset="0"/>
              </a:rPr>
              <a:t>Los</a:t>
            </a:r>
            <a:endParaRPr kumimoji="0" lang="ko-KR" altLang="en-US" sz="800" b="1" i="0" u="none" strike="noStrike" kern="0" cap="none" spc="0" normalizeH="0" baseline="0" noProof="0" dirty="0">
              <a:ln>
                <a:noFill/>
              </a:ln>
              <a:solidFill>
                <a:srgbClr val="FFFFFF"/>
              </a:solidFill>
              <a:effectLst/>
              <a:uLnTx/>
              <a:uFillTx/>
              <a:latin typeface="Arial" panose="020B0604020202020204" pitchFamily="34" charset="0"/>
            </a:endParaRPr>
          </a:p>
        </p:txBody>
      </p:sp>
      <p:sp>
        <p:nvSpPr>
          <p:cNvPr id="14" name="직사각형 24">
            <a:extLst>
              <a:ext uri="{FF2B5EF4-FFF2-40B4-BE49-F238E27FC236}">
                <a16:creationId xmlns:a16="http://schemas.microsoft.com/office/drawing/2014/main" id="{E1723B47-4F3B-49C8-822B-23BC128F231E}"/>
              </a:ext>
            </a:extLst>
          </p:cNvPr>
          <p:cNvSpPr/>
          <p:nvPr/>
        </p:nvSpPr>
        <p:spPr>
          <a:xfrm>
            <a:off x="3971804" y="4114325"/>
            <a:ext cx="585417" cy="215444"/>
          </a:xfrm>
          <a:prstGeom prst="rect">
            <a:avLst/>
          </a:prstGeom>
        </p:spPr>
        <p:txBody>
          <a:bodyPr wrap="non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ko-KR" sz="800" b="1" i="0" u="none" strike="noStrike" kern="0" cap="none" spc="0" normalizeH="0" baseline="0" noProof="0" dirty="0">
                <a:ln>
                  <a:noFill/>
                </a:ln>
                <a:solidFill>
                  <a:srgbClr val="183883"/>
                </a:solidFill>
                <a:effectLst/>
                <a:uLnTx/>
                <a:uFillTx/>
                <a:latin typeface="Arial" panose="020B0604020202020204" pitchFamily="34" charset="0"/>
              </a:rPr>
              <a:t>Angeles</a:t>
            </a:r>
            <a:endParaRPr kumimoji="0" lang="ko-KR" altLang="en-US" sz="800" b="1" i="0" u="none" strike="noStrike" kern="0" cap="none" spc="0" normalizeH="0" baseline="0" noProof="0" dirty="0">
              <a:ln>
                <a:noFill/>
              </a:ln>
              <a:solidFill>
                <a:srgbClr val="FFFFFF"/>
              </a:solidFill>
              <a:effectLst/>
              <a:uLnTx/>
              <a:uFillTx/>
              <a:latin typeface="Arial" panose="020B0604020202020204" pitchFamily="34" charset="0"/>
            </a:endParaRPr>
          </a:p>
        </p:txBody>
      </p:sp>
      <p:sp>
        <p:nvSpPr>
          <p:cNvPr id="15" name="직사각형 25">
            <a:extLst>
              <a:ext uri="{FF2B5EF4-FFF2-40B4-BE49-F238E27FC236}">
                <a16:creationId xmlns:a16="http://schemas.microsoft.com/office/drawing/2014/main" id="{D65CD43A-ED10-4DBC-80D2-6CA94F1AF214}"/>
              </a:ext>
            </a:extLst>
          </p:cNvPr>
          <p:cNvSpPr/>
          <p:nvPr/>
        </p:nvSpPr>
        <p:spPr>
          <a:xfrm>
            <a:off x="4419108" y="4114325"/>
            <a:ext cx="601447" cy="215444"/>
          </a:xfrm>
          <a:prstGeom prst="rect">
            <a:avLst/>
          </a:prstGeom>
        </p:spPr>
        <p:txBody>
          <a:bodyPr wrap="non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ko-KR" sz="800" b="1" i="0" u="none" strike="noStrike" kern="0" cap="none" spc="0" normalizeH="0" baseline="0" noProof="0" dirty="0">
                <a:ln>
                  <a:noFill/>
                </a:ln>
                <a:solidFill>
                  <a:srgbClr val="183883"/>
                </a:solidFill>
                <a:effectLst/>
                <a:uLnTx/>
                <a:uFillTx/>
                <a:latin typeface="Arial" panose="020B0604020202020204" pitchFamily="34" charset="0"/>
              </a:rPr>
              <a:t>Dodgers</a:t>
            </a:r>
            <a:endParaRPr kumimoji="0" lang="ko-KR" altLang="en-US" sz="800" b="1" i="0" u="none" strike="noStrike" kern="0" cap="none" spc="0" normalizeH="0" baseline="0" noProof="0" dirty="0">
              <a:ln>
                <a:noFill/>
              </a:ln>
              <a:solidFill>
                <a:srgbClr val="FFFFFF"/>
              </a:solidFill>
              <a:effectLst/>
              <a:uLnTx/>
              <a:uFillTx/>
              <a:latin typeface="Arial" panose="020B0604020202020204" pitchFamily="34" charset="0"/>
            </a:endParaRPr>
          </a:p>
        </p:txBody>
      </p:sp>
      <p:sp>
        <p:nvSpPr>
          <p:cNvPr id="16" name="직사각형 26">
            <a:extLst>
              <a:ext uri="{FF2B5EF4-FFF2-40B4-BE49-F238E27FC236}">
                <a16:creationId xmlns:a16="http://schemas.microsoft.com/office/drawing/2014/main" id="{702ADBA4-AC75-45AC-B439-8A50EBC2AA8B}"/>
              </a:ext>
            </a:extLst>
          </p:cNvPr>
          <p:cNvSpPr/>
          <p:nvPr/>
        </p:nvSpPr>
        <p:spPr>
          <a:xfrm>
            <a:off x="4860613" y="4114325"/>
            <a:ext cx="614271" cy="215444"/>
          </a:xfrm>
          <a:prstGeom prst="rect">
            <a:avLst/>
          </a:prstGeom>
        </p:spPr>
        <p:txBody>
          <a:bodyPr wrap="non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ko-KR" sz="800" b="1" i="0" u="none" strike="noStrike" kern="0" cap="none" spc="0" normalizeH="0" baseline="0" noProof="0" dirty="0">
                <a:ln>
                  <a:noFill/>
                </a:ln>
                <a:solidFill>
                  <a:srgbClr val="183883"/>
                </a:solidFill>
                <a:effectLst/>
                <a:uLnTx/>
                <a:uFillTx/>
                <a:latin typeface="Arial" panose="020B0604020202020204" pitchFamily="34" charset="0"/>
              </a:rPr>
              <a:t>acquired</a:t>
            </a:r>
            <a:endParaRPr kumimoji="0" lang="ko-KR" altLang="en-US" sz="800" b="1" i="0" u="none" strike="noStrike" kern="0" cap="none" spc="0" normalizeH="0" baseline="0" noProof="0" dirty="0">
              <a:ln>
                <a:noFill/>
              </a:ln>
              <a:solidFill>
                <a:srgbClr val="FFFFFF"/>
              </a:solidFill>
              <a:effectLst/>
              <a:uLnTx/>
              <a:uFillTx/>
              <a:latin typeface="Arial" panose="020B0604020202020204" pitchFamily="34" charset="0"/>
            </a:endParaRPr>
          </a:p>
        </p:txBody>
      </p:sp>
      <p:sp>
        <p:nvSpPr>
          <p:cNvPr id="17" name="직사각형 27">
            <a:extLst>
              <a:ext uri="{FF2B5EF4-FFF2-40B4-BE49-F238E27FC236}">
                <a16:creationId xmlns:a16="http://schemas.microsoft.com/office/drawing/2014/main" id="{E7BED83E-6A0A-4499-B2FA-A77B2E3BF0AA}"/>
              </a:ext>
            </a:extLst>
          </p:cNvPr>
          <p:cNvSpPr/>
          <p:nvPr/>
        </p:nvSpPr>
        <p:spPr>
          <a:xfrm>
            <a:off x="5381086" y="4114325"/>
            <a:ext cx="474810" cy="215444"/>
          </a:xfrm>
          <a:prstGeom prst="rect">
            <a:avLst/>
          </a:prstGeom>
        </p:spPr>
        <p:txBody>
          <a:bodyPr wrap="non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ko-KR" sz="800" b="1" i="0" u="none" strike="noStrike" kern="0" cap="none" spc="0" normalizeH="0" baseline="0" noProof="0" dirty="0">
                <a:ln>
                  <a:noFill/>
                </a:ln>
                <a:solidFill>
                  <a:srgbClr val="183883"/>
                </a:solidFill>
                <a:effectLst/>
                <a:uLnTx/>
                <a:uFillTx/>
                <a:latin typeface="Arial" panose="020B0604020202020204" pitchFamily="34" charset="0"/>
              </a:rPr>
              <a:t>South</a:t>
            </a:r>
            <a:endParaRPr kumimoji="0" lang="ko-KR" altLang="en-US" sz="800" b="1" i="0" u="none" strike="noStrike" kern="0" cap="none" spc="0" normalizeH="0" baseline="0" noProof="0" dirty="0">
              <a:ln>
                <a:noFill/>
              </a:ln>
              <a:solidFill>
                <a:srgbClr val="FFFFFF"/>
              </a:solidFill>
              <a:effectLst/>
              <a:uLnTx/>
              <a:uFillTx/>
              <a:latin typeface="Arial" panose="020B0604020202020204" pitchFamily="34" charset="0"/>
            </a:endParaRPr>
          </a:p>
        </p:txBody>
      </p:sp>
      <p:cxnSp>
        <p:nvCxnSpPr>
          <p:cNvPr id="18" name="직선 화살표 연결선 28">
            <a:extLst>
              <a:ext uri="{FF2B5EF4-FFF2-40B4-BE49-F238E27FC236}">
                <a16:creationId xmlns:a16="http://schemas.microsoft.com/office/drawing/2014/main" id="{C81D666A-4CAC-47DC-BDDD-1915D9AD5D15}"/>
              </a:ext>
            </a:extLst>
          </p:cNvPr>
          <p:cNvCxnSpPr>
            <a:stCxn id="12" idx="0"/>
            <a:endCxn id="6" idx="2"/>
          </p:cNvCxnSpPr>
          <p:nvPr/>
        </p:nvCxnSpPr>
        <p:spPr bwMode="auto">
          <a:xfrm flipV="1">
            <a:off x="3366446" y="3886638"/>
            <a:ext cx="1159" cy="227687"/>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직선 화살표 연결선 29">
            <a:extLst>
              <a:ext uri="{FF2B5EF4-FFF2-40B4-BE49-F238E27FC236}">
                <a16:creationId xmlns:a16="http://schemas.microsoft.com/office/drawing/2014/main" id="{672444CA-DB64-4A95-AC41-6AC3CF82C4B3}"/>
              </a:ext>
            </a:extLst>
          </p:cNvPr>
          <p:cNvCxnSpPr/>
          <p:nvPr/>
        </p:nvCxnSpPr>
        <p:spPr bwMode="auto">
          <a:xfrm flipV="1">
            <a:off x="3815909" y="3886638"/>
            <a:ext cx="1159" cy="227687"/>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직선 화살표 연결선 30">
            <a:extLst>
              <a:ext uri="{FF2B5EF4-FFF2-40B4-BE49-F238E27FC236}">
                <a16:creationId xmlns:a16="http://schemas.microsoft.com/office/drawing/2014/main" id="{D445B39B-8767-4502-B46E-62621C405625}"/>
              </a:ext>
            </a:extLst>
          </p:cNvPr>
          <p:cNvCxnSpPr/>
          <p:nvPr/>
        </p:nvCxnSpPr>
        <p:spPr bwMode="auto">
          <a:xfrm flipV="1">
            <a:off x="4264096" y="3886638"/>
            <a:ext cx="1159" cy="227687"/>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직선 화살표 연결선 31">
            <a:extLst>
              <a:ext uri="{FF2B5EF4-FFF2-40B4-BE49-F238E27FC236}">
                <a16:creationId xmlns:a16="http://schemas.microsoft.com/office/drawing/2014/main" id="{658BBFFA-E315-4992-A365-20FFC6F463AB}"/>
              </a:ext>
            </a:extLst>
          </p:cNvPr>
          <p:cNvCxnSpPr/>
          <p:nvPr/>
        </p:nvCxnSpPr>
        <p:spPr bwMode="auto">
          <a:xfrm flipV="1">
            <a:off x="4720741" y="3886638"/>
            <a:ext cx="1159" cy="227687"/>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직선 화살표 연결선 32">
            <a:extLst>
              <a:ext uri="{FF2B5EF4-FFF2-40B4-BE49-F238E27FC236}">
                <a16:creationId xmlns:a16="http://schemas.microsoft.com/office/drawing/2014/main" id="{DCAA9D08-168A-48A8-8352-E2D7B9A598F8}"/>
              </a:ext>
            </a:extLst>
          </p:cNvPr>
          <p:cNvCxnSpPr/>
          <p:nvPr/>
        </p:nvCxnSpPr>
        <p:spPr bwMode="auto">
          <a:xfrm flipV="1">
            <a:off x="5166588" y="3886638"/>
            <a:ext cx="1159" cy="227687"/>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직선 화살표 연결선 33">
            <a:extLst>
              <a:ext uri="{FF2B5EF4-FFF2-40B4-BE49-F238E27FC236}">
                <a16:creationId xmlns:a16="http://schemas.microsoft.com/office/drawing/2014/main" id="{0A43A63C-B5F7-4D67-8503-BCC7E334D3D8}"/>
              </a:ext>
            </a:extLst>
          </p:cNvPr>
          <p:cNvCxnSpPr/>
          <p:nvPr/>
        </p:nvCxnSpPr>
        <p:spPr bwMode="auto">
          <a:xfrm flipV="1">
            <a:off x="5611276" y="3886638"/>
            <a:ext cx="1159" cy="227687"/>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직선 화살표 연결선 34">
            <a:extLst>
              <a:ext uri="{FF2B5EF4-FFF2-40B4-BE49-F238E27FC236}">
                <a16:creationId xmlns:a16="http://schemas.microsoft.com/office/drawing/2014/main" id="{3120F8A9-B30C-461C-8B3D-3B92BABD83D7}"/>
              </a:ext>
            </a:extLst>
          </p:cNvPr>
          <p:cNvCxnSpPr>
            <a:cxnSpLocks/>
          </p:cNvCxnSpPr>
          <p:nvPr/>
        </p:nvCxnSpPr>
        <p:spPr bwMode="auto">
          <a:xfrm>
            <a:off x="3475031" y="3573816"/>
            <a:ext cx="229348" cy="0"/>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직선 화살표 연결선 35">
            <a:extLst>
              <a:ext uri="{FF2B5EF4-FFF2-40B4-BE49-F238E27FC236}">
                <a16:creationId xmlns:a16="http://schemas.microsoft.com/office/drawing/2014/main" id="{B36C1928-7237-4B5C-BCC9-BA04913D30B8}"/>
              </a:ext>
            </a:extLst>
          </p:cNvPr>
          <p:cNvCxnSpPr>
            <a:cxnSpLocks/>
          </p:cNvCxnSpPr>
          <p:nvPr/>
        </p:nvCxnSpPr>
        <p:spPr bwMode="auto">
          <a:xfrm>
            <a:off x="3928598" y="3573816"/>
            <a:ext cx="229348" cy="0"/>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직선 화살표 연결선 36">
            <a:extLst>
              <a:ext uri="{FF2B5EF4-FFF2-40B4-BE49-F238E27FC236}">
                <a16:creationId xmlns:a16="http://schemas.microsoft.com/office/drawing/2014/main" id="{F191C72D-259D-4527-B829-925FDE9000F6}"/>
              </a:ext>
            </a:extLst>
          </p:cNvPr>
          <p:cNvCxnSpPr>
            <a:cxnSpLocks/>
          </p:cNvCxnSpPr>
          <p:nvPr/>
        </p:nvCxnSpPr>
        <p:spPr bwMode="auto">
          <a:xfrm>
            <a:off x="4380231" y="3573816"/>
            <a:ext cx="229348" cy="0"/>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직선 화살표 연결선 37">
            <a:extLst>
              <a:ext uri="{FF2B5EF4-FFF2-40B4-BE49-F238E27FC236}">
                <a16:creationId xmlns:a16="http://schemas.microsoft.com/office/drawing/2014/main" id="{EDA0EDB5-7177-4FC4-B4D9-6AABB12C33C7}"/>
              </a:ext>
            </a:extLst>
          </p:cNvPr>
          <p:cNvCxnSpPr>
            <a:cxnSpLocks/>
          </p:cNvCxnSpPr>
          <p:nvPr/>
        </p:nvCxnSpPr>
        <p:spPr bwMode="auto">
          <a:xfrm>
            <a:off x="4827257" y="3573816"/>
            <a:ext cx="229348" cy="0"/>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직선 화살표 연결선 38">
            <a:extLst>
              <a:ext uri="{FF2B5EF4-FFF2-40B4-BE49-F238E27FC236}">
                <a16:creationId xmlns:a16="http://schemas.microsoft.com/office/drawing/2014/main" id="{AC070EAD-5F31-4684-816A-1BED9F0BDC8D}"/>
              </a:ext>
            </a:extLst>
          </p:cNvPr>
          <p:cNvCxnSpPr>
            <a:cxnSpLocks/>
          </p:cNvCxnSpPr>
          <p:nvPr/>
        </p:nvCxnSpPr>
        <p:spPr bwMode="auto">
          <a:xfrm>
            <a:off x="5278890" y="3573816"/>
            <a:ext cx="229348" cy="0"/>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직선 화살표 연결선 39">
            <a:extLst>
              <a:ext uri="{FF2B5EF4-FFF2-40B4-BE49-F238E27FC236}">
                <a16:creationId xmlns:a16="http://schemas.microsoft.com/office/drawing/2014/main" id="{E78526D2-F93B-449E-BDA5-95701DF65136}"/>
              </a:ext>
            </a:extLst>
          </p:cNvPr>
          <p:cNvCxnSpPr>
            <a:cxnSpLocks/>
          </p:cNvCxnSpPr>
          <p:nvPr/>
        </p:nvCxnSpPr>
        <p:spPr bwMode="auto">
          <a:xfrm>
            <a:off x="5729632" y="3573816"/>
            <a:ext cx="229348" cy="0"/>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직선 화살표 연결선 40">
            <a:extLst>
              <a:ext uri="{FF2B5EF4-FFF2-40B4-BE49-F238E27FC236}">
                <a16:creationId xmlns:a16="http://schemas.microsoft.com/office/drawing/2014/main" id="{C8B8A6FC-6B19-44D2-A07E-5E5DB230E2CF}"/>
              </a:ext>
            </a:extLst>
          </p:cNvPr>
          <p:cNvCxnSpPr>
            <a:cxnSpLocks/>
          </p:cNvCxnSpPr>
          <p:nvPr/>
        </p:nvCxnSpPr>
        <p:spPr bwMode="auto">
          <a:xfrm flipH="1">
            <a:off x="3475031" y="3702404"/>
            <a:ext cx="229348" cy="0"/>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직선 화살표 연결선 41">
            <a:extLst>
              <a:ext uri="{FF2B5EF4-FFF2-40B4-BE49-F238E27FC236}">
                <a16:creationId xmlns:a16="http://schemas.microsoft.com/office/drawing/2014/main" id="{F8C920FB-514C-4E28-8F2B-7AB11D8A0D2D}"/>
              </a:ext>
            </a:extLst>
          </p:cNvPr>
          <p:cNvCxnSpPr>
            <a:cxnSpLocks/>
          </p:cNvCxnSpPr>
          <p:nvPr/>
        </p:nvCxnSpPr>
        <p:spPr bwMode="auto">
          <a:xfrm flipH="1">
            <a:off x="3928598" y="3702404"/>
            <a:ext cx="229348" cy="0"/>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직선 화살표 연결선 42">
            <a:extLst>
              <a:ext uri="{FF2B5EF4-FFF2-40B4-BE49-F238E27FC236}">
                <a16:creationId xmlns:a16="http://schemas.microsoft.com/office/drawing/2014/main" id="{5345F697-6E7E-4BC7-8707-65ED9804705C}"/>
              </a:ext>
            </a:extLst>
          </p:cNvPr>
          <p:cNvCxnSpPr>
            <a:cxnSpLocks/>
          </p:cNvCxnSpPr>
          <p:nvPr/>
        </p:nvCxnSpPr>
        <p:spPr bwMode="auto">
          <a:xfrm flipH="1">
            <a:off x="4379340" y="3702404"/>
            <a:ext cx="229348" cy="0"/>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직선 화살표 연결선 43">
            <a:extLst>
              <a:ext uri="{FF2B5EF4-FFF2-40B4-BE49-F238E27FC236}">
                <a16:creationId xmlns:a16="http://schemas.microsoft.com/office/drawing/2014/main" id="{5F12E230-94A4-4AD8-93FA-804D1DDCA95E}"/>
              </a:ext>
            </a:extLst>
          </p:cNvPr>
          <p:cNvCxnSpPr>
            <a:cxnSpLocks/>
          </p:cNvCxnSpPr>
          <p:nvPr/>
        </p:nvCxnSpPr>
        <p:spPr bwMode="auto">
          <a:xfrm flipH="1">
            <a:off x="4828895" y="3702404"/>
            <a:ext cx="229348" cy="0"/>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직선 화살표 연결선 44">
            <a:extLst>
              <a:ext uri="{FF2B5EF4-FFF2-40B4-BE49-F238E27FC236}">
                <a16:creationId xmlns:a16="http://schemas.microsoft.com/office/drawing/2014/main" id="{9E94E6FF-B5D5-46DC-A6DA-D86BCAAD1ADD}"/>
              </a:ext>
            </a:extLst>
          </p:cNvPr>
          <p:cNvCxnSpPr>
            <a:cxnSpLocks/>
          </p:cNvCxnSpPr>
          <p:nvPr/>
        </p:nvCxnSpPr>
        <p:spPr bwMode="auto">
          <a:xfrm flipH="1">
            <a:off x="5278890" y="3702404"/>
            <a:ext cx="229348" cy="0"/>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직선 화살표 연결선 45">
            <a:extLst>
              <a:ext uri="{FF2B5EF4-FFF2-40B4-BE49-F238E27FC236}">
                <a16:creationId xmlns:a16="http://schemas.microsoft.com/office/drawing/2014/main" id="{6B9AE47A-D3C5-44A4-A5BD-B5244A0758AF}"/>
              </a:ext>
            </a:extLst>
          </p:cNvPr>
          <p:cNvCxnSpPr>
            <a:cxnSpLocks/>
          </p:cNvCxnSpPr>
          <p:nvPr/>
        </p:nvCxnSpPr>
        <p:spPr bwMode="auto">
          <a:xfrm flipH="1">
            <a:off x="5728128" y="3702404"/>
            <a:ext cx="229348" cy="0"/>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직사각형 46">
            <a:extLst>
              <a:ext uri="{FF2B5EF4-FFF2-40B4-BE49-F238E27FC236}">
                <a16:creationId xmlns:a16="http://schemas.microsoft.com/office/drawing/2014/main" id="{2E7B01C8-078C-4B25-A48C-8E60B5C0D343}"/>
              </a:ext>
            </a:extLst>
          </p:cNvPr>
          <p:cNvSpPr/>
          <p:nvPr/>
        </p:nvSpPr>
        <p:spPr>
          <a:xfrm>
            <a:off x="5912747" y="3513127"/>
            <a:ext cx="287258" cy="215444"/>
          </a:xfrm>
          <a:prstGeom prst="rect">
            <a:avLst/>
          </a:prstGeom>
        </p:spPr>
        <p:txBody>
          <a:bodyPr wrap="non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ko-KR" sz="800" b="1" i="0" u="none" strike="noStrike" kern="0" cap="none" spc="0" normalizeH="0" baseline="0" noProof="0" dirty="0">
                <a:ln>
                  <a:noFill/>
                </a:ln>
                <a:solidFill>
                  <a:srgbClr val="183883"/>
                </a:solidFill>
                <a:effectLst/>
                <a:uLnTx/>
                <a:uFillTx/>
                <a:latin typeface="Arial" panose="020B0604020202020204" pitchFamily="34" charset="0"/>
              </a:rPr>
              <a:t>…</a:t>
            </a:r>
            <a:endParaRPr kumimoji="0" lang="ko-KR" altLang="en-US" sz="800" b="1" i="0" u="none" strike="noStrike" kern="0" cap="none" spc="0" normalizeH="0" baseline="0" noProof="0" dirty="0">
              <a:ln>
                <a:noFill/>
              </a:ln>
              <a:solidFill>
                <a:srgbClr val="FFFFFF"/>
              </a:solidFill>
              <a:effectLst/>
              <a:uLnTx/>
              <a:uFillTx/>
              <a:latin typeface="Arial" panose="020B0604020202020204" pitchFamily="34" charset="0"/>
            </a:endParaRPr>
          </a:p>
        </p:txBody>
      </p:sp>
      <p:sp>
        <p:nvSpPr>
          <p:cNvPr id="37" name="직사각형 47">
            <a:extLst>
              <a:ext uri="{FF2B5EF4-FFF2-40B4-BE49-F238E27FC236}">
                <a16:creationId xmlns:a16="http://schemas.microsoft.com/office/drawing/2014/main" id="{C08161FA-9EC2-4615-9280-1D9A42B92BB1}"/>
              </a:ext>
            </a:extLst>
          </p:cNvPr>
          <p:cNvSpPr/>
          <p:nvPr/>
        </p:nvSpPr>
        <p:spPr bwMode="auto">
          <a:xfrm>
            <a:off x="2707634" y="2518201"/>
            <a:ext cx="6981814" cy="1833561"/>
          </a:xfrm>
          <a:prstGeom prst="rect">
            <a:avLst/>
          </a:prstGeom>
          <a:noFill/>
          <a:ln w="9525" cap="flat" cmpd="sng" algn="ctr">
            <a:solidFill>
              <a:srgbClr val="183883"/>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ko-KR" altLang="en-US" sz="1000" b="1"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38" name="직사각형 48">
            <a:extLst>
              <a:ext uri="{FF2B5EF4-FFF2-40B4-BE49-F238E27FC236}">
                <a16:creationId xmlns:a16="http://schemas.microsoft.com/office/drawing/2014/main" id="{F196442B-D97D-41BF-969A-74CCF3EDE403}"/>
              </a:ext>
            </a:extLst>
          </p:cNvPr>
          <p:cNvSpPr/>
          <p:nvPr/>
        </p:nvSpPr>
        <p:spPr>
          <a:xfrm>
            <a:off x="2707634" y="2490556"/>
            <a:ext cx="6981814" cy="276999"/>
          </a:xfrm>
          <a:prstGeom prst="rect">
            <a:avLst/>
          </a:prstGeom>
        </p:spPr>
        <p:txBody>
          <a:bodyPr wrap="squar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ko-KR" sz="1200" b="1" i="0" u="sng" strike="noStrike" kern="0" cap="none" spc="0" normalizeH="0" baseline="0" noProof="0" dirty="0">
                <a:ln>
                  <a:noFill/>
                </a:ln>
                <a:solidFill>
                  <a:srgbClr val="183883"/>
                </a:solidFill>
                <a:effectLst/>
                <a:uLnTx/>
                <a:uFillTx/>
                <a:latin typeface="Corbel"/>
              </a:rPr>
              <a:t>Sequence-to-Sequence with Attention</a:t>
            </a:r>
            <a:endParaRPr kumimoji="0" lang="ko-KR" altLang="en-US" sz="1200" b="1" i="0" u="sng" strike="noStrike" kern="0" cap="none" spc="0" normalizeH="0" baseline="0" noProof="0" dirty="0">
              <a:ln>
                <a:noFill/>
              </a:ln>
              <a:solidFill>
                <a:srgbClr val="FFFFFF"/>
              </a:solidFill>
              <a:effectLst/>
              <a:uLnTx/>
              <a:uFillTx/>
              <a:latin typeface="Corbel"/>
            </a:endParaRPr>
          </a:p>
        </p:txBody>
      </p:sp>
      <p:cxnSp>
        <p:nvCxnSpPr>
          <p:cNvPr id="39" name="직선 화살표 연결선 49">
            <a:extLst>
              <a:ext uri="{FF2B5EF4-FFF2-40B4-BE49-F238E27FC236}">
                <a16:creationId xmlns:a16="http://schemas.microsoft.com/office/drawing/2014/main" id="{42B146A8-7995-4409-8977-617431FECE68}"/>
              </a:ext>
            </a:extLst>
          </p:cNvPr>
          <p:cNvCxnSpPr>
            <a:cxnSpLocks/>
          </p:cNvCxnSpPr>
          <p:nvPr/>
        </p:nvCxnSpPr>
        <p:spPr bwMode="auto">
          <a:xfrm>
            <a:off x="6200005" y="3652478"/>
            <a:ext cx="709508" cy="0"/>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0" name="그룹 50">
            <a:extLst>
              <a:ext uri="{FF2B5EF4-FFF2-40B4-BE49-F238E27FC236}">
                <a16:creationId xmlns:a16="http://schemas.microsoft.com/office/drawing/2014/main" id="{886657CC-FAF7-4B82-AD05-7DC8E51CFF92}"/>
              </a:ext>
            </a:extLst>
          </p:cNvPr>
          <p:cNvGrpSpPr/>
          <p:nvPr/>
        </p:nvGrpSpPr>
        <p:grpSpPr>
          <a:xfrm>
            <a:off x="6906980" y="3419491"/>
            <a:ext cx="451633" cy="467147"/>
            <a:chOff x="6562742" y="2439550"/>
            <a:chExt cx="451633" cy="467147"/>
          </a:xfrm>
        </p:grpSpPr>
        <p:sp>
          <p:nvSpPr>
            <p:cNvPr id="41" name="직사각형 51">
              <a:extLst>
                <a:ext uri="{FF2B5EF4-FFF2-40B4-BE49-F238E27FC236}">
                  <a16:creationId xmlns:a16="http://schemas.microsoft.com/office/drawing/2014/main" id="{9640703C-7B28-4E48-8ECF-1CE1C5B5A571}"/>
                </a:ext>
              </a:extLst>
            </p:cNvPr>
            <p:cNvSpPr/>
            <p:nvPr/>
          </p:nvSpPr>
          <p:spPr bwMode="auto">
            <a:xfrm>
              <a:off x="6562742" y="2439550"/>
              <a:ext cx="451052" cy="467147"/>
            </a:xfrm>
            <a:prstGeom prst="rect">
              <a:avLst/>
            </a:prstGeom>
            <a:solidFill>
              <a:srgbClr val="FFC000">
                <a:alpha val="50000"/>
              </a:srgbClr>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ko-KR" altLang="en-US" sz="1000" b="1" i="0" u="none" strike="noStrike" kern="0" cap="none" spc="0" normalizeH="0" baseline="0" noProof="0">
                <a:ln>
                  <a:noFill/>
                </a:ln>
                <a:solidFill>
                  <a:srgbClr val="FFC000"/>
                </a:solidFill>
                <a:effectLst/>
                <a:uLnTx/>
                <a:uFillTx/>
                <a:latin typeface="Arial" panose="020B0604020202020204" pitchFamily="34" charset="0"/>
                <a:ea typeface="+mn-ea"/>
                <a:cs typeface="+mn-cs"/>
              </a:endParaRPr>
            </a:p>
          </p:txBody>
        </p:sp>
        <p:sp>
          <p:nvSpPr>
            <p:cNvPr id="42" name="직사각형 52">
              <a:extLst>
                <a:ext uri="{FF2B5EF4-FFF2-40B4-BE49-F238E27FC236}">
                  <a16:creationId xmlns:a16="http://schemas.microsoft.com/office/drawing/2014/main" id="{103B4B7E-BAAE-4B15-9BAE-0E39366E7C4B}"/>
                </a:ext>
              </a:extLst>
            </p:cNvPr>
            <p:cNvSpPr/>
            <p:nvPr/>
          </p:nvSpPr>
          <p:spPr bwMode="auto">
            <a:xfrm>
              <a:off x="6792090" y="2439550"/>
              <a:ext cx="222285" cy="467147"/>
            </a:xfrm>
            <a:prstGeom prst="rect">
              <a:avLst/>
            </a:prstGeom>
            <a:solidFill>
              <a:srgbClr val="00B050">
                <a:alpha val="50000"/>
              </a:srgbClr>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ko-KR" altLang="en-US" sz="1000" b="1"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grpSp>
      <p:sp>
        <p:nvSpPr>
          <p:cNvPr id="43" name="직사각형 53">
            <a:extLst>
              <a:ext uri="{FF2B5EF4-FFF2-40B4-BE49-F238E27FC236}">
                <a16:creationId xmlns:a16="http://schemas.microsoft.com/office/drawing/2014/main" id="{961AE2C8-402F-489B-ADAE-174F4F70FAE7}"/>
              </a:ext>
            </a:extLst>
          </p:cNvPr>
          <p:cNvSpPr/>
          <p:nvPr/>
        </p:nvSpPr>
        <p:spPr bwMode="auto">
          <a:xfrm>
            <a:off x="7582444" y="3419491"/>
            <a:ext cx="449181" cy="467147"/>
          </a:xfrm>
          <a:prstGeom prst="rect">
            <a:avLst/>
          </a:prstGeom>
          <a:solidFill>
            <a:srgbClr val="FFC000">
              <a:alpha val="50000"/>
            </a:srgbClr>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ko-KR" altLang="en-US" sz="1000" b="1" i="0" u="none" strike="noStrike" kern="0" cap="none" spc="0" normalizeH="0" baseline="0" noProof="0">
              <a:ln>
                <a:noFill/>
              </a:ln>
              <a:solidFill>
                <a:srgbClr val="FFC000"/>
              </a:solidFill>
              <a:effectLst/>
              <a:uLnTx/>
              <a:uFillTx/>
              <a:latin typeface="Arial" panose="020B0604020202020204" pitchFamily="34" charset="0"/>
              <a:ea typeface="+mn-ea"/>
              <a:cs typeface="+mn-cs"/>
            </a:endParaRPr>
          </a:p>
        </p:txBody>
      </p:sp>
      <p:sp>
        <p:nvSpPr>
          <p:cNvPr id="44" name="직사각형 54">
            <a:extLst>
              <a:ext uri="{FF2B5EF4-FFF2-40B4-BE49-F238E27FC236}">
                <a16:creationId xmlns:a16="http://schemas.microsoft.com/office/drawing/2014/main" id="{09CA3B66-6272-4826-9A79-7C016CAB5698}"/>
              </a:ext>
            </a:extLst>
          </p:cNvPr>
          <p:cNvSpPr/>
          <p:nvPr/>
        </p:nvSpPr>
        <p:spPr bwMode="auto">
          <a:xfrm>
            <a:off x="7811792" y="3419491"/>
            <a:ext cx="222285" cy="467147"/>
          </a:xfrm>
          <a:prstGeom prst="rect">
            <a:avLst/>
          </a:prstGeom>
          <a:solidFill>
            <a:srgbClr val="00B050">
              <a:alpha val="50000"/>
            </a:srgbClr>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ko-KR" altLang="en-US" sz="1000" b="1"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45" name="직사각형 55">
            <a:extLst>
              <a:ext uri="{FF2B5EF4-FFF2-40B4-BE49-F238E27FC236}">
                <a16:creationId xmlns:a16="http://schemas.microsoft.com/office/drawing/2014/main" id="{FEAA3221-73DD-4932-9AFC-70C9DA242002}"/>
              </a:ext>
            </a:extLst>
          </p:cNvPr>
          <p:cNvSpPr/>
          <p:nvPr/>
        </p:nvSpPr>
        <p:spPr>
          <a:xfrm>
            <a:off x="6700402" y="4114325"/>
            <a:ext cx="644728" cy="215444"/>
          </a:xfrm>
          <a:prstGeom prst="rect">
            <a:avLst/>
          </a:prstGeom>
        </p:spPr>
        <p:txBody>
          <a:bodyPr wrap="non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ko-KR" sz="800" b="1" i="0" u="none" strike="noStrike" kern="0" cap="none" spc="0" normalizeH="0" baseline="0" noProof="0" dirty="0">
                <a:ln>
                  <a:noFill/>
                </a:ln>
                <a:solidFill>
                  <a:srgbClr val="183883"/>
                </a:solidFill>
                <a:effectLst/>
                <a:uLnTx/>
                <a:uFillTx/>
                <a:latin typeface="Arial" panose="020B0604020202020204" pitchFamily="34" charset="0"/>
              </a:rPr>
              <a:t>&lt;START&gt;</a:t>
            </a:r>
            <a:endParaRPr kumimoji="0" lang="ko-KR" altLang="en-US" sz="800" b="1" i="0" u="none" strike="noStrike" kern="0" cap="none" spc="0" normalizeH="0" baseline="0" noProof="0" dirty="0">
              <a:ln>
                <a:noFill/>
              </a:ln>
              <a:solidFill>
                <a:srgbClr val="FFFFFF"/>
              </a:solidFill>
              <a:effectLst/>
              <a:uLnTx/>
              <a:uFillTx/>
              <a:latin typeface="Arial" panose="020B0604020202020204" pitchFamily="34" charset="0"/>
            </a:endParaRPr>
          </a:p>
        </p:txBody>
      </p:sp>
      <p:cxnSp>
        <p:nvCxnSpPr>
          <p:cNvPr id="46" name="직선 화살표 연결선 56">
            <a:extLst>
              <a:ext uri="{FF2B5EF4-FFF2-40B4-BE49-F238E27FC236}">
                <a16:creationId xmlns:a16="http://schemas.microsoft.com/office/drawing/2014/main" id="{7ADA12B3-5859-40DD-BD97-807D44F50D50}"/>
              </a:ext>
            </a:extLst>
          </p:cNvPr>
          <p:cNvCxnSpPr/>
          <p:nvPr/>
        </p:nvCxnSpPr>
        <p:spPr bwMode="auto">
          <a:xfrm flipV="1">
            <a:off x="7019073" y="3886638"/>
            <a:ext cx="1159" cy="227687"/>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7" name="직사각형 57">
            <a:extLst>
              <a:ext uri="{FF2B5EF4-FFF2-40B4-BE49-F238E27FC236}">
                <a16:creationId xmlns:a16="http://schemas.microsoft.com/office/drawing/2014/main" id="{4F396970-679A-4980-9772-3F74B384C6E2}"/>
              </a:ext>
            </a:extLst>
          </p:cNvPr>
          <p:cNvSpPr/>
          <p:nvPr/>
        </p:nvSpPr>
        <p:spPr>
          <a:xfrm>
            <a:off x="7413722" y="4114325"/>
            <a:ext cx="562975" cy="215444"/>
          </a:xfrm>
          <a:prstGeom prst="rect">
            <a:avLst/>
          </a:prstGeom>
        </p:spPr>
        <p:txBody>
          <a:bodyPr wrap="non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ko-KR" sz="800" b="1" i="0" u="none" strike="noStrike" kern="0" cap="none" spc="0" normalizeH="0" baseline="0" noProof="0" dirty="0">
                <a:ln>
                  <a:noFill/>
                </a:ln>
                <a:solidFill>
                  <a:srgbClr val="183883"/>
                </a:solidFill>
                <a:effectLst/>
                <a:uLnTx/>
                <a:uFillTx/>
                <a:latin typeface="Arial" panose="020B0604020202020204" pitchFamily="34" charset="0"/>
              </a:rPr>
              <a:t>Korea’s</a:t>
            </a:r>
            <a:endParaRPr kumimoji="0" lang="ko-KR" altLang="en-US" sz="800" b="1" i="0" u="none" strike="noStrike" kern="0" cap="none" spc="0" normalizeH="0" baseline="0" noProof="0" dirty="0">
              <a:ln>
                <a:noFill/>
              </a:ln>
              <a:solidFill>
                <a:srgbClr val="FFFFFF"/>
              </a:solidFill>
              <a:effectLst/>
              <a:uLnTx/>
              <a:uFillTx/>
              <a:latin typeface="Arial" panose="020B0604020202020204" pitchFamily="34" charset="0"/>
            </a:endParaRPr>
          </a:p>
        </p:txBody>
      </p:sp>
      <p:cxnSp>
        <p:nvCxnSpPr>
          <p:cNvPr id="48" name="직선 화살표 연결선 58">
            <a:extLst>
              <a:ext uri="{FF2B5EF4-FFF2-40B4-BE49-F238E27FC236}">
                <a16:creationId xmlns:a16="http://schemas.microsoft.com/office/drawing/2014/main" id="{4D556AB6-C17B-4F5E-A31A-8404602F261A}"/>
              </a:ext>
            </a:extLst>
          </p:cNvPr>
          <p:cNvCxnSpPr/>
          <p:nvPr/>
        </p:nvCxnSpPr>
        <p:spPr bwMode="auto">
          <a:xfrm flipV="1">
            <a:off x="7691516" y="3886638"/>
            <a:ext cx="1159" cy="227687"/>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직선 화살표 연결선 59">
            <a:extLst>
              <a:ext uri="{FF2B5EF4-FFF2-40B4-BE49-F238E27FC236}">
                <a16:creationId xmlns:a16="http://schemas.microsoft.com/office/drawing/2014/main" id="{D188B4EF-C95E-4E5D-9B3E-CD8F340DA538}"/>
              </a:ext>
            </a:extLst>
          </p:cNvPr>
          <p:cNvCxnSpPr>
            <a:cxnSpLocks/>
            <a:endCxn id="58" idx="2"/>
          </p:cNvCxnSpPr>
          <p:nvPr/>
        </p:nvCxnSpPr>
        <p:spPr bwMode="auto">
          <a:xfrm flipV="1">
            <a:off x="7135169" y="2901072"/>
            <a:ext cx="3078" cy="513592"/>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직선 화살표 연결선 60">
            <a:extLst>
              <a:ext uri="{FF2B5EF4-FFF2-40B4-BE49-F238E27FC236}">
                <a16:creationId xmlns:a16="http://schemas.microsoft.com/office/drawing/2014/main" id="{AA796B22-FA1B-446D-B652-B977F5DA0244}"/>
              </a:ext>
            </a:extLst>
          </p:cNvPr>
          <p:cNvCxnSpPr>
            <a:cxnSpLocks/>
            <a:endCxn id="59" idx="2"/>
          </p:cNvCxnSpPr>
          <p:nvPr/>
        </p:nvCxnSpPr>
        <p:spPr bwMode="auto">
          <a:xfrm flipV="1">
            <a:off x="7806456" y="2901072"/>
            <a:ext cx="0" cy="513592"/>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1" name="직사각형 61">
            <a:extLst>
              <a:ext uri="{FF2B5EF4-FFF2-40B4-BE49-F238E27FC236}">
                <a16:creationId xmlns:a16="http://schemas.microsoft.com/office/drawing/2014/main" id="{ABDF0ECE-A703-4EC0-A78B-DD2274BBEF2E}"/>
              </a:ext>
            </a:extLst>
          </p:cNvPr>
          <p:cNvSpPr/>
          <p:nvPr/>
        </p:nvSpPr>
        <p:spPr bwMode="auto">
          <a:xfrm>
            <a:off x="8256037" y="3419491"/>
            <a:ext cx="451308" cy="467147"/>
          </a:xfrm>
          <a:prstGeom prst="rect">
            <a:avLst/>
          </a:prstGeom>
          <a:solidFill>
            <a:srgbClr val="FFC000">
              <a:alpha val="50000"/>
            </a:srgbClr>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ko-KR" altLang="en-US" sz="1000" b="1" i="0" u="none" strike="noStrike" kern="0" cap="none" spc="0" normalizeH="0" baseline="0" noProof="0">
              <a:ln>
                <a:noFill/>
              </a:ln>
              <a:solidFill>
                <a:srgbClr val="FFC000"/>
              </a:solidFill>
              <a:effectLst/>
              <a:uLnTx/>
              <a:uFillTx/>
              <a:latin typeface="Arial" panose="020B0604020202020204" pitchFamily="34" charset="0"/>
              <a:ea typeface="+mn-ea"/>
              <a:cs typeface="+mn-cs"/>
            </a:endParaRPr>
          </a:p>
        </p:txBody>
      </p:sp>
      <p:sp>
        <p:nvSpPr>
          <p:cNvPr id="52" name="직사각형 62">
            <a:extLst>
              <a:ext uri="{FF2B5EF4-FFF2-40B4-BE49-F238E27FC236}">
                <a16:creationId xmlns:a16="http://schemas.microsoft.com/office/drawing/2014/main" id="{D3B1326C-6B4C-4993-B620-60B476E9709B}"/>
              </a:ext>
            </a:extLst>
          </p:cNvPr>
          <p:cNvSpPr/>
          <p:nvPr/>
        </p:nvSpPr>
        <p:spPr bwMode="auto">
          <a:xfrm>
            <a:off x="8485385" y="3419491"/>
            <a:ext cx="222285" cy="467147"/>
          </a:xfrm>
          <a:prstGeom prst="rect">
            <a:avLst/>
          </a:prstGeom>
          <a:solidFill>
            <a:srgbClr val="00B050">
              <a:alpha val="50000"/>
            </a:srgbClr>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ko-KR" altLang="en-US" sz="1000" b="1"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cxnSp>
        <p:nvCxnSpPr>
          <p:cNvPr id="53" name="직선 화살표 연결선 63">
            <a:extLst>
              <a:ext uri="{FF2B5EF4-FFF2-40B4-BE49-F238E27FC236}">
                <a16:creationId xmlns:a16="http://schemas.microsoft.com/office/drawing/2014/main" id="{1D4F45F3-3D6B-48C5-BD8D-9622048F19CC}"/>
              </a:ext>
            </a:extLst>
          </p:cNvPr>
          <p:cNvCxnSpPr>
            <a:cxnSpLocks/>
            <a:stCxn id="42" idx="3"/>
            <a:endCxn id="43" idx="1"/>
          </p:cNvCxnSpPr>
          <p:nvPr/>
        </p:nvCxnSpPr>
        <p:spPr bwMode="auto">
          <a:xfrm>
            <a:off x="7358613" y="3653065"/>
            <a:ext cx="223831" cy="0"/>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직선 화살표 연결선 64">
            <a:extLst>
              <a:ext uri="{FF2B5EF4-FFF2-40B4-BE49-F238E27FC236}">
                <a16:creationId xmlns:a16="http://schemas.microsoft.com/office/drawing/2014/main" id="{2120CF67-B283-4032-8895-B4DCC6261C63}"/>
              </a:ext>
            </a:extLst>
          </p:cNvPr>
          <p:cNvCxnSpPr>
            <a:cxnSpLocks/>
          </p:cNvCxnSpPr>
          <p:nvPr/>
        </p:nvCxnSpPr>
        <p:spPr bwMode="auto">
          <a:xfrm>
            <a:off x="8032206" y="3653065"/>
            <a:ext cx="223831" cy="0"/>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직선 화살표 연결선 65">
            <a:extLst>
              <a:ext uri="{FF2B5EF4-FFF2-40B4-BE49-F238E27FC236}">
                <a16:creationId xmlns:a16="http://schemas.microsoft.com/office/drawing/2014/main" id="{40395B89-CC19-4C9E-AC39-5C226193DEBE}"/>
              </a:ext>
            </a:extLst>
          </p:cNvPr>
          <p:cNvCxnSpPr>
            <a:cxnSpLocks/>
            <a:endCxn id="60" idx="2"/>
          </p:cNvCxnSpPr>
          <p:nvPr/>
        </p:nvCxnSpPr>
        <p:spPr bwMode="auto">
          <a:xfrm flipV="1">
            <a:off x="8483646" y="2901072"/>
            <a:ext cx="1159" cy="513592"/>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6" name="직사각형 66">
            <a:extLst>
              <a:ext uri="{FF2B5EF4-FFF2-40B4-BE49-F238E27FC236}">
                <a16:creationId xmlns:a16="http://schemas.microsoft.com/office/drawing/2014/main" id="{99B3B98C-DC34-4D30-B989-26CCEB9FE542}"/>
              </a:ext>
            </a:extLst>
          </p:cNvPr>
          <p:cNvSpPr/>
          <p:nvPr/>
        </p:nvSpPr>
        <p:spPr>
          <a:xfrm>
            <a:off x="8179035" y="4114325"/>
            <a:ext cx="373821" cy="215444"/>
          </a:xfrm>
          <a:prstGeom prst="rect">
            <a:avLst/>
          </a:prstGeom>
        </p:spPr>
        <p:txBody>
          <a:bodyPr wrap="non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ko-KR" sz="800" b="1" i="0" u="none" strike="noStrike" kern="0" cap="none" spc="0" normalizeH="0" baseline="0" noProof="0" dirty="0" err="1">
                <a:ln>
                  <a:noFill/>
                </a:ln>
                <a:solidFill>
                  <a:srgbClr val="183883"/>
                </a:solidFill>
                <a:effectLst/>
                <a:uLnTx/>
                <a:uFillTx/>
                <a:latin typeface="Arial" panose="020B0604020202020204" pitchFamily="34" charset="0"/>
              </a:rPr>
              <a:t>Seo</a:t>
            </a:r>
            <a:endParaRPr kumimoji="0" lang="ko-KR" altLang="en-US" sz="800" b="1" i="0" u="none" strike="noStrike" kern="0" cap="none" spc="0" normalizeH="0" baseline="0" noProof="0" dirty="0">
              <a:ln>
                <a:noFill/>
              </a:ln>
              <a:solidFill>
                <a:srgbClr val="FFFFFF"/>
              </a:solidFill>
              <a:effectLst/>
              <a:uLnTx/>
              <a:uFillTx/>
              <a:latin typeface="Arial" panose="020B0604020202020204" pitchFamily="34" charset="0"/>
            </a:endParaRPr>
          </a:p>
        </p:txBody>
      </p:sp>
      <p:cxnSp>
        <p:nvCxnSpPr>
          <p:cNvPr id="57" name="직선 화살표 연결선 67">
            <a:extLst>
              <a:ext uri="{FF2B5EF4-FFF2-40B4-BE49-F238E27FC236}">
                <a16:creationId xmlns:a16="http://schemas.microsoft.com/office/drawing/2014/main" id="{E0C466A7-2A93-42B6-90E3-FF9C73966E09}"/>
              </a:ext>
            </a:extLst>
          </p:cNvPr>
          <p:cNvCxnSpPr/>
          <p:nvPr/>
        </p:nvCxnSpPr>
        <p:spPr bwMode="auto">
          <a:xfrm flipV="1">
            <a:off x="8362252" y="3886638"/>
            <a:ext cx="1159" cy="227687"/>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직사각형 68">
            <a:extLst>
              <a:ext uri="{FF2B5EF4-FFF2-40B4-BE49-F238E27FC236}">
                <a16:creationId xmlns:a16="http://schemas.microsoft.com/office/drawing/2014/main" id="{802498AB-717E-45F4-AAD9-063E21378CB1}"/>
              </a:ext>
            </a:extLst>
          </p:cNvPr>
          <p:cNvSpPr/>
          <p:nvPr/>
        </p:nvSpPr>
        <p:spPr>
          <a:xfrm>
            <a:off x="6856759" y="2685628"/>
            <a:ext cx="562975" cy="215444"/>
          </a:xfrm>
          <a:prstGeom prst="rect">
            <a:avLst/>
          </a:prstGeom>
        </p:spPr>
        <p:txBody>
          <a:bodyPr wrap="non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ko-KR" sz="800" b="1" i="0" u="none" strike="noStrike" kern="0" cap="none" spc="0" normalizeH="0" baseline="0" noProof="0" dirty="0">
                <a:ln>
                  <a:noFill/>
                </a:ln>
                <a:solidFill>
                  <a:srgbClr val="183883"/>
                </a:solidFill>
                <a:effectLst/>
                <a:uLnTx/>
                <a:uFillTx/>
                <a:latin typeface="Arial" panose="020B0604020202020204" pitchFamily="34" charset="0"/>
              </a:rPr>
              <a:t>Korea’s</a:t>
            </a:r>
            <a:endParaRPr kumimoji="0" lang="ko-KR" altLang="en-US" sz="800" b="1" i="0" u="none" strike="noStrike" kern="0" cap="none" spc="0" normalizeH="0" baseline="0" noProof="0" dirty="0">
              <a:ln>
                <a:noFill/>
              </a:ln>
              <a:solidFill>
                <a:srgbClr val="FFFFFF"/>
              </a:solidFill>
              <a:effectLst/>
              <a:uLnTx/>
              <a:uFillTx/>
              <a:latin typeface="Arial" panose="020B0604020202020204" pitchFamily="34" charset="0"/>
            </a:endParaRPr>
          </a:p>
        </p:txBody>
      </p:sp>
      <p:sp>
        <p:nvSpPr>
          <p:cNvPr id="59" name="직사각형 69">
            <a:extLst>
              <a:ext uri="{FF2B5EF4-FFF2-40B4-BE49-F238E27FC236}">
                <a16:creationId xmlns:a16="http://schemas.microsoft.com/office/drawing/2014/main" id="{564B19C1-9055-4AD8-A077-1FEF6FFCBE38}"/>
              </a:ext>
            </a:extLst>
          </p:cNvPr>
          <p:cNvSpPr/>
          <p:nvPr/>
        </p:nvSpPr>
        <p:spPr>
          <a:xfrm>
            <a:off x="7619545" y="2685628"/>
            <a:ext cx="373821" cy="215444"/>
          </a:xfrm>
          <a:prstGeom prst="rect">
            <a:avLst/>
          </a:prstGeom>
        </p:spPr>
        <p:txBody>
          <a:bodyPr wrap="non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ko-KR" sz="800" b="1" i="0" u="none" strike="noStrike" kern="0" cap="none" spc="0" normalizeH="0" baseline="0" noProof="0" dirty="0" err="1">
                <a:ln>
                  <a:noFill/>
                </a:ln>
                <a:solidFill>
                  <a:srgbClr val="183883"/>
                </a:solidFill>
                <a:effectLst/>
                <a:uLnTx/>
                <a:uFillTx/>
                <a:latin typeface="Arial" panose="020B0604020202020204" pitchFamily="34" charset="0"/>
              </a:rPr>
              <a:t>Seo</a:t>
            </a:r>
            <a:endParaRPr kumimoji="0" lang="ko-KR" altLang="en-US" sz="800" b="1" i="0" u="none" strike="noStrike" kern="0" cap="none" spc="0" normalizeH="0" baseline="0" noProof="0" dirty="0">
              <a:ln>
                <a:noFill/>
              </a:ln>
              <a:solidFill>
                <a:srgbClr val="FFFFFF"/>
              </a:solidFill>
              <a:effectLst/>
              <a:uLnTx/>
              <a:uFillTx/>
              <a:latin typeface="Arial" panose="020B0604020202020204" pitchFamily="34" charset="0"/>
            </a:endParaRPr>
          </a:p>
        </p:txBody>
      </p:sp>
      <p:sp>
        <p:nvSpPr>
          <p:cNvPr id="60" name="직사각형 70">
            <a:extLst>
              <a:ext uri="{FF2B5EF4-FFF2-40B4-BE49-F238E27FC236}">
                <a16:creationId xmlns:a16="http://schemas.microsoft.com/office/drawing/2014/main" id="{43277BF2-83DD-435C-A0D9-0F9095126917}"/>
              </a:ext>
            </a:extLst>
          </p:cNvPr>
          <p:cNvSpPr/>
          <p:nvPr/>
        </p:nvSpPr>
        <p:spPr>
          <a:xfrm>
            <a:off x="8212134" y="2685628"/>
            <a:ext cx="545342" cy="215444"/>
          </a:xfrm>
          <a:prstGeom prst="rect">
            <a:avLst/>
          </a:prstGeom>
        </p:spPr>
        <p:txBody>
          <a:bodyPr wrap="non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ko-KR" sz="800" b="1" i="0" u="none" strike="noStrike" kern="0" cap="none" spc="0" normalizeH="0" baseline="0" noProof="0" dirty="0">
                <a:ln>
                  <a:noFill/>
                </a:ln>
                <a:solidFill>
                  <a:srgbClr val="183883"/>
                </a:solidFill>
                <a:effectLst/>
                <a:uLnTx/>
                <a:uFillTx/>
                <a:latin typeface="Arial" panose="020B0604020202020204" pitchFamily="34" charset="0"/>
              </a:rPr>
              <a:t>headed</a:t>
            </a:r>
            <a:endParaRPr kumimoji="0" lang="ko-KR" altLang="en-US" sz="800" b="1" i="0" u="none" strike="noStrike" kern="0" cap="none" spc="0" normalizeH="0" baseline="0" noProof="0" dirty="0">
              <a:ln>
                <a:noFill/>
              </a:ln>
              <a:solidFill>
                <a:srgbClr val="FFFFFF"/>
              </a:solidFill>
              <a:effectLst/>
              <a:uLnTx/>
              <a:uFillTx/>
              <a:latin typeface="Arial" panose="020B0604020202020204" pitchFamily="34" charset="0"/>
            </a:endParaRPr>
          </a:p>
        </p:txBody>
      </p:sp>
      <p:cxnSp>
        <p:nvCxnSpPr>
          <p:cNvPr id="61" name="직선 화살표 연결선 71">
            <a:extLst>
              <a:ext uri="{FF2B5EF4-FFF2-40B4-BE49-F238E27FC236}">
                <a16:creationId xmlns:a16="http://schemas.microsoft.com/office/drawing/2014/main" id="{C313B985-FDBB-42C4-8780-8428AC92A3BD}"/>
              </a:ext>
            </a:extLst>
          </p:cNvPr>
          <p:cNvCxnSpPr>
            <a:cxnSpLocks/>
          </p:cNvCxnSpPr>
          <p:nvPr/>
        </p:nvCxnSpPr>
        <p:spPr bwMode="auto">
          <a:xfrm>
            <a:off x="8707670" y="3653065"/>
            <a:ext cx="223831" cy="0"/>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직사각형 72">
            <a:extLst>
              <a:ext uri="{FF2B5EF4-FFF2-40B4-BE49-F238E27FC236}">
                <a16:creationId xmlns:a16="http://schemas.microsoft.com/office/drawing/2014/main" id="{9F94CBB3-AA4E-4396-878A-3F5C4E7A9C1F}"/>
              </a:ext>
            </a:extLst>
          </p:cNvPr>
          <p:cNvSpPr/>
          <p:nvPr/>
        </p:nvSpPr>
        <p:spPr>
          <a:xfrm>
            <a:off x="8870742" y="3513127"/>
            <a:ext cx="287258" cy="215444"/>
          </a:xfrm>
          <a:prstGeom prst="rect">
            <a:avLst/>
          </a:prstGeom>
        </p:spPr>
        <p:txBody>
          <a:bodyPr wrap="non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ko-KR" sz="800" b="1" i="0" u="none" strike="noStrike" kern="0" cap="none" spc="0" normalizeH="0" baseline="0" noProof="0" dirty="0">
                <a:ln>
                  <a:noFill/>
                </a:ln>
                <a:solidFill>
                  <a:srgbClr val="183883"/>
                </a:solidFill>
                <a:effectLst/>
                <a:uLnTx/>
                <a:uFillTx/>
                <a:latin typeface="Arial" panose="020B0604020202020204" pitchFamily="34" charset="0"/>
              </a:rPr>
              <a:t>…</a:t>
            </a:r>
            <a:endParaRPr kumimoji="0" lang="ko-KR" altLang="en-US" sz="800" b="1" i="0" u="none" strike="noStrike" kern="0" cap="none" spc="0" normalizeH="0" baseline="0" noProof="0" dirty="0">
              <a:ln>
                <a:noFill/>
              </a:ln>
              <a:solidFill>
                <a:srgbClr val="FFFFFF"/>
              </a:solidFill>
              <a:effectLst/>
              <a:uLnTx/>
              <a:uFillTx/>
              <a:latin typeface="Arial" panose="020B0604020202020204" pitchFamily="34" charset="0"/>
            </a:endParaRPr>
          </a:p>
        </p:txBody>
      </p:sp>
      <p:cxnSp>
        <p:nvCxnSpPr>
          <p:cNvPr id="63" name="연결선: 구부러짐 73">
            <a:extLst>
              <a:ext uri="{FF2B5EF4-FFF2-40B4-BE49-F238E27FC236}">
                <a16:creationId xmlns:a16="http://schemas.microsoft.com/office/drawing/2014/main" id="{92794CA9-396B-4907-B96F-CE00403CED77}"/>
              </a:ext>
            </a:extLst>
          </p:cNvPr>
          <p:cNvCxnSpPr>
            <a:cxnSpLocks/>
            <a:stCxn id="6" idx="0"/>
            <a:endCxn id="42" idx="0"/>
          </p:cNvCxnSpPr>
          <p:nvPr/>
        </p:nvCxnSpPr>
        <p:spPr bwMode="auto">
          <a:xfrm rot="5400000" flipH="1" flipV="1">
            <a:off x="5307538" y="1479558"/>
            <a:ext cx="12700" cy="3879866"/>
          </a:xfrm>
          <a:prstGeom prst="curvedConnector3">
            <a:avLst>
              <a:gd name="adj1" fmla="val 1800000"/>
            </a:avLst>
          </a:prstGeom>
          <a:solidFill>
            <a:srgbClr val="808080"/>
          </a:solidFill>
          <a:ln>
            <a:noFill/>
            <a:tailEnd type="triangle"/>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연결선: 구부러짐 74">
            <a:extLst>
              <a:ext uri="{FF2B5EF4-FFF2-40B4-BE49-F238E27FC236}">
                <a16:creationId xmlns:a16="http://schemas.microsoft.com/office/drawing/2014/main" id="{49767D63-885E-494A-B1FA-8FD4745FFC02}"/>
              </a:ext>
            </a:extLst>
          </p:cNvPr>
          <p:cNvCxnSpPr>
            <a:cxnSpLocks/>
            <a:stCxn id="6" idx="0"/>
            <a:endCxn id="43" idx="0"/>
          </p:cNvCxnSpPr>
          <p:nvPr/>
        </p:nvCxnSpPr>
        <p:spPr bwMode="auto">
          <a:xfrm rot="5400000" flipH="1" flipV="1">
            <a:off x="5587320" y="1199776"/>
            <a:ext cx="12700" cy="4439430"/>
          </a:xfrm>
          <a:prstGeom prst="curvedConnector3">
            <a:avLst>
              <a:gd name="adj1" fmla="val 2587496"/>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연결선: 구부러짐 75">
            <a:extLst>
              <a:ext uri="{FF2B5EF4-FFF2-40B4-BE49-F238E27FC236}">
                <a16:creationId xmlns:a16="http://schemas.microsoft.com/office/drawing/2014/main" id="{F5D80297-2788-4B1B-B600-2533172FAA35}"/>
              </a:ext>
            </a:extLst>
          </p:cNvPr>
          <p:cNvCxnSpPr>
            <a:cxnSpLocks/>
            <a:stCxn id="7" idx="0"/>
            <a:endCxn id="43" idx="0"/>
          </p:cNvCxnSpPr>
          <p:nvPr/>
        </p:nvCxnSpPr>
        <p:spPr bwMode="auto">
          <a:xfrm rot="5400000" flipH="1" flipV="1">
            <a:off x="5812691" y="1425147"/>
            <a:ext cx="12700" cy="3988688"/>
          </a:xfrm>
          <a:prstGeom prst="curvedConnector3">
            <a:avLst>
              <a:gd name="adj1" fmla="val 2425000"/>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연결선: 구부러짐 76">
            <a:extLst>
              <a:ext uri="{FF2B5EF4-FFF2-40B4-BE49-F238E27FC236}">
                <a16:creationId xmlns:a16="http://schemas.microsoft.com/office/drawing/2014/main" id="{8CCF5F6F-0031-4A55-91F0-66CCC55DD2D0}"/>
              </a:ext>
            </a:extLst>
          </p:cNvPr>
          <p:cNvCxnSpPr>
            <a:cxnSpLocks/>
            <a:stCxn id="8" idx="0"/>
            <a:endCxn id="43" idx="0"/>
          </p:cNvCxnSpPr>
          <p:nvPr/>
        </p:nvCxnSpPr>
        <p:spPr bwMode="auto">
          <a:xfrm rot="5400000" flipH="1" flipV="1">
            <a:off x="6038062" y="1650518"/>
            <a:ext cx="12700" cy="3537946"/>
          </a:xfrm>
          <a:prstGeom prst="curvedConnector3">
            <a:avLst>
              <a:gd name="adj1" fmla="val 2375000"/>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 name="연결선: 구부러짐 77">
            <a:extLst>
              <a:ext uri="{FF2B5EF4-FFF2-40B4-BE49-F238E27FC236}">
                <a16:creationId xmlns:a16="http://schemas.microsoft.com/office/drawing/2014/main" id="{BCB1E2AF-E012-48E9-99D6-F9AD112639FE}"/>
              </a:ext>
            </a:extLst>
          </p:cNvPr>
          <p:cNvCxnSpPr>
            <a:cxnSpLocks/>
            <a:stCxn id="9" idx="0"/>
            <a:endCxn id="43" idx="0"/>
          </p:cNvCxnSpPr>
          <p:nvPr/>
        </p:nvCxnSpPr>
        <p:spPr bwMode="auto">
          <a:xfrm rot="5400000" flipH="1" flipV="1">
            <a:off x="6263433" y="1875889"/>
            <a:ext cx="12700" cy="3087204"/>
          </a:xfrm>
          <a:prstGeom prst="curvedConnector3">
            <a:avLst>
              <a:gd name="adj1" fmla="val 2231252"/>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연결선: 구부러짐 78">
            <a:extLst>
              <a:ext uri="{FF2B5EF4-FFF2-40B4-BE49-F238E27FC236}">
                <a16:creationId xmlns:a16="http://schemas.microsoft.com/office/drawing/2014/main" id="{0FBE7685-AF28-4707-BFFD-27B0D20784FC}"/>
              </a:ext>
            </a:extLst>
          </p:cNvPr>
          <p:cNvCxnSpPr>
            <a:cxnSpLocks/>
            <a:stCxn id="10" idx="0"/>
            <a:endCxn id="43" idx="0"/>
          </p:cNvCxnSpPr>
          <p:nvPr/>
        </p:nvCxnSpPr>
        <p:spPr bwMode="auto">
          <a:xfrm rot="5400000" flipH="1" flipV="1">
            <a:off x="6487391" y="2099848"/>
            <a:ext cx="12700" cy="2639287"/>
          </a:xfrm>
          <a:prstGeom prst="curvedConnector3">
            <a:avLst>
              <a:gd name="adj1" fmla="val 2137504"/>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 name="연결선: 구부러짐 79">
            <a:extLst>
              <a:ext uri="{FF2B5EF4-FFF2-40B4-BE49-F238E27FC236}">
                <a16:creationId xmlns:a16="http://schemas.microsoft.com/office/drawing/2014/main" id="{ABD07A7A-9E5E-4162-B8E5-4458EC917266}"/>
              </a:ext>
            </a:extLst>
          </p:cNvPr>
          <p:cNvCxnSpPr>
            <a:cxnSpLocks/>
            <a:stCxn id="11" idx="0"/>
            <a:endCxn id="43" idx="0"/>
          </p:cNvCxnSpPr>
          <p:nvPr/>
        </p:nvCxnSpPr>
        <p:spPr bwMode="auto">
          <a:xfrm rot="5400000" flipH="1" flipV="1">
            <a:off x="6712762" y="2325219"/>
            <a:ext cx="12700" cy="2188545"/>
          </a:xfrm>
          <a:prstGeom prst="curvedConnector3">
            <a:avLst>
              <a:gd name="adj1" fmla="val 2006252"/>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0" name="왼쪽 중괄호 80">
            <a:extLst>
              <a:ext uri="{FF2B5EF4-FFF2-40B4-BE49-F238E27FC236}">
                <a16:creationId xmlns:a16="http://schemas.microsoft.com/office/drawing/2014/main" id="{687CBB06-054E-4B29-A111-12717721DA3E}"/>
              </a:ext>
            </a:extLst>
          </p:cNvPr>
          <p:cNvSpPr/>
          <p:nvPr/>
        </p:nvSpPr>
        <p:spPr bwMode="auto">
          <a:xfrm>
            <a:off x="3061165" y="3418904"/>
            <a:ext cx="147041" cy="467147"/>
          </a:xfrm>
          <a:prstGeom prst="leftBrace">
            <a:avLst>
              <a:gd name="adj1" fmla="val 43948"/>
              <a:gd name="adj2" fmla="val 50000"/>
            </a:avLst>
          </a:prstGeom>
          <a:noFill/>
          <a:ln w="15875" cmpd="sng">
            <a:solidFill>
              <a:srgbClr val="FF0000">
                <a:alpha val="75000"/>
              </a:srgbClr>
            </a:solidFill>
          </a:ln>
          <a:effectLst/>
        </p:spPr>
        <p:txBody>
          <a:bodyPr vert="horz" wrap="square" lIns="91440" tIns="45720" rIns="91440" bIns="45720" numCol="1" rtlCol="0" anchor="t" anchorCtr="0" compatLnSpc="1">
            <a:prstTxWarp prst="textNoShape">
              <a:avLst/>
            </a:prstTxWarp>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ko-KR" altLang="en-US" sz="1000" b="1" i="0" u="none" strike="noStrike" kern="0" cap="none" spc="0" normalizeH="0" baseline="0" noProof="0">
              <a:ln>
                <a:noFill/>
              </a:ln>
              <a:solidFill>
                <a:srgbClr val="FFFFFF"/>
              </a:solidFill>
              <a:effectLst/>
              <a:uLnTx/>
              <a:uFillTx/>
              <a:latin typeface="Arial" panose="020B0604020202020204" pitchFamily="34" charset="0"/>
            </a:endParaRPr>
          </a:p>
        </p:txBody>
      </p:sp>
      <p:sp>
        <p:nvSpPr>
          <p:cNvPr id="71" name="왼쪽 중괄호 81">
            <a:extLst>
              <a:ext uri="{FF2B5EF4-FFF2-40B4-BE49-F238E27FC236}">
                <a16:creationId xmlns:a16="http://schemas.microsoft.com/office/drawing/2014/main" id="{170BE69A-7347-467A-A42E-6979F186669F}"/>
              </a:ext>
            </a:extLst>
          </p:cNvPr>
          <p:cNvSpPr/>
          <p:nvPr/>
        </p:nvSpPr>
        <p:spPr bwMode="auto">
          <a:xfrm rot="10800000">
            <a:off x="9102054" y="3418904"/>
            <a:ext cx="147041" cy="467147"/>
          </a:xfrm>
          <a:prstGeom prst="leftBrace">
            <a:avLst>
              <a:gd name="adj1" fmla="val 43948"/>
              <a:gd name="adj2" fmla="val 50000"/>
            </a:avLst>
          </a:prstGeom>
          <a:noFill/>
          <a:ln w="15875" cmpd="sng">
            <a:solidFill>
              <a:srgbClr val="00B050">
                <a:alpha val="75000"/>
              </a:srgbClr>
            </a:solidFill>
          </a:ln>
          <a:effectLst/>
        </p:spPr>
        <p:txBody>
          <a:bodyPr vert="horz" wrap="square" lIns="91440" tIns="45720" rIns="91440" bIns="45720" numCol="1" rtlCol="0" anchor="t" anchorCtr="0" compatLnSpc="1">
            <a:prstTxWarp prst="textNoShape">
              <a:avLst/>
            </a:prstTxWarp>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ko-KR" altLang="en-US" sz="1000" b="1" i="0" u="none" strike="noStrike" kern="0" cap="none" spc="0" normalizeH="0" baseline="0" noProof="0">
              <a:ln>
                <a:noFill/>
              </a:ln>
              <a:solidFill>
                <a:srgbClr val="FFFFFF"/>
              </a:solidFill>
              <a:effectLst/>
              <a:uLnTx/>
              <a:uFillTx/>
              <a:latin typeface="Arial" panose="020B0604020202020204" pitchFamily="34" charset="0"/>
            </a:endParaRPr>
          </a:p>
        </p:txBody>
      </p:sp>
      <p:sp>
        <p:nvSpPr>
          <p:cNvPr id="72" name="직사각형 82">
            <a:extLst>
              <a:ext uri="{FF2B5EF4-FFF2-40B4-BE49-F238E27FC236}">
                <a16:creationId xmlns:a16="http://schemas.microsoft.com/office/drawing/2014/main" id="{607ADD99-2C5C-4CBF-86BE-2BD91A1821C7}"/>
              </a:ext>
            </a:extLst>
          </p:cNvPr>
          <p:cNvSpPr/>
          <p:nvPr/>
        </p:nvSpPr>
        <p:spPr>
          <a:xfrm>
            <a:off x="4945068" y="2859321"/>
            <a:ext cx="1263487" cy="230832"/>
          </a:xfrm>
          <a:prstGeom prst="rect">
            <a:avLst/>
          </a:prstGeom>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ko-KR" sz="900" b="1" i="0" u="sng" strike="noStrike" kern="0" cap="none" spc="0" normalizeH="0" baseline="0" noProof="0" dirty="0">
                <a:ln>
                  <a:noFill/>
                </a:ln>
                <a:solidFill>
                  <a:srgbClr val="003366"/>
                </a:solidFill>
                <a:effectLst/>
                <a:uLnTx/>
                <a:uFillTx/>
                <a:latin typeface="Corbel"/>
              </a:rPr>
              <a:t>Attention Mechanism</a:t>
            </a:r>
            <a:endParaRPr kumimoji="0" lang="ko-KR" altLang="en-US" sz="900" b="1" i="0" u="sng" strike="noStrike" kern="0" cap="none" spc="0" normalizeH="0" baseline="0" noProof="0" dirty="0">
              <a:ln>
                <a:noFill/>
              </a:ln>
              <a:solidFill>
                <a:srgbClr val="003366"/>
              </a:solidFill>
              <a:effectLst/>
              <a:uLnTx/>
              <a:uFillTx/>
              <a:latin typeface="Arial" panose="020B0604020202020204" pitchFamily="34" charset="0"/>
            </a:endParaRPr>
          </a:p>
        </p:txBody>
      </p:sp>
      <p:sp>
        <p:nvSpPr>
          <p:cNvPr id="73" name="직사각형 83">
            <a:extLst>
              <a:ext uri="{FF2B5EF4-FFF2-40B4-BE49-F238E27FC236}">
                <a16:creationId xmlns:a16="http://schemas.microsoft.com/office/drawing/2014/main" id="{392D00B6-A0AB-44AA-A23A-3C641C758B7E}"/>
              </a:ext>
            </a:extLst>
          </p:cNvPr>
          <p:cNvSpPr/>
          <p:nvPr/>
        </p:nvSpPr>
        <p:spPr>
          <a:xfrm>
            <a:off x="2640509" y="3421644"/>
            <a:ext cx="546945" cy="461665"/>
          </a:xfrm>
          <a:prstGeom prst="rect">
            <a:avLst/>
          </a:prstGeom>
        </p:spPr>
        <p:txBody>
          <a:bodyPr wrap="non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ko-KR" sz="800" b="1" i="0" u="sng" strike="noStrike" kern="0" cap="none" spc="0" normalizeH="0" baseline="0" noProof="0" dirty="0">
                <a:ln>
                  <a:noFill/>
                </a:ln>
                <a:solidFill>
                  <a:srgbClr val="003366"/>
                </a:solidFill>
                <a:effectLst/>
                <a:uLnTx/>
                <a:uFillTx/>
                <a:latin typeface="Corbel"/>
              </a:rPr>
              <a:t>Bi-GRU</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ko-KR" sz="800" b="1" i="0" u="sng" strike="noStrike" kern="0" cap="none" spc="0" normalizeH="0" baseline="0" noProof="0" dirty="0">
                <a:ln>
                  <a:noFill/>
                </a:ln>
                <a:solidFill>
                  <a:srgbClr val="003366"/>
                </a:solidFill>
                <a:effectLst/>
                <a:uLnTx/>
                <a:uFillTx/>
                <a:latin typeface="Corbel"/>
              </a:rPr>
              <a:t>Text</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ko-KR" sz="800" b="1" i="0" u="sng" strike="noStrike" kern="0" cap="none" spc="0" normalizeH="0" baseline="0" noProof="0" dirty="0">
                <a:ln>
                  <a:noFill/>
                </a:ln>
                <a:solidFill>
                  <a:srgbClr val="003366"/>
                </a:solidFill>
                <a:effectLst/>
                <a:uLnTx/>
                <a:uFillTx/>
                <a:latin typeface="Corbel"/>
              </a:rPr>
              <a:t>Encoder</a:t>
            </a:r>
            <a:endParaRPr kumimoji="0" lang="ko-KR" altLang="en-US" sz="800" b="1" i="0" u="sng" strike="noStrike" kern="0" cap="none" spc="0" normalizeH="0" baseline="0" noProof="0" dirty="0">
              <a:ln>
                <a:noFill/>
              </a:ln>
              <a:solidFill>
                <a:srgbClr val="003366"/>
              </a:solidFill>
              <a:effectLst/>
              <a:uLnTx/>
              <a:uFillTx/>
              <a:latin typeface="Arial" panose="020B0604020202020204" pitchFamily="34" charset="0"/>
            </a:endParaRPr>
          </a:p>
        </p:txBody>
      </p:sp>
      <p:sp>
        <p:nvSpPr>
          <p:cNvPr id="74" name="직사각형 84">
            <a:extLst>
              <a:ext uri="{FF2B5EF4-FFF2-40B4-BE49-F238E27FC236}">
                <a16:creationId xmlns:a16="http://schemas.microsoft.com/office/drawing/2014/main" id="{0C1A81C1-53C8-4F4C-9F48-43BE17C3D5B9}"/>
              </a:ext>
            </a:extLst>
          </p:cNvPr>
          <p:cNvSpPr/>
          <p:nvPr/>
        </p:nvSpPr>
        <p:spPr>
          <a:xfrm>
            <a:off x="9156191" y="3421643"/>
            <a:ext cx="554960" cy="461665"/>
          </a:xfrm>
          <a:prstGeom prst="rect">
            <a:avLst/>
          </a:prstGeom>
        </p:spPr>
        <p:txBody>
          <a:bodyPr wrap="non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ko-KR" sz="800" b="1" i="0" u="sng" strike="noStrike" kern="0" cap="none" spc="0" normalizeH="0" baseline="0" noProof="0" dirty="0">
                <a:ln>
                  <a:noFill/>
                </a:ln>
                <a:solidFill>
                  <a:srgbClr val="003366"/>
                </a:solidFill>
                <a:effectLst/>
                <a:uLnTx/>
                <a:uFillTx/>
                <a:latin typeface="Corbel"/>
              </a:rPr>
              <a:t>GRU</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ko-KR" sz="800" b="1" i="0" u="sng" strike="noStrike" kern="0" cap="none" spc="0" normalizeH="0" baseline="0" noProof="0" dirty="0">
                <a:ln>
                  <a:noFill/>
                </a:ln>
                <a:solidFill>
                  <a:srgbClr val="003366"/>
                </a:solidFill>
                <a:effectLst/>
                <a:uLnTx/>
                <a:uFillTx/>
                <a:latin typeface="Corbel"/>
              </a:rPr>
              <a:t>Text</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ko-KR" sz="800" b="1" i="0" u="sng" strike="noStrike" kern="0" cap="none" spc="0" normalizeH="0" baseline="0" noProof="0" dirty="0">
                <a:ln>
                  <a:noFill/>
                </a:ln>
                <a:solidFill>
                  <a:srgbClr val="003366"/>
                </a:solidFill>
                <a:effectLst/>
                <a:uLnTx/>
                <a:uFillTx/>
                <a:latin typeface="Corbel"/>
              </a:rPr>
              <a:t>Decoder</a:t>
            </a:r>
            <a:endParaRPr kumimoji="0" lang="ko-KR" altLang="en-US" sz="800" b="1" i="0" u="sng" strike="noStrike" kern="0" cap="none" spc="0" normalizeH="0" baseline="0" noProof="0" dirty="0">
              <a:ln>
                <a:noFill/>
              </a:ln>
              <a:solidFill>
                <a:srgbClr val="003366"/>
              </a:solidFill>
              <a:effectLst/>
              <a:uLnTx/>
              <a:uFillTx/>
              <a:latin typeface="Arial" panose="020B0604020202020204" pitchFamily="34" charset="0"/>
            </a:endParaRPr>
          </a:p>
        </p:txBody>
      </p:sp>
      <p:sp>
        <p:nvSpPr>
          <p:cNvPr id="75" name="직사각형 85">
            <a:extLst>
              <a:ext uri="{FF2B5EF4-FFF2-40B4-BE49-F238E27FC236}">
                <a16:creationId xmlns:a16="http://schemas.microsoft.com/office/drawing/2014/main" id="{EE53859F-CA21-42E7-90D1-58062868C748}"/>
              </a:ext>
            </a:extLst>
          </p:cNvPr>
          <p:cNvSpPr/>
          <p:nvPr/>
        </p:nvSpPr>
        <p:spPr>
          <a:xfrm>
            <a:off x="3135716" y="5889733"/>
            <a:ext cx="242375" cy="215444"/>
          </a:xfrm>
          <a:prstGeom prst="rect">
            <a:avLst/>
          </a:prstGeom>
        </p:spPr>
        <p:txBody>
          <a:bodyPr wrap="non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ko-KR" sz="800" b="1" i="0" u="none" strike="noStrike" kern="0" cap="none" spc="0" normalizeH="0" baseline="0" noProof="0" dirty="0">
                <a:ln>
                  <a:noFill/>
                </a:ln>
                <a:solidFill>
                  <a:srgbClr val="183883"/>
                </a:solidFill>
                <a:effectLst/>
                <a:uLnTx/>
                <a:uFillTx/>
                <a:latin typeface="Arial" panose="020B0604020202020204" pitchFamily="34" charset="0"/>
              </a:rPr>
              <a:t>1</a:t>
            </a:r>
            <a:endParaRPr kumimoji="0" lang="ko-KR" altLang="en-US" sz="800" b="1" i="0" u="none" strike="noStrike" kern="0" cap="none" spc="0" normalizeH="0" baseline="0" noProof="0" dirty="0">
              <a:ln>
                <a:noFill/>
              </a:ln>
              <a:solidFill>
                <a:srgbClr val="FFFFFF"/>
              </a:solidFill>
              <a:effectLst/>
              <a:uLnTx/>
              <a:uFillTx/>
              <a:latin typeface="Arial" panose="020B0604020202020204" pitchFamily="34" charset="0"/>
            </a:endParaRPr>
          </a:p>
        </p:txBody>
      </p:sp>
      <p:sp>
        <p:nvSpPr>
          <p:cNvPr id="76" name="직사각형 86">
            <a:extLst>
              <a:ext uri="{FF2B5EF4-FFF2-40B4-BE49-F238E27FC236}">
                <a16:creationId xmlns:a16="http://schemas.microsoft.com/office/drawing/2014/main" id="{8C8AB928-3EB5-4E47-B729-FD2560F6E21B}"/>
              </a:ext>
            </a:extLst>
          </p:cNvPr>
          <p:cNvSpPr/>
          <p:nvPr/>
        </p:nvSpPr>
        <p:spPr>
          <a:xfrm>
            <a:off x="3587617" y="5889733"/>
            <a:ext cx="242374" cy="215444"/>
          </a:xfrm>
          <a:prstGeom prst="rect">
            <a:avLst/>
          </a:prstGeom>
        </p:spPr>
        <p:txBody>
          <a:bodyPr wrap="non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ko-KR" sz="800" b="1" i="0" u="none" strike="noStrike" kern="0" cap="none" spc="0" normalizeH="0" baseline="0" noProof="0" dirty="0">
                <a:ln>
                  <a:noFill/>
                </a:ln>
                <a:solidFill>
                  <a:srgbClr val="183883"/>
                </a:solidFill>
                <a:effectLst/>
                <a:uLnTx/>
                <a:uFillTx/>
                <a:latin typeface="Arial" panose="020B0604020202020204" pitchFamily="34" charset="0"/>
              </a:rPr>
              <a:t>2</a:t>
            </a:r>
            <a:endParaRPr kumimoji="0" lang="ko-KR" altLang="en-US" sz="800" b="1" i="0" u="none" strike="noStrike" kern="0" cap="none" spc="0" normalizeH="0" baseline="0" noProof="0" dirty="0">
              <a:ln>
                <a:noFill/>
              </a:ln>
              <a:solidFill>
                <a:srgbClr val="FFFFFF"/>
              </a:solidFill>
              <a:effectLst/>
              <a:uLnTx/>
              <a:uFillTx/>
              <a:latin typeface="Arial" panose="020B0604020202020204" pitchFamily="34" charset="0"/>
            </a:endParaRPr>
          </a:p>
        </p:txBody>
      </p:sp>
      <p:sp>
        <p:nvSpPr>
          <p:cNvPr id="77" name="직사각형 87">
            <a:extLst>
              <a:ext uri="{FF2B5EF4-FFF2-40B4-BE49-F238E27FC236}">
                <a16:creationId xmlns:a16="http://schemas.microsoft.com/office/drawing/2014/main" id="{095DD51E-3EEC-452F-AB64-D33B011C0D58}"/>
              </a:ext>
            </a:extLst>
          </p:cNvPr>
          <p:cNvSpPr/>
          <p:nvPr/>
        </p:nvSpPr>
        <p:spPr>
          <a:xfrm>
            <a:off x="4033783" y="5889733"/>
            <a:ext cx="242374" cy="215444"/>
          </a:xfrm>
          <a:prstGeom prst="rect">
            <a:avLst/>
          </a:prstGeom>
        </p:spPr>
        <p:txBody>
          <a:bodyPr wrap="non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ko-KR" sz="800" b="1" i="0" u="none" strike="noStrike" kern="0" cap="none" spc="0" normalizeH="0" baseline="0" noProof="0" dirty="0">
                <a:ln>
                  <a:noFill/>
                </a:ln>
                <a:solidFill>
                  <a:srgbClr val="183883"/>
                </a:solidFill>
                <a:effectLst/>
                <a:uLnTx/>
                <a:uFillTx/>
                <a:latin typeface="Arial" panose="020B0604020202020204" pitchFamily="34" charset="0"/>
              </a:rPr>
              <a:t>3</a:t>
            </a:r>
            <a:endParaRPr kumimoji="0" lang="ko-KR" altLang="en-US" sz="800" b="1" i="0" u="none" strike="noStrike" kern="0" cap="none" spc="0" normalizeH="0" baseline="0" noProof="0" dirty="0">
              <a:ln>
                <a:noFill/>
              </a:ln>
              <a:solidFill>
                <a:srgbClr val="FFFFFF"/>
              </a:solidFill>
              <a:effectLst/>
              <a:uLnTx/>
              <a:uFillTx/>
              <a:latin typeface="Arial" panose="020B0604020202020204" pitchFamily="34" charset="0"/>
            </a:endParaRPr>
          </a:p>
        </p:txBody>
      </p:sp>
      <p:sp>
        <p:nvSpPr>
          <p:cNvPr id="78" name="직사각형 88">
            <a:extLst>
              <a:ext uri="{FF2B5EF4-FFF2-40B4-BE49-F238E27FC236}">
                <a16:creationId xmlns:a16="http://schemas.microsoft.com/office/drawing/2014/main" id="{1F523139-4C5B-479C-A1A5-70B33298C6AF}"/>
              </a:ext>
            </a:extLst>
          </p:cNvPr>
          <p:cNvSpPr/>
          <p:nvPr/>
        </p:nvSpPr>
        <p:spPr>
          <a:xfrm>
            <a:off x="4489102" y="5889733"/>
            <a:ext cx="242374" cy="215444"/>
          </a:xfrm>
          <a:prstGeom prst="rect">
            <a:avLst/>
          </a:prstGeom>
        </p:spPr>
        <p:txBody>
          <a:bodyPr wrap="non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ko-KR" sz="800" b="1" i="0" u="none" strike="noStrike" kern="0" cap="none" spc="0" normalizeH="0" baseline="0" noProof="0" dirty="0">
                <a:ln>
                  <a:noFill/>
                </a:ln>
                <a:solidFill>
                  <a:srgbClr val="183883"/>
                </a:solidFill>
                <a:effectLst/>
                <a:uLnTx/>
                <a:uFillTx/>
                <a:latin typeface="Arial" panose="020B0604020202020204" pitchFamily="34" charset="0"/>
              </a:rPr>
              <a:t>4</a:t>
            </a:r>
            <a:endParaRPr kumimoji="0" lang="ko-KR" altLang="en-US" sz="800" b="1" i="0" u="none" strike="noStrike" kern="0" cap="none" spc="0" normalizeH="0" baseline="0" noProof="0" dirty="0">
              <a:ln>
                <a:noFill/>
              </a:ln>
              <a:solidFill>
                <a:srgbClr val="FFFFFF"/>
              </a:solidFill>
              <a:effectLst/>
              <a:uLnTx/>
              <a:uFillTx/>
              <a:latin typeface="Arial" panose="020B0604020202020204" pitchFamily="34" charset="0"/>
            </a:endParaRPr>
          </a:p>
        </p:txBody>
      </p:sp>
      <p:sp>
        <p:nvSpPr>
          <p:cNvPr id="79" name="직사각형 89">
            <a:extLst>
              <a:ext uri="{FF2B5EF4-FFF2-40B4-BE49-F238E27FC236}">
                <a16:creationId xmlns:a16="http://schemas.microsoft.com/office/drawing/2014/main" id="{01EE27CF-AA03-44F0-9810-221078ADB464}"/>
              </a:ext>
            </a:extLst>
          </p:cNvPr>
          <p:cNvSpPr/>
          <p:nvPr/>
        </p:nvSpPr>
        <p:spPr>
          <a:xfrm>
            <a:off x="4937019" y="5889733"/>
            <a:ext cx="242374" cy="215444"/>
          </a:xfrm>
          <a:prstGeom prst="rect">
            <a:avLst/>
          </a:prstGeom>
        </p:spPr>
        <p:txBody>
          <a:bodyPr wrap="non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ko-KR" sz="800" b="1" i="0" u="none" strike="noStrike" kern="0" cap="none" spc="0" normalizeH="0" baseline="0" noProof="0" dirty="0">
                <a:ln>
                  <a:noFill/>
                </a:ln>
                <a:solidFill>
                  <a:srgbClr val="183883"/>
                </a:solidFill>
                <a:effectLst/>
                <a:uLnTx/>
                <a:uFillTx/>
                <a:latin typeface="Arial" panose="020B0604020202020204" pitchFamily="34" charset="0"/>
              </a:rPr>
              <a:t>5</a:t>
            </a:r>
            <a:endParaRPr kumimoji="0" lang="ko-KR" altLang="en-US" sz="800" b="1" i="0" u="none" strike="noStrike" kern="0" cap="none" spc="0" normalizeH="0" baseline="0" noProof="0" dirty="0">
              <a:ln>
                <a:noFill/>
              </a:ln>
              <a:solidFill>
                <a:srgbClr val="FFFFFF"/>
              </a:solidFill>
              <a:effectLst/>
              <a:uLnTx/>
              <a:uFillTx/>
              <a:latin typeface="Arial" panose="020B0604020202020204" pitchFamily="34" charset="0"/>
            </a:endParaRPr>
          </a:p>
        </p:txBody>
      </p:sp>
      <p:sp>
        <p:nvSpPr>
          <p:cNvPr id="80" name="직사각형 90">
            <a:extLst>
              <a:ext uri="{FF2B5EF4-FFF2-40B4-BE49-F238E27FC236}">
                <a16:creationId xmlns:a16="http://schemas.microsoft.com/office/drawing/2014/main" id="{32096BCD-D8D0-4759-A636-0EB204AE6576}"/>
              </a:ext>
            </a:extLst>
          </p:cNvPr>
          <p:cNvSpPr/>
          <p:nvPr/>
        </p:nvSpPr>
        <p:spPr>
          <a:xfrm>
            <a:off x="5387762" y="5889733"/>
            <a:ext cx="242374" cy="215444"/>
          </a:xfrm>
          <a:prstGeom prst="rect">
            <a:avLst/>
          </a:prstGeom>
        </p:spPr>
        <p:txBody>
          <a:bodyPr wrap="non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ko-KR" sz="800" b="1" i="0" u="none" strike="noStrike" kern="0" cap="none" spc="0" normalizeH="0" baseline="0" noProof="0" dirty="0">
                <a:ln>
                  <a:noFill/>
                </a:ln>
                <a:solidFill>
                  <a:srgbClr val="183883"/>
                </a:solidFill>
                <a:effectLst/>
                <a:uLnTx/>
                <a:uFillTx/>
                <a:latin typeface="Arial" panose="020B0604020202020204" pitchFamily="34" charset="0"/>
              </a:rPr>
              <a:t>6</a:t>
            </a:r>
            <a:endParaRPr kumimoji="0" lang="ko-KR" altLang="en-US" sz="800" b="1" i="0" u="none" strike="noStrike" kern="0" cap="none" spc="0" normalizeH="0" baseline="0" noProof="0" dirty="0">
              <a:ln>
                <a:noFill/>
              </a:ln>
              <a:solidFill>
                <a:srgbClr val="FFFFFF"/>
              </a:solidFill>
              <a:effectLst/>
              <a:uLnTx/>
              <a:uFillTx/>
              <a:latin typeface="Arial" panose="020B0604020202020204" pitchFamily="34" charset="0"/>
            </a:endParaRPr>
          </a:p>
        </p:txBody>
      </p:sp>
      <p:sp>
        <p:nvSpPr>
          <p:cNvPr id="81" name="타원 91">
            <a:extLst>
              <a:ext uri="{FF2B5EF4-FFF2-40B4-BE49-F238E27FC236}">
                <a16:creationId xmlns:a16="http://schemas.microsoft.com/office/drawing/2014/main" id="{1F951849-A98A-4D5A-ABE7-3D23DB0D6410}"/>
              </a:ext>
            </a:extLst>
          </p:cNvPr>
          <p:cNvSpPr/>
          <p:nvPr/>
        </p:nvSpPr>
        <p:spPr bwMode="auto">
          <a:xfrm>
            <a:off x="3189037" y="5931733"/>
            <a:ext cx="135731" cy="135731"/>
          </a:xfrm>
          <a:prstGeom prst="ellipse">
            <a:avLst/>
          </a:prstGeom>
          <a:noFill/>
          <a:ln w="9525" cap="flat" cmpd="sng" algn="ctr">
            <a:solidFill>
              <a:srgbClr val="18388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ko-KR" altLang="en-US" sz="1000" b="1"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82" name="타원 92">
            <a:extLst>
              <a:ext uri="{FF2B5EF4-FFF2-40B4-BE49-F238E27FC236}">
                <a16:creationId xmlns:a16="http://schemas.microsoft.com/office/drawing/2014/main" id="{92FA076F-13E9-43DA-BF93-3AF987A300D2}"/>
              </a:ext>
            </a:extLst>
          </p:cNvPr>
          <p:cNvSpPr/>
          <p:nvPr/>
        </p:nvSpPr>
        <p:spPr bwMode="auto">
          <a:xfrm>
            <a:off x="3636433" y="5931733"/>
            <a:ext cx="135731" cy="135731"/>
          </a:xfrm>
          <a:prstGeom prst="ellipse">
            <a:avLst/>
          </a:prstGeom>
          <a:noFill/>
          <a:ln w="9525" cap="flat" cmpd="sng" algn="ctr">
            <a:solidFill>
              <a:srgbClr val="18388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ko-KR" altLang="en-US" sz="1000" b="1"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83" name="타원 93">
            <a:extLst>
              <a:ext uri="{FF2B5EF4-FFF2-40B4-BE49-F238E27FC236}">
                <a16:creationId xmlns:a16="http://schemas.microsoft.com/office/drawing/2014/main" id="{481A8736-E6D8-4F56-ACF3-9158BD2AC28A}"/>
              </a:ext>
            </a:extLst>
          </p:cNvPr>
          <p:cNvSpPr/>
          <p:nvPr/>
        </p:nvSpPr>
        <p:spPr bwMode="auto">
          <a:xfrm>
            <a:off x="4083662" y="5931733"/>
            <a:ext cx="135731" cy="135731"/>
          </a:xfrm>
          <a:prstGeom prst="ellipse">
            <a:avLst/>
          </a:prstGeom>
          <a:noFill/>
          <a:ln w="9525" cap="flat" cmpd="sng" algn="ctr">
            <a:solidFill>
              <a:srgbClr val="18388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ko-KR" altLang="en-US" sz="1000" b="1"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84" name="타원 94">
            <a:extLst>
              <a:ext uri="{FF2B5EF4-FFF2-40B4-BE49-F238E27FC236}">
                <a16:creationId xmlns:a16="http://schemas.microsoft.com/office/drawing/2014/main" id="{4E8138D0-DF13-4BA8-AA8E-BBF47C155465}"/>
              </a:ext>
            </a:extLst>
          </p:cNvPr>
          <p:cNvSpPr/>
          <p:nvPr/>
        </p:nvSpPr>
        <p:spPr bwMode="auto">
          <a:xfrm>
            <a:off x="4542422" y="5931733"/>
            <a:ext cx="135731" cy="135731"/>
          </a:xfrm>
          <a:prstGeom prst="ellipse">
            <a:avLst/>
          </a:prstGeom>
          <a:noFill/>
          <a:ln w="9525" cap="flat" cmpd="sng" algn="ctr">
            <a:solidFill>
              <a:srgbClr val="18388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ko-KR" altLang="en-US" sz="1000" b="1"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85" name="타원 95">
            <a:extLst>
              <a:ext uri="{FF2B5EF4-FFF2-40B4-BE49-F238E27FC236}">
                <a16:creationId xmlns:a16="http://schemas.microsoft.com/office/drawing/2014/main" id="{6CAC542B-6A14-4851-ACB3-7E6ADABD1C0B}"/>
              </a:ext>
            </a:extLst>
          </p:cNvPr>
          <p:cNvSpPr/>
          <p:nvPr/>
        </p:nvSpPr>
        <p:spPr bwMode="auto">
          <a:xfrm>
            <a:off x="4989180" y="5931733"/>
            <a:ext cx="135731" cy="135731"/>
          </a:xfrm>
          <a:prstGeom prst="ellipse">
            <a:avLst/>
          </a:prstGeom>
          <a:noFill/>
          <a:ln w="9525" cap="flat" cmpd="sng" algn="ctr">
            <a:solidFill>
              <a:srgbClr val="18388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ko-KR" altLang="en-US" sz="1000" b="1"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86" name="타원 96">
            <a:extLst>
              <a:ext uri="{FF2B5EF4-FFF2-40B4-BE49-F238E27FC236}">
                <a16:creationId xmlns:a16="http://schemas.microsoft.com/office/drawing/2014/main" id="{F6C60E15-D2C2-431D-990A-2B8A25F35E34}"/>
              </a:ext>
            </a:extLst>
          </p:cNvPr>
          <p:cNvSpPr/>
          <p:nvPr/>
        </p:nvSpPr>
        <p:spPr bwMode="auto">
          <a:xfrm>
            <a:off x="5441081" y="5931733"/>
            <a:ext cx="135731" cy="135731"/>
          </a:xfrm>
          <a:prstGeom prst="ellipse">
            <a:avLst/>
          </a:prstGeom>
          <a:noFill/>
          <a:ln w="9525" cap="flat" cmpd="sng" algn="ctr">
            <a:solidFill>
              <a:srgbClr val="18388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ko-KR" altLang="en-US" sz="1000" b="1"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87" name="직사각형 97">
            <a:extLst>
              <a:ext uri="{FF2B5EF4-FFF2-40B4-BE49-F238E27FC236}">
                <a16:creationId xmlns:a16="http://schemas.microsoft.com/office/drawing/2014/main" id="{1ECEC49C-5C52-43AF-95EB-7170B71819D0}"/>
              </a:ext>
            </a:extLst>
          </p:cNvPr>
          <p:cNvSpPr/>
          <p:nvPr/>
        </p:nvSpPr>
        <p:spPr bwMode="auto">
          <a:xfrm>
            <a:off x="3048315" y="5437159"/>
            <a:ext cx="2684820" cy="207673"/>
          </a:xfrm>
          <a:prstGeom prst="rect">
            <a:avLst/>
          </a:prstGeom>
          <a:solidFill>
            <a:srgbClr val="0070C0">
              <a:alpha val="50000"/>
            </a:srgbClr>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ko-KR" altLang="en-US" sz="1000" b="1"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cxnSp>
        <p:nvCxnSpPr>
          <p:cNvPr id="88" name="직선 화살표 연결선 98">
            <a:extLst>
              <a:ext uri="{FF2B5EF4-FFF2-40B4-BE49-F238E27FC236}">
                <a16:creationId xmlns:a16="http://schemas.microsoft.com/office/drawing/2014/main" id="{8B64D419-94CD-4C4C-8C97-F4CDA832B697}"/>
              </a:ext>
            </a:extLst>
          </p:cNvPr>
          <p:cNvCxnSpPr/>
          <p:nvPr/>
        </p:nvCxnSpPr>
        <p:spPr bwMode="auto">
          <a:xfrm flipV="1">
            <a:off x="3256904" y="5637902"/>
            <a:ext cx="1159" cy="227687"/>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 name="직선 화살표 연결선 99">
            <a:extLst>
              <a:ext uri="{FF2B5EF4-FFF2-40B4-BE49-F238E27FC236}">
                <a16:creationId xmlns:a16="http://schemas.microsoft.com/office/drawing/2014/main" id="{B77A1EC3-CD9C-4AF3-8798-27A40F489DC1}"/>
              </a:ext>
            </a:extLst>
          </p:cNvPr>
          <p:cNvCxnSpPr/>
          <p:nvPr/>
        </p:nvCxnSpPr>
        <p:spPr bwMode="auto">
          <a:xfrm flipV="1">
            <a:off x="3706367" y="5637902"/>
            <a:ext cx="1159" cy="227687"/>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 name="직선 화살표 연결선 100">
            <a:extLst>
              <a:ext uri="{FF2B5EF4-FFF2-40B4-BE49-F238E27FC236}">
                <a16:creationId xmlns:a16="http://schemas.microsoft.com/office/drawing/2014/main" id="{124D3C3D-C3E0-4759-93CE-927018578E57}"/>
              </a:ext>
            </a:extLst>
          </p:cNvPr>
          <p:cNvCxnSpPr/>
          <p:nvPr/>
        </p:nvCxnSpPr>
        <p:spPr bwMode="auto">
          <a:xfrm flipV="1">
            <a:off x="4154554" y="5637902"/>
            <a:ext cx="1159" cy="227687"/>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1" name="직선 화살표 연결선 101">
            <a:extLst>
              <a:ext uri="{FF2B5EF4-FFF2-40B4-BE49-F238E27FC236}">
                <a16:creationId xmlns:a16="http://schemas.microsoft.com/office/drawing/2014/main" id="{AA68B575-1423-4A60-B7E0-655D1D1CC88F}"/>
              </a:ext>
            </a:extLst>
          </p:cNvPr>
          <p:cNvCxnSpPr/>
          <p:nvPr/>
        </p:nvCxnSpPr>
        <p:spPr bwMode="auto">
          <a:xfrm flipV="1">
            <a:off x="4611199" y="5637902"/>
            <a:ext cx="1159" cy="227687"/>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 name="직선 화살표 연결선 102">
            <a:extLst>
              <a:ext uri="{FF2B5EF4-FFF2-40B4-BE49-F238E27FC236}">
                <a16:creationId xmlns:a16="http://schemas.microsoft.com/office/drawing/2014/main" id="{C3A49DB7-16B7-4BEE-8716-0D6DE77BB1AD}"/>
              </a:ext>
            </a:extLst>
          </p:cNvPr>
          <p:cNvCxnSpPr/>
          <p:nvPr/>
        </p:nvCxnSpPr>
        <p:spPr bwMode="auto">
          <a:xfrm flipV="1">
            <a:off x="5057046" y="5637902"/>
            <a:ext cx="1159" cy="227687"/>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 name="직선 화살표 연결선 103">
            <a:extLst>
              <a:ext uri="{FF2B5EF4-FFF2-40B4-BE49-F238E27FC236}">
                <a16:creationId xmlns:a16="http://schemas.microsoft.com/office/drawing/2014/main" id="{2E76D225-925D-4FF5-B84B-AA7F338B00C6}"/>
              </a:ext>
            </a:extLst>
          </p:cNvPr>
          <p:cNvCxnSpPr/>
          <p:nvPr/>
        </p:nvCxnSpPr>
        <p:spPr bwMode="auto">
          <a:xfrm flipV="1">
            <a:off x="5501734" y="5637902"/>
            <a:ext cx="1159" cy="227687"/>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4" name="직사각형 104">
            <a:extLst>
              <a:ext uri="{FF2B5EF4-FFF2-40B4-BE49-F238E27FC236}">
                <a16:creationId xmlns:a16="http://schemas.microsoft.com/office/drawing/2014/main" id="{109728C5-9D37-4421-B4E8-91E9B455B3A9}"/>
              </a:ext>
            </a:extLst>
          </p:cNvPr>
          <p:cNvSpPr/>
          <p:nvPr/>
        </p:nvSpPr>
        <p:spPr bwMode="auto">
          <a:xfrm>
            <a:off x="2707634" y="4570995"/>
            <a:ext cx="6981814" cy="1556581"/>
          </a:xfrm>
          <a:prstGeom prst="rect">
            <a:avLst/>
          </a:prstGeom>
          <a:noFill/>
          <a:ln w="9525" cap="flat" cmpd="sng" algn="ctr">
            <a:solidFill>
              <a:srgbClr val="183883"/>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ko-KR" altLang="en-US" sz="1000" b="1"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95" name="직사각형 105">
            <a:extLst>
              <a:ext uri="{FF2B5EF4-FFF2-40B4-BE49-F238E27FC236}">
                <a16:creationId xmlns:a16="http://schemas.microsoft.com/office/drawing/2014/main" id="{239D231A-CD5C-4FA5-BDB0-FDA4120A3FAD}"/>
              </a:ext>
            </a:extLst>
          </p:cNvPr>
          <p:cNvSpPr/>
          <p:nvPr/>
        </p:nvSpPr>
        <p:spPr>
          <a:xfrm>
            <a:off x="3047157" y="5427163"/>
            <a:ext cx="2684819" cy="215444"/>
          </a:xfrm>
          <a:prstGeom prst="rect">
            <a:avLst/>
          </a:prstGeom>
        </p:spPr>
        <p:txBody>
          <a:bodyPr wrap="squar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ko-KR" sz="800" b="1" i="0" u="sng" strike="noStrike" kern="0" cap="none" spc="0" normalizeH="0" baseline="0" noProof="0" dirty="0">
                <a:ln>
                  <a:noFill/>
                </a:ln>
                <a:solidFill>
                  <a:srgbClr val="003366"/>
                </a:solidFill>
                <a:effectLst/>
                <a:uLnTx/>
                <a:uFillTx/>
                <a:latin typeface="Corbel"/>
              </a:rPr>
              <a:t>Entity Encoder with Selective Disambiguation</a:t>
            </a:r>
            <a:endParaRPr kumimoji="0" lang="ko-KR" altLang="en-US" sz="800" b="1" i="0" u="sng" strike="noStrike" kern="0" cap="none" spc="0" normalizeH="0" baseline="0" noProof="0" dirty="0">
              <a:ln>
                <a:noFill/>
              </a:ln>
              <a:solidFill>
                <a:srgbClr val="003366"/>
              </a:solidFill>
              <a:effectLst/>
              <a:uLnTx/>
              <a:uFillTx/>
              <a:latin typeface="Arial" panose="020B0604020202020204" pitchFamily="34" charset="0"/>
            </a:endParaRPr>
          </a:p>
        </p:txBody>
      </p:sp>
      <p:cxnSp>
        <p:nvCxnSpPr>
          <p:cNvPr id="96" name="직선 화살표 연결선 106">
            <a:extLst>
              <a:ext uri="{FF2B5EF4-FFF2-40B4-BE49-F238E27FC236}">
                <a16:creationId xmlns:a16="http://schemas.microsoft.com/office/drawing/2014/main" id="{FF27799A-6773-4D4B-BC5E-1C2D9F9DE6AC}"/>
              </a:ext>
            </a:extLst>
          </p:cNvPr>
          <p:cNvCxnSpPr/>
          <p:nvPr/>
        </p:nvCxnSpPr>
        <p:spPr bwMode="auto">
          <a:xfrm flipV="1">
            <a:off x="3256904" y="5209472"/>
            <a:ext cx="1159" cy="227687"/>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7" name="직선 화살표 연결선 107">
            <a:extLst>
              <a:ext uri="{FF2B5EF4-FFF2-40B4-BE49-F238E27FC236}">
                <a16:creationId xmlns:a16="http://schemas.microsoft.com/office/drawing/2014/main" id="{DCA5691D-7249-4232-9533-2173D60F6E65}"/>
              </a:ext>
            </a:extLst>
          </p:cNvPr>
          <p:cNvCxnSpPr/>
          <p:nvPr/>
        </p:nvCxnSpPr>
        <p:spPr bwMode="auto">
          <a:xfrm flipV="1">
            <a:off x="3706367" y="5209472"/>
            <a:ext cx="1159" cy="227687"/>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8" name="직선 화살표 연결선 108">
            <a:extLst>
              <a:ext uri="{FF2B5EF4-FFF2-40B4-BE49-F238E27FC236}">
                <a16:creationId xmlns:a16="http://schemas.microsoft.com/office/drawing/2014/main" id="{EC66D0D0-1895-4109-94DF-1DE61CC9765E}"/>
              </a:ext>
            </a:extLst>
          </p:cNvPr>
          <p:cNvCxnSpPr/>
          <p:nvPr/>
        </p:nvCxnSpPr>
        <p:spPr bwMode="auto">
          <a:xfrm flipV="1">
            <a:off x="4154554" y="5209472"/>
            <a:ext cx="1159" cy="227687"/>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 name="직선 화살표 연결선 109">
            <a:extLst>
              <a:ext uri="{FF2B5EF4-FFF2-40B4-BE49-F238E27FC236}">
                <a16:creationId xmlns:a16="http://schemas.microsoft.com/office/drawing/2014/main" id="{2A004B25-DC31-4BC9-A6C9-3A7DD0978444}"/>
              </a:ext>
            </a:extLst>
          </p:cNvPr>
          <p:cNvCxnSpPr/>
          <p:nvPr/>
        </p:nvCxnSpPr>
        <p:spPr bwMode="auto">
          <a:xfrm flipV="1">
            <a:off x="4611199" y="5209472"/>
            <a:ext cx="1159" cy="227687"/>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0" name="직선 화살표 연결선 110">
            <a:extLst>
              <a:ext uri="{FF2B5EF4-FFF2-40B4-BE49-F238E27FC236}">
                <a16:creationId xmlns:a16="http://schemas.microsoft.com/office/drawing/2014/main" id="{2EE0BBD4-1987-42EE-86E8-F18E80C6B736}"/>
              </a:ext>
            </a:extLst>
          </p:cNvPr>
          <p:cNvCxnSpPr/>
          <p:nvPr/>
        </p:nvCxnSpPr>
        <p:spPr bwMode="auto">
          <a:xfrm flipV="1">
            <a:off x="5057046" y="5209472"/>
            <a:ext cx="1159" cy="227687"/>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1" name="직선 화살표 연결선 111">
            <a:extLst>
              <a:ext uri="{FF2B5EF4-FFF2-40B4-BE49-F238E27FC236}">
                <a16:creationId xmlns:a16="http://schemas.microsoft.com/office/drawing/2014/main" id="{3AE76F57-2334-4889-979C-03C2D632B098}"/>
              </a:ext>
            </a:extLst>
          </p:cNvPr>
          <p:cNvCxnSpPr/>
          <p:nvPr/>
        </p:nvCxnSpPr>
        <p:spPr bwMode="auto">
          <a:xfrm flipV="1">
            <a:off x="5501734" y="5209472"/>
            <a:ext cx="1159" cy="227687"/>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 name="직사각형 112">
            <a:extLst>
              <a:ext uri="{FF2B5EF4-FFF2-40B4-BE49-F238E27FC236}">
                <a16:creationId xmlns:a16="http://schemas.microsoft.com/office/drawing/2014/main" id="{CAED2563-E586-4D4C-8C05-951E3ADFBDF9}"/>
              </a:ext>
            </a:extLst>
          </p:cNvPr>
          <p:cNvSpPr/>
          <p:nvPr/>
        </p:nvSpPr>
        <p:spPr bwMode="auto">
          <a:xfrm>
            <a:off x="3152422" y="4983612"/>
            <a:ext cx="222285" cy="227687"/>
          </a:xfrm>
          <a:prstGeom prst="rect">
            <a:avLst/>
          </a:prstGeom>
          <a:solidFill>
            <a:srgbClr val="7030A0">
              <a:alpha val="50000"/>
            </a:srgbClr>
          </a:solidFill>
          <a:ln w="9525"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ko-KR" altLang="en-US" sz="1000" b="1"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03" name="직사각형 113">
            <a:extLst>
              <a:ext uri="{FF2B5EF4-FFF2-40B4-BE49-F238E27FC236}">
                <a16:creationId xmlns:a16="http://schemas.microsoft.com/office/drawing/2014/main" id="{568891D0-14CF-49B8-B9E2-FFB59ED6545F}"/>
              </a:ext>
            </a:extLst>
          </p:cNvPr>
          <p:cNvSpPr/>
          <p:nvPr/>
        </p:nvSpPr>
        <p:spPr bwMode="auto">
          <a:xfrm>
            <a:off x="3602406" y="4983612"/>
            <a:ext cx="222285" cy="227687"/>
          </a:xfrm>
          <a:prstGeom prst="rect">
            <a:avLst/>
          </a:prstGeom>
          <a:solidFill>
            <a:srgbClr val="7030A0">
              <a:alpha val="50000"/>
            </a:srgbClr>
          </a:solidFill>
          <a:ln w="9525"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ko-KR" altLang="en-US" sz="1000" b="1"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04" name="직사각형 114">
            <a:extLst>
              <a:ext uri="{FF2B5EF4-FFF2-40B4-BE49-F238E27FC236}">
                <a16:creationId xmlns:a16="http://schemas.microsoft.com/office/drawing/2014/main" id="{A50D9A95-182C-448F-931F-6EB243B3D40E}"/>
              </a:ext>
            </a:extLst>
          </p:cNvPr>
          <p:cNvSpPr/>
          <p:nvPr/>
        </p:nvSpPr>
        <p:spPr bwMode="auto">
          <a:xfrm>
            <a:off x="4053448" y="4983612"/>
            <a:ext cx="222285" cy="227687"/>
          </a:xfrm>
          <a:prstGeom prst="rect">
            <a:avLst/>
          </a:prstGeom>
          <a:solidFill>
            <a:srgbClr val="7030A0">
              <a:alpha val="50000"/>
            </a:srgbClr>
          </a:solidFill>
          <a:ln w="9525"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ko-KR" altLang="en-US" sz="1000" b="1"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05" name="직사각형 115">
            <a:extLst>
              <a:ext uri="{FF2B5EF4-FFF2-40B4-BE49-F238E27FC236}">
                <a16:creationId xmlns:a16="http://schemas.microsoft.com/office/drawing/2014/main" id="{F79E5AB5-6D63-431A-BAFD-4386EF77D8C1}"/>
              </a:ext>
            </a:extLst>
          </p:cNvPr>
          <p:cNvSpPr/>
          <p:nvPr/>
        </p:nvSpPr>
        <p:spPr bwMode="auto">
          <a:xfrm>
            <a:off x="4504158" y="4983612"/>
            <a:ext cx="222285" cy="227687"/>
          </a:xfrm>
          <a:prstGeom prst="rect">
            <a:avLst/>
          </a:prstGeom>
          <a:solidFill>
            <a:srgbClr val="7030A0">
              <a:alpha val="50000"/>
            </a:srgbClr>
          </a:solidFill>
          <a:ln w="9525"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ko-KR" altLang="en-US" sz="1000" b="1"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06" name="직사각형 116">
            <a:extLst>
              <a:ext uri="{FF2B5EF4-FFF2-40B4-BE49-F238E27FC236}">
                <a16:creationId xmlns:a16="http://schemas.microsoft.com/office/drawing/2014/main" id="{466EDBB7-BE8D-4B14-83AA-CAA2418AB31C}"/>
              </a:ext>
            </a:extLst>
          </p:cNvPr>
          <p:cNvSpPr/>
          <p:nvPr/>
        </p:nvSpPr>
        <p:spPr bwMode="auto">
          <a:xfrm>
            <a:off x="4953412" y="4983612"/>
            <a:ext cx="222285" cy="227687"/>
          </a:xfrm>
          <a:prstGeom prst="rect">
            <a:avLst/>
          </a:prstGeom>
          <a:solidFill>
            <a:srgbClr val="7030A0">
              <a:alpha val="50000"/>
            </a:srgbClr>
          </a:solidFill>
          <a:ln w="9525"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ko-KR" altLang="en-US" sz="1000" b="1"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07" name="직사각형 117">
            <a:extLst>
              <a:ext uri="{FF2B5EF4-FFF2-40B4-BE49-F238E27FC236}">
                <a16:creationId xmlns:a16="http://schemas.microsoft.com/office/drawing/2014/main" id="{DD6D374F-1D36-4C14-A759-62BB507E5A47}"/>
              </a:ext>
            </a:extLst>
          </p:cNvPr>
          <p:cNvSpPr/>
          <p:nvPr/>
        </p:nvSpPr>
        <p:spPr bwMode="auto">
          <a:xfrm>
            <a:off x="5404154" y="4983612"/>
            <a:ext cx="222285" cy="227687"/>
          </a:xfrm>
          <a:prstGeom prst="rect">
            <a:avLst/>
          </a:prstGeom>
          <a:solidFill>
            <a:srgbClr val="7030A0">
              <a:alpha val="50000"/>
            </a:srgbClr>
          </a:solidFill>
          <a:ln w="9525"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ko-KR" altLang="en-US" sz="1000" b="1"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08" name="직사각형 118">
            <a:extLst>
              <a:ext uri="{FF2B5EF4-FFF2-40B4-BE49-F238E27FC236}">
                <a16:creationId xmlns:a16="http://schemas.microsoft.com/office/drawing/2014/main" id="{A99C9797-CA9D-4471-BF0C-53F89B2D122B}"/>
              </a:ext>
            </a:extLst>
          </p:cNvPr>
          <p:cNvSpPr/>
          <p:nvPr/>
        </p:nvSpPr>
        <p:spPr>
          <a:xfrm>
            <a:off x="2707634" y="4533279"/>
            <a:ext cx="6981814" cy="276999"/>
          </a:xfrm>
          <a:prstGeom prst="rect">
            <a:avLst/>
          </a:prstGeom>
        </p:spPr>
        <p:txBody>
          <a:bodyPr wrap="squar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ko-KR" sz="1200" b="1" i="0" u="sng" strike="noStrike" kern="0" cap="none" spc="0" normalizeH="0" baseline="0" noProof="0" dirty="0">
                <a:ln>
                  <a:noFill/>
                </a:ln>
                <a:solidFill>
                  <a:srgbClr val="183883"/>
                </a:solidFill>
                <a:effectLst/>
                <a:uLnTx/>
                <a:uFillTx/>
                <a:latin typeface="Corbel"/>
              </a:rPr>
              <a:t>W Module</a:t>
            </a:r>
            <a:endParaRPr kumimoji="0" lang="ko-KR" altLang="en-US" sz="1200" b="1" i="0" u="sng" strike="noStrike" kern="0" cap="none" spc="0" normalizeH="0" baseline="0" noProof="0" dirty="0">
              <a:ln>
                <a:noFill/>
              </a:ln>
              <a:solidFill>
                <a:srgbClr val="FFFFFF"/>
              </a:solidFill>
              <a:effectLst/>
              <a:uLnTx/>
              <a:uFillTx/>
              <a:latin typeface="Corbel"/>
            </a:endParaRPr>
          </a:p>
        </p:txBody>
      </p:sp>
      <p:sp>
        <p:nvSpPr>
          <p:cNvPr id="109" name="직사각형 119">
            <a:extLst>
              <a:ext uri="{FF2B5EF4-FFF2-40B4-BE49-F238E27FC236}">
                <a16:creationId xmlns:a16="http://schemas.microsoft.com/office/drawing/2014/main" id="{CFF0E865-44A0-46B6-B39D-5F7002FB3A6E}"/>
              </a:ext>
            </a:extLst>
          </p:cNvPr>
          <p:cNvSpPr/>
          <p:nvPr/>
        </p:nvSpPr>
        <p:spPr bwMode="auto">
          <a:xfrm>
            <a:off x="6584197" y="5437159"/>
            <a:ext cx="2684820" cy="207673"/>
          </a:xfrm>
          <a:prstGeom prst="rect">
            <a:avLst/>
          </a:prstGeom>
          <a:solidFill>
            <a:srgbClr val="0070C0">
              <a:alpha val="50000"/>
            </a:srgbClr>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ko-KR" altLang="en-US" sz="1000" b="1"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10" name="직사각형 120">
            <a:extLst>
              <a:ext uri="{FF2B5EF4-FFF2-40B4-BE49-F238E27FC236}">
                <a16:creationId xmlns:a16="http://schemas.microsoft.com/office/drawing/2014/main" id="{821909F6-D63F-4C3D-B145-DD27F9BC560A}"/>
              </a:ext>
            </a:extLst>
          </p:cNvPr>
          <p:cNvSpPr/>
          <p:nvPr/>
        </p:nvSpPr>
        <p:spPr>
          <a:xfrm>
            <a:off x="6584083" y="5427163"/>
            <a:ext cx="2684819" cy="215444"/>
          </a:xfrm>
          <a:prstGeom prst="rect">
            <a:avLst/>
          </a:prstGeom>
        </p:spPr>
        <p:txBody>
          <a:bodyPr wrap="squar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ko-KR" sz="800" b="1" i="0" u="sng" strike="noStrike" kern="0" cap="none" spc="0" normalizeH="0" baseline="0" noProof="0" dirty="0">
                <a:ln>
                  <a:noFill/>
                </a:ln>
                <a:solidFill>
                  <a:srgbClr val="003366"/>
                </a:solidFill>
                <a:effectLst/>
                <a:uLnTx/>
                <a:uFillTx/>
                <a:latin typeface="Corbel"/>
              </a:rPr>
              <a:t>Pooling with Firm Attention</a:t>
            </a:r>
            <a:endParaRPr kumimoji="0" lang="ko-KR" altLang="en-US" sz="800" b="1" i="0" u="sng" strike="noStrike" kern="0" cap="none" spc="0" normalizeH="0" baseline="0" noProof="0" dirty="0">
              <a:ln>
                <a:noFill/>
              </a:ln>
              <a:solidFill>
                <a:srgbClr val="003366"/>
              </a:solidFill>
              <a:effectLst/>
              <a:uLnTx/>
              <a:uFillTx/>
              <a:latin typeface="Arial" panose="020B0604020202020204" pitchFamily="34" charset="0"/>
            </a:endParaRPr>
          </a:p>
        </p:txBody>
      </p:sp>
      <p:sp>
        <p:nvSpPr>
          <p:cNvPr id="111" name="직사각형 121">
            <a:extLst>
              <a:ext uri="{FF2B5EF4-FFF2-40B4-BE49-F238E27FC236}">
                <a16:creationId xmlns:a16="http://schemas.microsoft.com/office/drawing/2014/main" id="{BC32E673-F582-4550-A9EC-8AA06B5A3DEE}"/>
              </a:ext>
            </a:extLst>
          </p:cNvPr>
          <p:cNvSpPr/>
          <p:nvPr/>
        </p:nvSpPr>
        <p:spPr bwMode="auto">
          <a:xfrm>
            <a:off x="6689485" y="5864065"/>
            <a:ext cx="222285" cy="227687"/>
          </a:xfrm>
          <a:prstGeom prst="rect">
            <a:avLst/>
          </a:prstGeom>
          <a:solidFill>
            <a:srgbClr val="7030A0">
              <a:alpha val="50000"/>
            </a:srgbClr>
          </a:solidFill>
          <a:ln w="9525"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ko-KR" altLang="en-US" sz="1000" b="1"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12" name="직사각형 122">
            <a:extLst>
              <a:ext uri="{FF2B5EF4-FFF2-40B4-BE49-F238E27FC236}">
                <a16:creationId xmlns:a16="http://schemas.microsoft.com/office/drawing/2014/main" id="{1BA0C247-0739-4BEA-8534-0BEEDA8867B1}"/>
              </a:ext>
            </a:extLst>
          </p:cNvPr>
          <p:cNvSpPr/>
          <p:nvPr/>
        </p:nvSpPr>
        <p:spPr bwMode="auto">
          <a:xfrm>
            <a:off x="7139469" y="5864065"/>
            <a:ext cx="222285" cy="227687"/>
          </a:xfrm>
          <a:prstGeom prst="rect">
            <a:avLst/>
          </a:prstGeom>
          <a:solidFill>
            <a:srgbClr val="7030A0">
              <a:alpha val="50000"/>
            </a:srgbClr>
          </a:solidFill>
          <a:ln w="9525"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ko-KR" altLang="en-US" sz="1000" b="1"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13" name="직사각형 123">
            <a:extLst>
              <a:ext uri="{FF2B5EF4-FFF2-40B4-BE49-F238E27FC236}">
                <a16:creationId xmlns:a16="http://schemas.microsoft.com/office/drawing/2014/main" id="{BC99FC82-1A27-4CF6-BB35-3715CCEA9BDE}"/>
              </a:ext>
            </a:extLst>
          </p:cNvPr>
          <p:cNvSpPr/>
          <p:nvPr/>
        </p:nvSpPr>
        <p:spPr bwMode="auto">
          <a:xfrm>
            <a:off x="7590511" y="5864065"/>
            <a:ext cx="222285" cy="227687"/>
          </a:xfrm>
          <a:prstGeom prst="rect">
            <a:avLst/>
          </a:prstGeom>
          <a:solidFill>
            <a:srgbClr val="7030A0">
              <a:alpha val="50000"/>
            </a:srgbClr>
          </a:solidFill>
          <a:ln w="9525"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ko-KR" altLang="en-US" sz="1000" b="1"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14" name="직사각형 124">
            <a:extLst>
              <a:ext uri="{FF2B5EF4-FFF2-40B4-BE49-F238E27FC236}">
                <a16:creationId xmlns:a16="http://schemas.microsoft.com/office/drawing/2014/main" id="{E6ACB350-9E9C-4D26-B420-42D3699DCF31}"/>
              </a:ext>
            </a:extLst>
          </p:cNvPr>
          <p:cNvSpPr/>
          <p:nvPr/>
        </p:nvSpPr>
        <p:spPr bwMode="auto">
          <a:xfrm>
            <a:off x="8041221" y="5864065"/>
            <a:ext cx="222285" cy="227687"/>
          </a:xfrm>
          <a:prstGeom prst="rect">
            <a:avLst/>
          </a:prstGeom>
          <a:solidFill>
            <a:srgbClr val="7030A0">
              <a:alpha val="50000"/>
            </a:srgbClr>
          </a:solidFill>
          <a:ln w="9525"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ko-KR" altLang="en-US" sz="1000" b="1"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15" name="직사각형 125">
            <a:extLst>
              <a:ext uri="{FF2B5EF4-FFF2-40B4-BE49-F238E27FC236}">
                <a16:creationId xmlns:a16="http://schemas.microsoft.com/office/drawing/2014/main" id="{A4ED526E-DBF1-414D-AE26-59FAEB736FB1}"/>
              </a:ext>
            </a:extLst>
          </p:cNvPr>
          <p:cNvSpPr/>
          <p:nvPr/>
        </p:nvSpPr>
        <p:spPr bwMode="auto">
          <a:xfrm>
            <a:off x="8490475" y="5864065"/>
            <a:ext cx="222285" cy="227687"/>
          </a:xfrm>
          <a:prstGeom prst="rect">
            <a:avLst/>
          </a:prstGeom>
          <a:solidFill>
            <a:srgbClr val="7030A0">
              <a:alpha val="50000"/>
            </a:srgbClr>
          </a:solidFill>
          <a:ln w="9525"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ko-KR" altLang="en-US" sz="1000" b="1"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16" name="직사각형 126">
            <a:extLst>
              <a:ext uri="{FF2B5EF4-FFF2-40B4-BE49-F238E27FC236}">
                <a16:creationId xmlns:a16="http://schemas.microsoft.com/office/drawing/2014/main" id="{33E323F2-4C5E-4257-A272-8481454042B2}"/>
              </a:ext>
            </a:extLst>
          </p:cNvPr>
          <p:cNvSpPr/>
          <p:nvPr/>
        </p:nvSpPr>
        <p:spPr bwMode="auto">
          <a:xfrm>
            <a:off x="8941217" y="5864065"/>
            <a:ext cx="222285" cy="227687"/>
          </a:xfrm>
          <a:prstGeom prst="rect">
            <a:avLst/>
          </a:prstGeom>
          <a:solidFill>
            <a:srgbClr val="7030A0">
              <a:alpha val="50000"/>
            </a:srgbClr>
          </a:solidFill>
          <a:ln w="9525"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ko-KR" altLang="en-US" sz="1000" b="1"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cxnSp>
        <p:nvCxnSpPr>
          <p:cNvPr id="117" name="직선 화살표 연결선 127">
            <a:extLst>
              <a:ext uri="{FF2B5EF4-FFF2-40B4-BE49-F238E27FC236}">
                <a16:creationId xmlns:a16="http://schemas.microsoft.com/office/drawing/2014/main" id="{7A560AB8-B205-4238-A2BF-AA097AFC2B9F}"/>
              </a:ext>
            </a:extLst>
          </p:cNvPr>
          <p:cNvCxnSpPr/>
          <p:nvPr/>
        </p:nvCxnSpPr>
        <p:spPr bwMode="auto">
          <a:xfrm flipV="1">
            <a:off x="6802806" y="5637902"/>
            <a:ext cx="1159" cy="227687"/>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8" name="직선 화살표 연결선 128">
            <a:extLst>
              <a:ext uri="{FF2B5EF4-FFF2-40B4-BE49-F238E27FC236}">
                <a16:creationId xmlns:a16="http://schemas.microsoft.com/office/drawing/2014/main" id="{F4D444D6-24A1-4AA4-8397-3EF355420475}"/>
              </a:ext>
            </a:extLst>
          </p:cNvPr>
          <p:cNvCxnSpPr/>
          <p:nvPr/>
        </p:nvCxnSpPr>
        <p:spPr bwMode="auto">
          <a:xfrm flipV="1">
            <a:off x="7252269" y="5637902"/>
            <a:ext cx="1159" cy="227687"/>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9" name="직선 화살표 연결선 129">
            <a:extLst>
              <a:ext uri="{FF2B5EF4-FFF2-40B4-BE49-F238E27FC236}">
                <a16:creationId xmlns:a16="http://schemas.microsoft.com/office/drawing/2014/main" id="{7534DF24-DD55-44B1-B0C1-709C1C2B7D41}"/>
              </a:ext>
            </a:extLst>
          </p:cNvPr>
          <p:cNvCxnSpPr/>
          <p:nvPr/>
        </p:nvCxnSpPr>
        <p:spPr bwMode="auto">
          <a:xfrm flipV="1">
            <a:off x="7700456" y="5637902"/>
            <a:ext cx="1159" cy="227687"/>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0" name="직선 화살표 연결선 130">
            <a:extLst>
              <a:ext uri="{FF2B5EF4-FFF2-40B4-BE49-F238E27FC236}">
                <a16:creationId xmlns:a16="http://schemas.microsoft.com/office/drawing/2014/main" id="{AD3131CE-4CFA-4FA2-803F-76C24A738E4E}"/>
              </a:ext>
            </a:extLst>
          </p:cNvPr>
          <p:cNvCxnSpPr/>
          <p:nvPr/>
        </p:nvCxnSpPr>
        <p:spPr bwMode="auto">
          <a:xfrm flipV="1">
            <a:off x="8157101" y="5637902"/>
            <a:ext cx="1159" cy="227687"/>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1" name="직선 화살표 연결선 131">
            <a:extLst>
              <a:ext uri="{FF2B5EF4-FFF2-40B4-BE49-F238E27FC236}">
                <a16:creationId xmlns:a16="http://schemas.microsoft.com/office/drawing/2014/main" id="{96448BE1-394B-4376-9A56-C80ED8D9794A}"/>
              </a:ext>
            </a:extLst>
          </p:cNvPr>
          <p:cNvCxnSpPr/>
          <p:nvPr/>
        </p:nvCxnSpPr>
        <p:spPr bwMode="auto">
          <a:xfrm flipV="1">
            <a:off x="8602948" y="5637902"/>
            <a:ext cx="1159" cy="227687"/>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2" name="직선 화살표 연결선 132">
            <a:extLst>
              <a:ext uri="{FF2B5EF4-FFF2-40B4-BE49-F238E27FC236}">
                <a16:creationId xmlns:a16="http://schemas.microsoft.com/office/drawing/2014/main" id="{1A9B0E04-DD21-40BE-9C03-A5260BF5740D}"/>
              </a:ext>
            </a:extLst>
          </p:cNvPr>
          <p:cNvCxnSpPr/>
          <p:nvPr/>
        </p:nvCxnSpPr>
        <p:spPr bwMode="auto">
          <a:xfrm flipV="1">
            <a:off x="9047636" y="5637902"/>
            <a:ext cx="1159" cy="227687"/>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 name="연결선: 구부러짐 133">
            <a:extLst>
              <a:ext uri="{FF2B5EF4-FFF2-40B4-BE49-F238E27FC236}">
                <a16:creationId xmlns:a16="http://schemas.microsoft.com/office/drawing/2014/main" id="{8B0A699C-6F27-4AE8-8B17-3FBBA01C01B6}"/>
              </a:ext>
            </a:extLst>
          </p:cNvPr>
          <p:cNvCxnSpPr>
            <a:cxnSpLocks/>
          </p:cNvCxnSpPr>
          <p:nvPr/>
        </p:nvCxnSpPr>
        <p:spPr bwMode="auto">
          <a:xfrm>
            <a:off x="5806384" y="5077574"/>
            <a:ext cx="782042" cy="880453"/>
          </a:xfrm>
          <a:prstGeom prst="curvedConnector3">
            <a:avLst/>
          </a:prstGeom>
          <a:noFill/>
          <a:ln w="34925" cap="sq" cmpd="sng" algn="ctr">
            <a:solidFill>
              <a:srgbClr val="0070C0"/>
            </a:solidFill>
            <a:prstDash val="solid"/>
            <a:round/>
            <a:headEnd type="none" w="lg" len="lg"/>
            <a:tailEnd type="triangl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 name="직선 화살표 연결선 134">
            <a:extLst>
              <a:ext uri="{FF2B5EF4-FFF2-40B4-BE49-F238E27FC236}">
                <a16:creationId xmlns:a16="http://schemas.microsoft.com/office/drawing/2014/main" id="{FFA8E1DC-F319-44B0-B554-929C2FEF27FD}"/>
              </a:ext>
            </a:extLst>
          </p:cNvPr>
          <p:cNvCxnSpPr/>
          <p:nvPr/>
        </p:nvCxnSpPr>
        <p:spPr bwMode="auto">
          <a:xfrm flipV="1">
            <a:off x="6802806" y="5209426"/>
            <a:ext cx="1159" cy="227687"/>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5" name="직선 화살표 연결선 135">
            <a:extLst>
              <a:ext uri="{FF2B5EF4-FFF2-40B4-BE49-F238E27FC236}">
                <a16:creationId xmlns:a16="http://schemas.microsoft.com/office/drawing/2014/main" id="{1276C7CC-28AE-4034-BA34-F3C2FEA1A7F1}"/>
              </a:ext>
            </a:extLst>
          </p:cNvPr>
          <p:cNvCxnSpPr/>
          <p:nvPr/>
        </p:nvCxnSpPr>
        <p:spPr bwMode="auto">
          <a:xfrm flipV="1">
            <a:off x="7252269" y="5209426"/>
            <a:ext cx="1159" cy="227687"/>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6" name="직선 화살표 연결선 136">
            <a:extLst>
              <a:ext uri="{FF2B5EF4-FFF2-40B4-BE49-F238E27FC236}">
                <a16:creationId xmlns:a16="http://schemas.microsoft.com/office/drawing/2014/main" id="{04059744-F553-4167-8A99-7CF2968D8AB2}"/>
              </a:ext>
            </a:extLst>
          </p:cNvPr>
          <p:cNvCxnSpPr/>
          <p:nvPr/>
        </p:nvCxnSpPr>
        <p:spPr bwMode="auto">
          <a:xfrm flipV="1">
            <a:off x="7700456" y="5209426"/>
            <a:ext cx="1159" cy="227687"/>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7" name="직선 화살표 연결선 137">
            <a:extLst>
              <a:ext uri="{FF2B5EF4-FFF2-40B4-BE49-F238E27FC236}">
                <a16:creationId xmlns:a16="http://schemas.microsoft.com/office/drawing/2014/main" id="{F8308743-0FD8-4CAC-BD09-2ADD5CC74F53}"/>
              </a:ext>
            </a:extLst>
          </p:cNvPr>
          <p:cNvCxnSpPr/>
          <p:nvPr/>
        </p:nvCxnSpPr>
        <p:spPr bwMode="auto">
          <a:xfrm flipV="1">
            <a:off x="8157101" y="5209426"/>
            <a:ext cx="1159" cy="227687"/>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8" name="직사각형 138">
            <a:extLst>
              <a:ext uri="{FF2B5EF4-FFF2-40B4-BE49-F238E27FC236}">
                <a16:creationId xmlns:a16="http://schemas.microsoft.com/office/drawing/2014/main" id="{9E3871D4-4C22-4533-B8B1-3DA3954545B0}"/>
              </a:ext>
            </a:extLst>
          </p:cNvPr>
          <p:cNvSpPr/>
          <p:nvPr/>
        </p:nvSpPr>
        <p:spPr bwMode="auto">
          <a:xfrm>
            <a:off x="6689485" y="5046978"/>
            <a:ext cx="222285" cy="160952"/>
          </a:xfrm>
          <a:prstGeom prst="rect">
            <a:avLst/>
          </a:prstGeom>
          <a:solidFill>
            <a:srgbClr val="7030A0">
              <a:alpha val="50000"/>
            </a:srgbClr>
          </a:solidFill>
          <a:ln w="9525"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ko-KR" altLang="en-US" sz="1000" b="1"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29" name="직사각형 139">
            <a:extLst>
              <a:ext uri="{FF2B5EF4-FFF2-40B4-BE49-F238E27FC236}">
                <a16:creationId xmlns:a16="http://schemas.microsoft.com/office/drawing/2014/main" id="{FA3A87D1-2DAA-4B7A-B857-1E6EF724F242}"/>
              </a:ext>
            </a:extLst>
          </p:cNvPr>
          <p:cNvSpPr/>
          <p:nvPr/>
        </p:nvSpPr>
        <p:spPr bwMode="auto">
          <a:xfrm>
            <a:off x="7139469" y="5151145"/>
            <a:ext cx="222285" cy="56785"/>
          </a:xfrm>
          <a:prstGeom prst="rect">
            <a:avLst/>
          </a:prstGeom>
          <a:solidFill>
            <a:srgbClr val="7030A0">
              <a:alpha val="50000"/>
            </a:srgbClr>
          </a:solidFill>
          <a:ln w="9525"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ko-KR" altLang="en-US" sz="1000" b="1"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30" name="직사각형 140">
            <a:extLst>
              <a:ext uri="{FF2B5EF4-FFF2-40B4-BE49-F238E27FC236}">
                <a16:creationId xmlns:a16="http://schemas.microsoft.com/office/drawing/2014/main" id="{C1EEF349-36CB-4AB5-8A0E-615FD59436C6}"/>
              </a:ext>
            </a:extLst>
          </p:cNvPr>
          <p:cNvSpPr/>
          <p:nvPr/>
        </p:nvSpPr>
        <p:spPr bwMode="auto">
          <a:xfrm>
            <a:off x="7590511" y="4980243"/>
            <a:ext cx="222285" cy="227687"/>
          </a:xfrm>
          <a:prstGeom prst="rect">
            <a:avLst/>
          </a:prstGeom>
          <a:solidFill>
            <a:srgbClr val="7030A0">
              <a:alpha val="50000"/>
            </a:srgbClr>
          </a:solidFill>
          <a:ln w="9525"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ko-KR" altLang="en-US" sz="1000" b="1"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31" name="직사각형 141">
            <a:extLst>
              <a:ext uri="{FF2B5EF4-FFF2-40B4-BE49-F238E27FC236}">
                <a16:creationId xmlns:a16="http://schemas.microsoft.com/office/drawing/2014/main" id="{2159DF22-2195-4DF6-B15E-211C2B545F83}"/>
              </a:ext>
            </a:extLst>
          </p:cNvPr>
          <p:cNvSpPr/>
          <p:nvPr/>
        </p:nvSpPr>
        <p:spPr bwMode="auto">
          <a:xfrm>
            <a:off x="8041221" y="5089341"/>
            <a:ext cx="222285" cy="118589"/>
          </a:xfrm>
          <a:prstGeom prst="rect">
            <a:avLst/>
          </a:prstGeom>
          <a:solidFill>
            <a:srgbClr val="7030A0">
              <a:alpha val="50000"/>
            </a:srgbClr>
          </a:solidFill>
          <a:ln w="9525"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ko-KR" altLang="en-US" sz="1000" b="1"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32" name="타원 142">
            <a:extLst>
              <a:ext uri="{FF2B5EF4-FFF2-40B4-BE49-F238E27FC236}">
                <a16:creationId xmlns:a16="http://schemas.microsoft.com/office/drawing/2014/main" id="{DC80413D-5447-4115-8F17-96DB11BD16EA}"/>
              </a:ext>
            </a:extLst>
          </p:cNvPr>
          <p:cNvSpPr/>
          <p:nvPr/>
        </p:nvSpPr>
        <p:spPr bwMode="auto">
          <a:xfrm>
            <a:off x="7848798" y="4614368"/>
            <a:ext cx="135731" cy="135731"/>
          </a:xfrm>
          <a:prstGeom prst="ellipse">
            <a:avLst/>
          </a:prstGeom>
          <a:noFill/>
          <a:ln w="9525" cap="flat" cmpd="sng" algn="ctr">
            <a:solidFill>
              <a:srgbClr val="18388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ko-KR" altLang="en-US" sz="1000" b="1"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cxnSp>
        <p:nvCxnSpPr>
          <p:cNvPr id="133" name="직선 연결선 143">
            <a:extLst>
              <a:ext uri="{FF2B5EF4-FFF2-40B4-BE49-F238E27FC236}">
                <a16:creationId xmlns:a16="http://schemas.microsoft.com/office/drawing/2014/main" id="{705622FA-0599-4395-8033-13E523A321CE}"/>
              </a:ext>
            </a:extLst>
          </p:cNvPr>
          <p:cNvCxnSpPr>
            <a:stCxn id="132" idx="0"/>
            <a:endCxn id="132" idx="4"/>
          </p:cNvCxnSpPr>
          <p:nvPr/>
        </p:nvCxnSpPr>
        <p:spPr bwMode="auto">
          <a:xfrm>
            <a:off x="7916664" y="4614368"/>
            <a:ext cx="0" cy="135731"/>
          </a:xfrm>
          <a:prstGeom prst="line">
            <a:avLst/>
          </a:prstGeom>
          <a:noFill/>
          <a:ln w="6350" cap="flat" cmpd="sng" algn="ctr">
            <a:solidFill>
              <a:srgbClr val="183883"/>
            </a:solidFill>
            <a:prstDash val="solid"/>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4" name="직선 연결선 144">
            <a:extLst>
              <a:ext uri="{FF2B5EF4-FFF2-40B4-BE49-F238E27FC236}">
                <a16:creationId xmlns:a16="http://schemas.microsoft.com/office/drawing/2014/main" id="{863DDC7D-E074-4049-872E-EB7E96DB2142}"/>
              </a:ext>
            </a:extLst>
          </p:cNvPr>
          <p:cNvCxnSpPr>
            <a:stCxn id="132" idx="2"/>
            <a:endCxn id="132" idx="6"/>
          </p:cNvCxnSpPr>
          <p:nvPr/>
        </p:nvCxnSpPr>
        <p:spPr bwMode="auto">
          <a:xfrm>
            <a:off x="7848798" y="4682234"/>
            <a:ext cx="135731" cy="0"/>
          </a:xfrm>
          <a:prstGeom prst="line">
            <a:avLst/>
          </a:prstGeom>
          <a:noFill/>
          <a:ln w="6350" cap="flat" cmpd="sng" algn="ctr">
            <a:solidFill>
              <a:srgbClr val="183883"/>
            </a:solidFill>
            <a:prstDash val="solid"/>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 name="직선 화살표 연결선 145">
            <a:extLst>
              <a:ext uri="{FF2B5EF4-FFF2-40B4-BE49-F238E27FC236}">
                <a16:creationId xmlns:a16="http://schemas.microsoft.com/office/drawing/2014/main" id="{6B27D5AA-6261-475A-A654-55A786222985}"/>
              </a:ext>
            </a:extLst>
          </p:cNvPr>
          <p:cNvCxnSpPr>
            <a:cxnSpLocks/>
            <a:stCxn id="128" idx="0"/>
            <a:endCxn id="132" idx="4"/>
          </p:cNvCxnSpPr>
          <p:nvPr/>
        </p:nvCxnSpPr>
        <p:spPr bwMode="auto">
          <a:xfrm flipV="1">
            <a:off x="6800628" y="4750099"/>
            <a:ext cx="1116036" cy="296879"/>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6" name="직선 화살표 연결선 146">
            <a:extLst>
              <a:ext uri="{FF2B5EF4-FFF2-40B4-BE49-F238E27FC236}">
                <a16:creationId xmlns:a16="http://schemas.microsoft.com/office/drawing/2014/main" id="{18C9A250-4A5E-4032-B974-056F8E394054}"/>
              </a:ext>
            </a:extLst>
          </p:cNvPr>
          <p:cNvCxnSpPr>
            <a:cxnSpLocks/>
            <a:stCxn id="129" idx="0"/>
            <a:endCxn id="132" idx="4"/>
          </p:cNvCxnSpPr>
          <p:nvPr/>
        </p:nvCxnSpPr>
        <p:spPr bwMode="auto">
          <a:xfrm flipV="1">
            <a:off x="7250612" y="4750099"/>
            <a:ext cx="666052" cy="401046"/>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7" name="직선 화살표 연결선 147">
            <a:extLst>
              <a:ext uri="{FF2B5EF4-FFF2-40B4-BE49-F238E27FC236}">
                <a16:creationId xmlns:a16="http://schemas.microsoft.com/office/drawing/2014/main" id="{8DB388D0-42C7-4E33-83B4-458128E1FB54}"/>
              </a:ext>
            </a:extLst>
          </p:cNvPr>
          <p:cNvCxnSpPr>
            <a:cxnSpLocks/>
            <a:stCxn id="130" idx="0"/>
            <a:endCxn id="132" idx="4"/>
          </p:cNvCxnSpPr>
          <p:nvPr/>
        </p:nvCxnSpPr>
        <p:spPr bwMode="auto">
          <a:xfrm flipV="1">
            <a:off x="7701654" y="4750099"/>
            <a:ext cx="215010" cy="230144"/>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8" name="직선 화살표 연결선 148">
            <a:extLst>
              <a:ext uri="{FF2B5EF4-FFF2-40B4-BE49-F238E27FC236}">
                <a16:creationId xmlns:a16="http://schemas.microsoft.com/office/drawing/2014/main" id="{0EC7B34B-7B32-47C3-A935-64D5872A989E}"/>
              </a:ext>
            </a:extLst>
          </p:cNvPr>
          <p:cNvCxnSpPr>
            <a:cxnSpLocks/>
            <a:stCxn id="131" idx="0"/>
            <a:endCxn id="132" idx="4"/>
          </p:cNvCxnSpPr>
          <p:nvPr/>
        </p:nvCxnSpPr>
        <p:spPr bwMode="auto">
          <a:xfrm flipH="1" flipV="1">
            <a:off x="7916664" y="4750099"/>
            <a:ext cx="235700" cy="339242"/>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9" name="연결선: 꺾임 149">
            <a:extLst>
              <a:ext uri="{FF2B5EF4-FFF2-40B4-BE49-F238E27FC236}">
                <a16:creationId xmlns:a16="http://schemas.microsoft.com/office/drawing/2014/main" id="{4161F383-8EE5-495B-8422-EE7057FA9F60}"/>
              </a:ext>
            </a:extLst>
          </p:cNvPr>
          <p:cNvCxnSpPr>
            <a:stCxn id="132" idx="0"/>
            <a:endCxn id="42" idx="2"/>
          </p:cNvCxnSpPr>
          <p:nvPr/>
        </p:nvCxnSpPr>
        <p:spPr bwMode="auto">
          <a:xfrm rot="16200000" flipV="1">
            <a:off x="7218203" y="3915906"/>
            <a:ext cx="727730" cy="669193"/>
          </a:xfrm>
          <a:prstGeom prst="bentConnector3">
            <a:avLst>
              <a:gd name="adj1" fmla="val 22077"/>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0" name="연결선: 꺾임 150">
            <a:extLst>
              <a:ext uri="{FF2B5EF4-FFF2-40B4-BE49-F238E27FC236}">
                <a16:creationId xmlns:a16="http://schemas.microsoft.com/office/drawing/2014/main" id="{BD985AF8-5112-43B6-8FED-6D7AF95BD44D}"/>
              </a:ext>
            </a:extLst>
          </p:cNvPr>
          <p:cNvCxnSpPr>
            <a:stCxn id="132" idx="0"/>
            <a:endCxn id="44" idx="2"/>
          </p:cNvCxnSpPr>
          <p:nvPr/>
        </p:nvCxnSpPr>
        <p:spPr bwMode="auto">
          <a:xfrm rot="5400000" flipH="1" flipV="1">
            <a:off x="7555934" y="4247368"/>
            <a:ext cx="727730" cy="6271"/>
          </a:xfrm>
          <a:prstGeom prst="bentConnector3">
            <a:avLst>
              <a:gd name="adj1" fmla="val 22077"/>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1" name="연결선: 꺾임 151">
            <a:extLst>
              <a:ext uri="{FF2B5EF4-FFF2-40B4-BE49-F238E27FC236}">
                <a16:creationId xmlns:a16="http://schemas.microsoft.com/office/drawing/2014/main" id="{A895BF49-86B8-4A0C-A0D6-84DE5DF1250C}"/>
              </a:ext>
            </a:extLst>
          </p:cNvPr>
          <p:cNvCxnSpPr>
            <a:cxnSpLocks/>
            <a:stCxn id="132" idx="0"/>
            <a:endCxn id="52" idx="2"/>
          </p:cNvCxnSpPr>
          <p:nvPr/>
        </p:nvCxnSpPr>
        <p:spPr bwMode="auto">
          <a:xfrm rot="5400000" flipH="1" flipV="1">
            <a:off x="7892731" y="3910571"/>
            <a:ext cx="727730" cy="679864"/>
          </a:xfrm>
          <a:prstGeom prst="bentConnector3">
            <a:avLst>
              <a:gd name="adj1" fmla="val 22078"/>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2" name="직사각형 152">
            <a:extLst>
              <a:ext uri="{FF2B5EF4-FFF2-40B4-BE49-F238E27FC236}">
                <a16:creationId xmlns:a16="http://schemas.microsoft.com/office/drawing/2014/main" id="{64C8BDFA-0F6E-4977-ACE9-6A1909EA6F5D}"/>
              </a:ext>
            </a:extLst>
          </p:cNvPr>
          <p:cNvSpPr/>
          <p:nvPr/>
        </p:nvSpPr>
        <p:spPr bwMode="auto">
          <a:xfrm>
            <a:off x="6252092" y="4980243"/>
            <a:ext cx="222285" cy="227687"/>
          </a:xfrm>
          <a:prstGeom prst="rect">
            <a:avLst/>
          </a:prstGeom>
          <a:solidFill>
            <a:srgbClr val="FFC000">
              <a:alpha val="50000"/>
            </a:srgbClr>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ko-KR" altLang="en-US" sz="1000" b="1"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cxnSp>
        <p:nvCxnSpPr>
          <p:cNvPr id="143" name="연결선: 꺾임 153">
            <a:extLst>
              <a:ext uri="{FF2B5EF4-FFF2-40B4-BE49-F238E27FC236}">
                <a16:creationId xmlns:a16="http://schemas.microsoft.com/office/drawing/2014/main" id="{F4BCF303-08A3-4098-8293-C8B73976E9F5}"/>
              </a:ext>
            </a:extLst>
          </p:cNvPr>
          <p:cNvCxnSpPr>
            <a:cxnSpLocks/>
            <a:stCxn id="142" idx="2"/>
            <a:endCxn id="109" idx="1"/>
          </p:cNvCxnSpPr>
          <p:nvPr/>
        </p:nvCxnSpPr>
        <p:spPr bwMode="auto">
          <a:xfrm rot="16200000" flipH="1">
            <a:off x="6307183" y="5263982"/>
            <a:ext cx="333066" cy="220962"/>
          </a:xfrm>
          <a:prstGeom prst="bentConnector2">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 name="직선 화살표 연결선 154">
            <a:extLst>
              <a:ext uri="{FF2B5EF4-FFF2-40B4-BE49-F238E27FC236}">
                <a16:creationId xmlns:a16="http://schemas.microsoft.com/office/drawing/2014/main" id="{99DCB47E-09C4-4446-B555-C86409E1A910}"/>
              </a:ext>
            </a:extLst>
          </p:cNvPr>
          <p:cNvCxnSpPr>
            <a:cxnSpLocks/>
            <a:endCxn id="142" idx="0"/>
          </p:cNvCxnSpPr>
          <p:nvPr/>
        </p:nvCxnSpPr>
        <p:spPr bwMode="auto">
          <a:xfrm>
            <a:off x="6363235" y="3652478"/>
            <a:ext cx="0" cy="1327765"/>
          </a:xfrm>
          <a:prstGeom prst="straightConnector1">
            <a:avLst/>
          </a:prstGeom>
          <a:noFill/>
          <a:ln w="6350" cap="flat" cmpd="sng" algn="ctr">
            <a:solidFill>
              <a:srgbClr val="183883"/>
            </a:solidFill>
            <a:prstDash val="solid"/>
            <a:miter lim="800000"/>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6" name="모서리가 둥근 직사각형 145"/>
          <p:cNvSpPr/>
          <p:nvPr/>
        </p:nvSpPr>
        <p:spPr>
          <a:xfrm>
            <a:off x="10192871" y="242047"/>
            <a:ext cx="1896035" cy="7126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NAACL18</a:t>
            </a:r>
            <a:endParaRPr lang="ko-KR" altLang="en-US" dirty="0"/>
          </a:p>
        </p:txBody>
      </p:sp>
      <p:sp>
        <p:nvSpPr>
          <p:cNvPr id="147" name="TextBox 146">
            <a:extLst>
              <a:ext uri="{FF2B5EF4-FFF2-40B4-BE49-F238E27FC236}">
                <a16:creationId xmlns:a16="http://schemas.microsoft.com/office/drawing/2014/main" id="{CE6BC1B7-CA07-467C-A399-2C919704010E}"/>
              </a:ext>
            </a:extLst>
          </p:cNvPr>
          <p:cNvSpPr txBox="1"/>
          <p:nvPr/>
        </p:nvSpPr>
        <p:spPr>
          <a:xfrm>
            <a:off x="324913" y="4929281"/>
            <a:ext cx="2208243" cy="1015663"/>
          </a:xfrm>
          <a:prstGeom prst="rect">
            <a:avLst/>
          </a:prstGeom>
          <a:solidFill>
            <a:srgbClr val="FFFFFF"/>
          </a:solidFill>
          <a:ln w="12700" cap="flat" cmpd="sng" algn="ctr">
            <a:solidFill>
              <a:srgbClr val="183883"/>
            </a:solidFill>
            <a:prstDash val="solid"/>
            <a:miter lim="800000"/>
          </a:ln>
          <a:effectLst/>
        </p:spPr>
        <p:txBody>
          <a:bodyPr wrap="square" rtlCol="0">
            <a:spAutoFit/>
          </a:bodyPr>
          <a:lstStyle/>
          <a:p>
            <a:pPr marL="180975" marR="0" lvl="0" indent="-180975" defTabSz="914400" eaLnBrk="0" fontAlgn="base" latinLnBrk="0" hangingPunct="0">
              <a:lnSpc>
                <a:spcPct val="100000"/>
              </a:lnSpc>
              <a:spcBef>
                <a:spcPct val="0"/>
              </a:spcBef>
              <a:spcAft>
                <a:spcPct val="0"/>
              </a:spcAft>
              <a:buClrTx/>
              <a:buSzTx/>
              <a:buFont typeface="+mj-ea"/>
              <a:buAutoNum type="circleNumDbPlain"/>
              <a:tabLst/>
              <a:defRPr/>
            </a:pPr>
            <a:r>
              <a:rPr kumimoji="0" lang="en-US" altLang="ko-KR" sz="1000" b="1" i="0" u="none" strike="noStrike" kern="0" cap="none" spc="0" normalizeH="0" baseline="0" noProof="0" dirty="0">
                <a:ln>
                  <a:noFill/>
                </a:ln>
                <a:solidFill>
                  <a:srgbClr val="183883"/>
                </a:solidFill>
                <a:effectLst/>
                <a:uLnTx/>
                <a:uFillTx/>
                <a:latin typeface="Corbel"/>
                <a:ea typeface="+mn-ea"/>
                <a:cs typeface="+mn-cs"/>
              </a:rPr>
              <a:t>/wiki/</a:t>
            </a:r>
            <a:r>
              <a:rPr kumimoji="0" lang="en-US" altLang="ko-KR" sz="1000" b="1" i="0" u="none" strike="noStrike" kern="0" cap="none" spc="0" normalizeH="0" baseline="0" noProof="0" dirty="0" err="1">
                <a:ln>
                  <a:noFill/>
                </a:ln>
                <a:solidFill>
                  <a:srgbClr val="183883"/>
                </a:solidFill>
                <a:effectLst/>
                <a:uLnTx/>
                <a:uFillTx/>
                <a:latin typeface="Corbel"/>
                <a:ea typeface="+mn-ea"/>
                <a:cs typeface="+mn-cs"/>
              </a:rPr>
              <a:t>Los_Angeles_Dodgers</a:t>
            </a:r>
            <a:endParaRPr kumimoji="0" lang="en-US" altLang="ko-KR" sz="1000" b="1" i="0" u="none" strike="noStrike" kern="0" cap="none" spc="0" normalizeH="0" baseline="0" noProof="0" dirty="0">
              <a:ln>
                <a:noFill/>
              </a:ln>
              <a:solidFill>
                <a:srgbClr val="183883"/>
              </a:solidFill>
              <a:effectLst/>
              <a:uLnTx/>
              <a:uFillTx/>
              <a:latin typeface="Corbel"/>
              <a:ea typeface="+mn-ea"/>
              <a:cs typeface="+mn-cs"/>
            </a:endParaRPr>
          </a:p>
          <a:p>
            <a:pPr marL="180975" marR="0" lvl="0" indent="-180975" defTabSz="914400" eaLnBrk="0" fontAlgn="base" latinLnBrk="0" hangingPunct="0">
              <a:lnSpc>
                <a:spcPct val="100000"/>
              </a:lnSpc>
              <a:spcBef>
                <a:spcPct val="0"/>
              </a:spcBef>
              <a:spcAft>
                <a:spcPct val="0"/>
              </a:spcAft>
              <a:buClrTx/>
              <a:buSzTx/>
              <a:buFont typeface="+mj-ea"/>
              <a:buAutoNum type="circleNumDbPlain"/>
              <a:tabLst/>
              <a:defRPr/>
            </a:pPr>
            <a:r>
              <a:rPr kumimoji="0" lang="en-US" altLang="ko-KR" sz="1000" b="1" i="0" u="none" strike="noStrike" kern="0" cap="none" spc="0" normalizeH="0" baseline="0" noProof="0" dirty="0">
                <a:ln>
                  <a:noFill/>
                </a:ln>
                <a:solidFill>
                  <a:srgbClr val="183883"/>
                </a:solidFill>
                <a:effectLst/>
                <a:uLnTx/>
                <a:uFillTx/>
                <a:latin typeface="Corbel"/>
                <a:ea typeface="+mn-ea"/>
                <a:cs typeface="+mn-cs"/>
              </a:rPr>
              <a:t>/wiki/</a:t>
            </a:r>
            <a:r>
              <a:rPr kumimoji="0" lang="en-US" altLang="ko-KR" sz="1000" b="1" i="0" u="none" strike="noStrike" kern="0" cap="none" spc="0" normalizeH="0" baseline="0" noProof="0" dirty="0" err="1">
                <a:ln>
                  <a:noFill/>
                </a:ln>
                <a:solidFill>
                  <a:srgbClr val="183883"/>
                </a:solidFill>
                <a:effectLst/>
                <a:uLnTx/>
                <a:uFillTx/>
                <a:latin typeface="Corbel"/>
                <a:ea typeface="+mn-ea"/>
                <a:cs typeface="+mn-cs"/>
              </a:rPr>
              <a:t>South_Korean</a:t>
            </a:r>
            <a:endParaRPr kumimoji="0" lang="en-US" altLang="ko-KR" sz="1000" b="1" i="0" u="none" strike="noStrike" kern="0" cap="none" spc="0" normalizeH="0" baseline="0" noProof="0" dirty="0">
              <a:ln>
                <a:noFill/>
              </a:ln>
              <a:solidFill>
                <a:srgbClr val="183883"/>
              </a:solidFill>
              <a:effectLst/>
              <a:uLnTx/>
              <a:uFillTx/>
              <a:latin typeface="Corbel"/>
              <a:ea typeface="+mn-ea"/>
              <a:cs typeface="+mn-cs"/>
            </a:endParaRPr>
          </a:p>
          <a:p>
            <a:pPr marL="180975" marR="0" lvl="0" indent="-180975" defTabSz="914400" eaLnBrk="0" fontAlgn="base" latinLnBrk="0" hangingPunct="0">
              <a:lnSpc>
                <a:spcPct val="100000"/>
              </a:lnSpc>
              <a:spcBef>
                <a:spcPct val="0"/>
              </a:spcBef>
              <a:spcAft>
                <a:spcPct val="0"/>
              </a:spcAft>
              <a:buClrTx/>
              <a:buSzTx/>
              <a:buFont typeface="+mj-ea"/>
              <a:buAutoNum type="circleNumDbPlain"/>
              <a:tabLst/>
              <a:defRPr/>
            </a:pPr>
            <a:r>
              <a:rPr kumimoji="0" lang="en-US" altLang="ko-KR" sz="1000" b="1" i="0" u="none" strike="noStrike" kern="0" cap="none" spc="0" normalizeH="0" baseline="0" noProof="0" dirty="0">
                <a:ln>
                  <a:noFill/>
                </a:ln>
                <a:solidFill>
                  <a:srgbClr val="183883"/>
                </a:solidFill>
                <a:effectLst/>
                <a:uLnTx/>
                <a:uFillTx/>
                <a:latin typeface="Corbel"/>
                <a:ea typeface="+mn-ea"/>
                <a:cs typeface="+mn-cs"/>
              </a:rPr>
              <a:t>/wiki/</a:t>
            </a:r>
            <a:r>
              <a:rPr kumimoji="0" lang="en-US" altLang="ko-KR" sz="1000" b="1" i="0" u="none" strike="noStrike" kern="0" cap="none" spc="0" normalizeH="0" baseline="0" noProof="0" dirty="0" err="1">
                <a:ln>
                  <a:noFill/>
                </a:ln>
                <a:solidFill>
                  <a:srgbClr val="183883"/>
                </a:solidFill>
                <a:effectLst/>
                <a:uLnTx/>
                <a:uFillTx/>
                <a:latin typeface="Corbel"/>
                <a:ea typeface="+mn-ea"/>
                <a:cs typeface="+mn-cs"/>
              </a:rPr>
              <a:t>Seo_Jae-woong</a:t>
            </a:r>
            <a:endParaRPr kumimoji="0" lang="en-US" altLang="ko-KR" sz="1000" b="1" i="0" u="none" strike="noStrike" kern="0" cap="none" spc="0" normalizeH="0" baseline="0" noProof="0" dirty="0">
              <a:ln>
                <a:noFill/>
              </a:ln>
              <a:solidFill>
                <a:srgbClr val="183883"/>
              </a:solidFill>
              <a:effectLst/>
              <a:uLnTx/>
              <a:uFillTx/>
              <a:latin typeface="Corbel"/>
              <a:ea typeface="+mn-ea"/>
              <a:cs typeface="+mn-cs"/>
            </a:endParaRPr>
          </a:p>
          <a:p>
            <a:pPr marL="180975" marR="0" lvl="0" indent="-180975" defTabSz="914400" eaLnBrk="0" fontAlgn="base" latinLnBrk="0" hangingPunct="0">
              <a:lnSpc>
                <a:spcPct val="100000"/>
              </a:lnSpc>
              <a:spcBef>
                <a:spcPct val="0"/>
              </a:spcBef>
              <a:spcAft>
                <a:spcPct val="0"/>
              </a:spcAft>
              <a:buClrTx/>
              <a:buSzTx/>
              <a:buFont typeface="+mj-ea"/>
              <a:buAutoNum type="circleNumDbPlain"/>
              <a:tabLst/>
              <a:defRPr/>
            </a:pPr>
            <a:r>
              <a:rPr kumimoji="0" lang="en-US" altLang="ko-KR" sz="1000" b="1" i="0" u="none" strike="noStrike" kern="0" cap="none" spc="0" normalizeH="0" baseline="0" noProof="0" dirty="0">
                <a:ln>
                  <a:noFill/>
                </a:ln>
                <a:solidFill>
                  <a:srgbClr val="183883"/>
                </a:solidFill>
                <a:effectLst/>
                <a:uLnTx/>
                <a:uFillTx/>
                <a:latin typeface="Corbel"/>
                <a:ea typeface="+mn-ea"/>
                <a:cs typeface="+mn-cs"/>
              </a:rPr>
              <a:t>/wiki/</a:t>
            </a:r>
            <a:r>
              <a:rPr kumimoji="0" lang="en-US" altLang="ko-KR" sz="1000" b="1" i="0" u="none" strike="noStrike" kern="0" cap="none" spc="0" normalizeH="0" baseline="0" noProof="0" dirty="0" err="1">
                <a:ln>
                  <a:noFill/>
                </a:ln>
                <a:solidFill>
                  <a:srgbClr val="183883"/>
                </a:solidFill>
                <a:effectLst/>
                <a:uLnTx/>
                <a:uFillTx/>
                <a:latin typeface="Corbel"/>
                <a:ea typeface="+mn-ea"/>
                <a:cs typeface="+mn-cs"/>
              </a:rPr>
              <a:t>New_York_Mets</a:t>
            </a:r>
            <a:endParaRPr kumimoji="0" lang="en-US" altLang="ko-KR" sz="1000" b="1" i="0" u="none" strike="noStrike" kern="0" cap="none" spc="0" normalizeH="0" baseline="0" noProof="0" dirty="0">
              <a:ln>
                <a:noFill/>
              </a:ln>
              <a:solidFill>
                <a:srgbClr val="183883"/>
              </a:solidFill>
              <a:effectLst/>
              <a:uLnTx/>
              <a:uFillTx/>
              <a:latin typeface="Corbel"/>
              <a:ea typeface="+mn-ea"/>
              <a:cs typeface="+mn-cs"/>
            </a:endParaRPr>
          </a:p>
          <a:p>
            <a:pPr marL="180975" marR="0" lvl="0" indent="-180975" defTabSz="914400" eaLnBrk="0" fontAlgn="base" latinLnBrk="0" hangingPunct="0">
              <a:lnSpc>
                <a:spcPct val="100000"/>
              </a:lnSpc>
              <a:spcBef>
                <a:spcPct val="0"/>
              </a:spcBef>
              <a:spcAft>
                <a:spcPct val="0"/>
              </a:spcAft>
              <a:buClrTx/>
              <a:buSzTx/>
              <a:buFont typeface="+mj-ea"/>
              <a:buAutoNum type="circleNumDbPlain"/>
              <a:tabLst/>
              <a:defRPr/>
            </a:pPr>
            <a:r>
              <a:rPr kumimoji="0" lang="en-US" altLang="ko-KR" sz="1000" b="1" i="0" u="none" strike="noStrike" kern="0" cap="none" spc="0" normalizeH="0" baseline="0" noProof="0" dirty="0">
                <a:ln>
                  <a:noFill/>
                </a:ln>
                <a:solidFill>
                  <a:srgbClr val="183883"/>
                </a:solidFill>
                <a:effectLst/>
                <a:uLnTx/>
                <a:uFillTx/>
                <a:latin typeface="Corbel"/>
                <a:ea typeface="+mn-ea"/>
                <a:cs typeface="+mn-cs"/>
              </a:rPr>
              <a:t>/wiki/</a:t>
            </a:r>
            <a:r>
              <a:rPr kumimoji="0" lang="en-US" altLang="ko-KR" sz="1000" b="1" i="0" u="none" strike="noStrike" kern="0" cap="none" spc="0" normalizeH="0" baseline="0" noProof="0" dirty="0" err="1">
                <a:ln>
                  <a:noFill/>
                </a:ln>
                <a:solidFill>
                  <a:srgbClr val="183883"/>
                </a:solidFill>
                <a:effectLst/>
                <a:uLnTx/>
                <a:uFillTx/>
                <a:latin typeface="Corbel"/>
                <a:ea typeface="+mn-ea"/>
                <a:cs typeface="+mn-cs"/>
              </a:rPr>
              <a:t>Wednesday_Night_Baseball</a:t>
            </a:r>
            <a:endParaRPr kumimoji="0" lang="en-US" altLang="ko-KR" sz="1000" b="1" i="0" u="none" strike="noStrike" kern="0" cap="none" spc="0" normalizeH="0" baseline="0" noProof="0" dirty="0">
              <a:ln>
                <a:noFill/>
              </a:ln>
              <a:solidFill>
                <a:srgbClr val="183883"/>
              </a:solidFill>
              <a:effectLst/>
              <a:uLnTx/>
              <a:uFillTx/>
              <a:latin typeface="Corbel"/>
              <a:ea typeface="+mn-ea"/>
              <a:cs typeface="+mn-cs"/>
            </a:endParaRPr>
          </a:p>
          <a:p>
            <a:pPr marL="180975" marR="0" lvl="0" indent="-180975" defTabSz="914400" eaLnBrk="0" fontAlgn="base" latinLnBrk="0" hangingPunct="0">
              <a:lnSpc>
                <a:spcPct val="100000"/>
              </a:lnSpc>
              <a:spcBef>
                <a:spcPct val="0"/>
              </a:spcBef>
              <a:spcAft>
                <a:spcPct val="0"/>
              </a:spcAft>
              <a:buClrTx/>
              <a:buSzTx/>
              <a:buFont typeface="+mj-ea"/>
              <a:buAutoNum type="circleNumDbPlain"/>
              <a:tabLst/>
              <a:defRPr/>
            </a:pPr>
            <a:r>
              <a:rPr kumimoji="0" lang="en-US" altLang="ko-KR" sz="1000" b="1" i="0" u="none" strike="noStrike" kern="0" cap="none" spc="0" normalizeH="0" baseline="0" noProof="0" dirty="0">
                <a:ln>
                  <a:noFill/>
                </a:ln>
                <a:solidFill>
                  <a:srgbClr val="183883"/>
                </a:solidFill>
                <a:effectLst/>
                <a:uLnTx/>
                <a:uFillTx/>
                <a:latin typeface="Corbel"/>
                <a:ea typeface="+mn-ea"/>
                <a:cs typeface="+mn-cs"/>
              </a:rPr>
              <a:t>/wiki/Trade_(sports)</a:t>
            </a:r>
          </a:p>
        </p:txBody>
      </p:sp>
    </p:spTree>
    <p:extLst>
      <p:ext uri="{BB962C8B-B14F-4D97-AF65-F5344CB8AC3E}">
        <p14:creationId xmlns:p14="http://schemas.microsoft.com/office/powerpoint/2010/main" val="22220794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Alternative: Aligning text-K as modality</a:t>
            </a:r>
            <a:endParaRPr lang="ko-KR" altLang="en-US" dirty="0"/>
          </a:p>
        </p:txBody>
      </p:sp>
      <p:sp>
        <p:nvSpPr>
          <p:cNvPr id="4" name="슬라이드 번호 개체 틀 3"/>
          <p:cNvSpPr>
            <a:spLocks noGrp="1"/>
          </p:cNvSpPr>
          <p:nvPr>
            <p:ph type="sldNum" sz="quarter" idx="12"/>
          </p:nvPr>
        </p:nvSpPr>
        <p:spPr/>
        <p:txBody>
          <a:bodyPr/>
          <a:lstStyle/>
          <a:p>
            <a:fld id="{330EA680-D336-4FF7-8B7A-9848BB0A1C32}" type="slidenum">
              <a:rPr lang="en-US" smtClean="0"/>
              <a:t>19</a:t>
            </a:fld>
            <a:endParaRPr lang="en-US"/>
          </a:p>
        </p:txBody>
      </p:sp>
      <p:grpSp>
        <p:nvGrpSpPr>
          <p:cNvPr id="35" name="Google Shape;935;p116"/>
          <p:cNvGrpSpPr/>
          <p:nvPr/>
        </p:nvGrpSpPr>
        <p:grpSpPr>
          <a:xfrm>
            <a:off x="1976712" y="2341532"/>
            <a:ext cx="3457500" cy="3455951"/>
            <a:chOff x="560750" y="1276450"/>
            <a:chExt cx="3457500" cy="3357900"/>
          </a:xfrm>
        </p:grpSpPr>
        <p:sp>
          <p:nvSpPr>
            <p:cNvPr id="77" name="Google Shape;936;p116"/>
            <p:cNvSpPr/>
            <p:nvPr/>
          </p:nvSpPr>
          <p:spPr>
            <a:xfrm>
              <a:off x="560750" y="1276450"/>
              <a:ext cx="3457500" cy="3357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8" name="Google Shape;937;p116"/>
            <p:cNvSpPr/>
            <p:nvPr/>
          </p:nvSpPr>
          <p:spPr>
            <a:xfrm>
              <a:off x="1389725" y="1939525"/>
              <a:ext cx="82800" cy="82800"/>
            </a:xfrm>
            <a:prstGeom prst="ellipse">
              <a:avLst/>
            </a:prstGeom>
            <a:solidFill>
              <a:srgbClr val="1C458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9" name="Google Shape;938;p116"/>
            <p:cNvSpPr/>
            <p:nvPr/>
          </p:nvSpPr>
          <p:spPr>
            <a:xfrm>
              <a:off x="1389725" y="2549125"/>
              <a:ext cx="82800" cy="82800"/>
            </a:xfrm>
            <a:prstGeom prst="ellipse">
              <a:avLst/>
            </a:prstGeom>
            <a:solidFill>
              <a:srgbClr val="1C458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0" name="Google Shape;939;p116"/>
            <p:cNvSpPr/>
            <p:nvPr/>
          </p:nvSpPr>
          <p:spPr>
            <a:xfrm>
              <a:off x="1923125" y="2015725"/>
              <a:ext cx="82800" cy="82800"/>
            </a:xfrm>
            <a:prstGeom prst="ellipse">
              <a:avLst/>
            </a:prstGeom>
            <a:solidFill>
              <a:srgbClr val="1C458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1" name="Google Shape;940;p116"/>
            <p:cNvSpPr/>
            <p:nvPr/>
          </p:nvSpPr>
          <p:spPr>
            <a:xfrm>
              <a:off x="1008725" y="3539725"/>
              <a:ext cx="82800" cy="82800"/>
            </a:xfrm>
            <a:prstGeom prst="ellipse">
              <a:avLst/>
            </a:prstGeom>
            <a:solidFill>
              <a:srgbClr val="1C458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2" name="Google Shape;941;p116"/>
            <p:cNvSpPr/>
            <p:nvPr/>
          </p:nvSpPr>
          <p:spPr>
            <a:xfrm>
              <a:off x="3370925" y="2472925"/>
              <a:ext cx="82800" cy="82800"/>
            </a:xfrm>
            <a:prstGeom prst="ellipse">
              <a:avLst/>
            </a:prstGeom>
            <a:solidFill>
              <a:srgbClr val="1C458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3" name="Google Shape;942;p116"/>
            <p:cNvSpPr/>
            <p:nvPr/>
          </p:nvSpPr>
          <p:spPr>
            <a:xfrm>
              <a:off x="2151725" y="3234925"/>
              <a:ext cx="82800" cy="82800"/>
            </a:xfrm>
            <a:prstGeom prst="ellipse">
              <a:avLst/>
            </a:prstGeom>
            <a:solidFill>
              <a:srgbClr val="1C458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4" name="Google Shape;943;p116"/>
            <p:cNvSpPr/>
            <p:nvPr/>
          </p:nvSpPr>
          <p:spPr>
            <a:xfrm>
              <a:off x="3066125" y="3768325"/>
              <a:ext cx="82800" cy="82800"/>
            </a:xfrm>
            <a:prstGeom prst="ellipse">
              <a:avLst/>
            </a:prstGeom>
            <a:solidFill>
              <a:srgbClr val="1C458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5" name="Google Shape;944;p116"/>
            <p:cNvSpPr/>
            <p:nvPr/>
          </p:nvSpPr>
          <p:spPr>
            <a:xfrm>
              <a:off x="2456525" y="4225525"/>
              <a:ext cx="82800" cy="82800"/>
            </a:xfrm>
            <a:prstGeom prst="ellipse">
              <a:avLst/>
            </a:prstGeom>
            <a:solidFill>
              <a:srgbClr val="1C458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6" name="Google Shape;945;p116"/>
            <p:cNvSpPr/>
            <p:nvPr/>
          </p:nvSpPr>
          <p:spPr>
            <a:xfrm>
              <a:off x="3218525" y="2168125"/>
              <a:ext cx="82800" cy="82800"/>
            </a:xfrm>
            <a:prstGeom prst="ellipse">
              <a:avLst/>
            </a:prstGeom>
            <a:solidFill>
              <a:srgbClr val="1C458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36" name="Google Shape;957;p116"/>
          <p:cNvGrpSpPr/>
          <p:nvPr/>
        </p:nvGrpSpPr>
        <p:grpSpPr>
          <a:xfrm rot="10560178">
            <a:off x="6545921" y="2319350"/>
            <a:ext cx="3457265" cy="3455953"/>
            <a:chOff x="560750" y="1276450"/>
            <a:chExt cx="3457500" cy="3357900"/>
          </a:xfrm>
        </p:grpSpPr>
        <p:sp>
          <p:nvSpPr>
            <p:cNvPr id="67" name="Google Shape;958;p116"/>
            <p:cNvSpPr/>
            <p:nvPr/>
          </p:nvSpPr>
          <p:spPr>
            <a:xfrm>
              <a:off x="560750" y="1276450"/>
              <a:ext cx="3457500" cy="3357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8" name="Google Shape;959;p116"/>
            <p:cNvSpPr/>
            <p:nvPr/>
          </p:nvSpPr>
          <p:spPr>
            <a:xfrm>
              <a:off x="1389725" y="1939525"/>
              <a:ext cx="82800" cy="82800"/>
            </a:xfrm>
            <a:prstGeom prst="ellipse">
              <a:avLst/>
            </a:prstGeom>
            <a:solidFill>
              <a:srgbClr val="1C458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9" name="Google Shape;960;p116"/>
            <p:cNvSpPr/>
            <p:nvPr/>
          </p:nvSpPr>
          <p:spPr>
            <a:xfrm>
              <a:off x="1389725" y="2549125"/>
              <a:ext cx="82800" cy="82800"/>
            </a:xfrm>
            <a:prstGeom prst="ellipse">
              <a:avLst/>
            </a:prstGeom>
            <a:solidFill>
              <a:srgbClr val="1C458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0" name="Google Shape;961;p116"/>
            <p:cNvSpPr/>
            <p:nvPr/>
          </p:nvSpPr>
          <p:spPr>
            <a:xfrm>
              <a:off x="1923125" y="2015725"/>
              <a:ext cx="82800" cy="82800"/>
            </a:xfrm>
            <a:prstGeom prst="ellipse">
              <a:avLst/>
            </a:prstGeom>
            <a:solidFill>
              <a:srgbClr val="1C458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1" name="Google Shape;962;p116"/>
            <p:cNvSpPr/>
            <p:nvPr/>
          </p:nvSpPr>
          <p:spPr>
            <a:xfrm>
              <a:off x="1008725" y="3539725"/>
              <a:ext cx="82800" cy="82800"/>
            </a:xfrm>
            <a:prstGeom prst="ellipse">
              <a:avLst/>
            </a:prstGeom>
            <a:solidFill>
              <a:srgbClr val="1C458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2" name="Google Shape;963;p116"/>
            <p:cNvSpPr/>
            <p:nvPr/>
          </p:nvSpPr>
          <p:spPr>
            <a:xfrm>
              <a:off x="3370925" y="2472925"/>
              <a:ext cx="82800" cy="82800"/>
            </a:xfrm>
            <a:prstGeom prst="ellipse">
              <a:avLst/>
            </a:prstGeom>
            <a:solidFill>
              <a:srgbClr val="1C458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3" name="Google Shape;964;p116"/>
            <p:cNvSpPr/>
            <p:nvPr/>
          </p:nvSpPr>
          <p:spPr>
            <a:xfrm>
              <a:off x="2151725" y="3234925"/>
              <a:ext cx="82800" cy="82800"/>
            </a:xfrm>
            <a:prstGeom prst="ellipse">
              <a:avLst/>
            </a:prstGeom>
            <a:solidFill>
              <a:srgbClr val="1C458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4" name="Google Shape;965;p116"/>
            <p:cNvSpPr/>
            <p:nvPr/>
          </p:nvSpPr>
          <p:spPr>
            <a:xfrm>
              <a:off x="3066125" y="3768325"/>
              <a:ext cx="82800" cy="82800"/>
            </a:xfrm>
            <a:prstGeom prst="ellipse">
              <a:avLst/>
            </a:prstGeom>
            <a:solidFill>
              <a:srgbClr val="1C458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5" name="Google Shape;966;p116"/>
            <p:cNvSpPr/>
            <p:nvPr/>
          </p:nvSpPr>
          <p:spPr>
            <a:xfrm>
              <a:off x="2456525" y="4225525"/>
              <a:ext cx="82800" cy="82800"/>
            </a:xfrm>
            <a:prstGeom prst="ellipse">
              <a:avLst/>
            </a:prstGeom>
            <a:solidFill>
              <a:srgbClr val="1C458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6" name="Google Shape;967;p116"/>
            <p:cNvSpPr/>
            <p:nvPr/>
          </p:nvSpPr>
          <p:spPr>
            <a:xfrm>
              <a:off x="3218525" y="2168125"/>
              <a:ext cx="82800" cy="82800"/>
            </a:xfrm>
            <a:prstGeom prst="ellipse">
              <a:avLst/>
            </a:prstGeom>
            <a:solidFill>
              <a:srgbClr val="1C458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37" name="Google Shape;968;p116"/>
          <p:cNvSpPr txBox="1"/>
          <p:nvPr/>
        </p:nvSpPr>
        <p:spPr>
          <a:xfrm>
            <a:off x="8520612" y="5041200"/>
            <a:ext cx="1233000" cy="36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de" dirty="0">
                <a:solidFill>
                  <a:srgbClr val="CC0000"/>
                </a:solidFill>
                <a:latin typeface="Roboto"/>
                <a:ea typeface="Roboto"/>
                <a:cs typeface="Roboto"/>
                <a:sym typeface="Roboto"/>
              </a:rPr>
              <a:t>cat</a:t>
            </a:r>
            <a:endParaRPr dirty="0">
              <a:solidFill>
                <a:srgbClr val="CC0000"/>
              </a:solidFill>
              <a:latin typeface="Roboto"/>
              <a:ea typeface="Roboto"/>
              <a:cs typeface="Roboto"/>
              <a:sym typeface="Roboto"/>
            </a:endParaRPr>
          </a:p>
        </p:txBody>
      </p:sp>
      <p:sp>
        <p:nvSpPr>
          <p:cNvPr id="40" name="Google Shape;975;p116"/>
          <p:cNvSpPr txBox="1"/>
          <p:nvPr/>
        </p:nvSpPr>
        <p:spPr>
          <a:xfrm>
            <a:off x="7203712" y="4951775"/>
            <a:ext cx="681600" cy="36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de" dirty="0">
                <a:solidFill>
                  <a:srgbClr val="CC0000"/>
                </a:solidFill>
                <a:latin typeface="Roboto"/>
                <a:ea typeface="Roboto"/>
                <a:cs typeface="Roboto"/>
                <a:sym typeface="Roboto"/>
              </a:rPr>
              <a:t>Mets</a:t>
            </a:r>
            <a:endParaRPr dirty="0">
              <a:solidFill>
                <a:srgbClr val="CC0000"/>
              </a:solidFill>
              <a:latin typeface="Roboto"/>
              <a:ea typeface="Roboto"/>
              <a:cs typeface="Roboto"/>
              <a:sym typeface="Roboto"/>
            </a:endParaRPr>
          </a:p>
        </p:txBody>
      </p:sp>
      <p:sp>
        <p:nvSpPr>
          <p:cNvPr id="41" name="Google Shape;976;p116"/>
          <p:cNvSpPr txBox="1"/>
          <p:nvPr/>
        </p:nvSpPr>
        <p:spPr>
          <a:xfrm>
            <a:off x="6698512" y="4261375"/>
            <a:ext cx="681600" cy="36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de" dirty="0">
                <a:solidFill>
                  <a:srgbClr val="1C4587"/>
                </a:solidFill>
                <a:latin typeface="Roboto"/>
                <a:ea typeface="Roboto"/>
                <a:cs typeface="Roboto"/>
                <a:sym typeface="Roboto"/>
              </a:rPr>
              <a:t>Dodgers</a:t>
            </a:r>
            <a:endParaRPr dirty="0">
              <a:solidFill>
                <a:srgbClr val="1C4587"/>
              </a:solidFill>
              <a:latin typeface="Roboto"/>
              <a:ea typeface="Roboto"/>
              <a:cs typeface="Roboto"/>
              <a:sym typeface="Roboto"/>
            </a:endParaRPr>
          </a:p>
        </p:txBody>
      </p:sp>
      <p:sp>
        <p:nvSpPr>
          <p:cNvPr id="42" name="Google Shape;977;p116"/>
          <p:cNvSpPr txBox="1"/>
          <p:nvPr/>
        </p:nvSpPr>
        <p:spPr>
          <a:xfrm>
            <a:off x="7279912" y="4265975"/>
            <a:ext cx="681600" cy="36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de" dirty="0">
                <a:solidFill>
                  <a:srgbClr val="CC0000"/>
                </a:solidFill>
                <a:latin typeface="Roboto"/>
                <a:ea typeface="Roboto"/>
                <a:cs typeface="Roboto"/>
                <a:sym typeface="Roboto"/>
              </a:rPr>
              <a:t>Dodgers</a:t>
            </a:r>
            <a:endParaRPr dirty="0">
              <a:solidFill>
                <a:srgbClr val="CC0000"/>
              </a:solidFill>
              <a:latin typeface="Roboto"/>
              <a:ea typeface="Roboto"/>
              <a:cs typeface="Roboto"/>
              <a:sym typeface="Roboto"/>
            </a:endParaRPr>
          </a:p>
        </p:txBody>
      </p:sp>
      <p:sp>
        <p:nvSpPr>
          <p:cNvPr id="43" name="Google Shape;978;p116"/>
          <p:cNvSpPr txBox="1"/>
          <p:nvPr/>
        </p:nvSpPr>
        <p:spPr>
          <a:xfrm>
            <a:off x="7356112" y="3351575"/>
            <a:ext cx="681600" cy="36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de" dirty="0">
                <a:solidFill>
                  <a:srgbClr val="CC0000"/>
                </a:solidFill>
                <a:latin typeface="Roboto"/>
                <a:ea typeface="Roboto"/>
                <a:cs typeface="Roboto"/>
                <a:sym typeface="Roboto"/>
              </a:rPr>
              <a:t>ball</a:t>
            </a:r>
            <a:endParaRPr dirty="0">
              <a:solidFill>
                <a:srgbClr val="CC0000"/>
              </a:solidFill>
              <a:latin typeface="Roboto"/>
              <a:ea typeface="Roboto"/>
              <a:cs typeface="Roboto"/>
              <a:sym typeface="Roboto"/>
            </a:endParaRPr>
          </a:p>
        </p:txBody>
      </p:sp>
      <p:sp>
        <p:nvSpPr>
          <p:cNvPr id="44" name="Google Shape;979;p116"/>
          <p:cNvSpPr txBox="1"/>
          <p:nvPr/>
        </p:nvSpPr>
        <p:spPr>
          <a:xfrm>
            <a:off x="8346712" y="3351575"/>
            <a:ext cx="681600" cy="36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de" dirty="0">
                <a:solidFill>
                  <a:srgbClr val="CC0000"/>
                </a:solidFill>
                <a:latin typeface="Roboto"/>
                <a:ea typeface="Roboto"/>
                <a:cs typeface="Roboto"/>
                <a:sym typeface="Roboto"/>
              </a:rPr>
              <a:t>bat</a:t>
            </a:r>
            <a:endParaRPr dirty="0">
              <a:solidFill>
                <a:srgbClr val="CC0000"/>
              </a:solidFill>
              <a:latin typeface="Roboto"/>
              <a:ea typeface="Roboto"/>
              <a:cs typeface="Roboto"/>
              <a:sym typeface="Roboto"/>
            </a:endParaRPr>
          </a:p>
        </p:txBody>
      </p:sp>
      <p:sp>
        <p:nvSpPr>
          <p:cNvPr id="46" name="Google Shape;982;p116"/>
          <p:cNvSpPr txBox="1"/>
          <p:nvPr/>
        </p:nvSpPr>
        <p:spPr>
          <a:xfrm>
            <a:off x="8982287" y="2905475"/>
            <a:ext cx="1233000" cy="36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de" dirty="0">
                <a:solidFill>
                  <a:srgbClr val="CC0000"/>
                </a:solidFill>
                <a:latin typeface="Roboto"/>
                <a:ea typeface="Roboto"/>
                <a:cs typeface="Roboto"/>
                <a:sym typeface="Roboto"/>
              </a:rPr>
              <a:t>base</a:t>
            </a:r>
            <a:endParaRPr dirty="0">
              <a:solidFill>
                <a:srgbClr val="CC0000"/>
              </a:solidFill>
              <a:latin typeface="Roboto"/>
              <a:ea typeface="Roboto"/>
              <a:cs typeface="Roboto"/>
              <a:sym typeface="Roboto"/>
            </a:endParaRPr>
          </a:p>
        </p:txBody>
      </p:sp>
      <p:sp>
        <p:nvSpPr>
          <p:cNvPr id="47" name="Google Shape;983;p116"/>
          <p:cNvSpPr txBox="1"/>
          <p:nvPr/>
        </p:nvSpPr>
        <p:spPr>
          <a:xfrm>
            <a:off x="7737112" y="2818175"/>
            <a:ext cx="681600" cy="36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de" dirty="0">
                <a:solidFill>
                  <a:srgbClr val="CC0000"/>
                </a:solidFill>
                <a:latin typeface="Roboto"/>
                <a:ea typeface="Roboto"/>
                <a:cs typeface="Roboto"/>
                <a:sym typeface="Roboto"/>
              </a:rPr>
              <a:t>baseball</a:t>
            </a:r>
            <a:endParaRPr dirty="0">
              <a:solidFill>
                <a:srgbClr val="CC0000"/>
              </a:solidFill>
              <a:latin typeface="Roboto"/>
              <a:ea typeface="Roboto"/>
              <a:cs typeface="Roboto"/>
              <a:sym typeface="Roboto"/>
            </a:endParaRPr>
          </a:p>
        </p:txBody>
      </p:sp>
      <p:sp>
        <p:nvSpPr>
          <p:cNvPr id="52" name="Google Shape;988;p116"/>
          <p:cNvSpPr txBox="1"/>
          <p:nvPr/>
        </p:nvSpPr>
        <p:spPr>
          <a:xfrm>
            <a:off x="7384312" y="4718575"/>
            <a:ext cx="681600" cy="36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de" dirty="0">
                <a:solidFill>
                  <a:srgbClr val="1C4587"/>
                </a:solidFill>
                <a:latin typeface="Roboto"/>
                <a:ea typeface="Roboto"/>
                <a:cs typeface="Roboto"/>
                <a:sym typeface="Roboto"/>
              </a:rPr>
              <a:t>Mets</a:t>
            </a:r>
            <a:endParaRPr dirty="0">
              <a:solidFill>
                <a:srgbClr val="1C4587"/>
              </a:solidFill>
              <a:latin typeface="Roboto"/>
              <a:ea typeface="Roboto"/>
              <a:cs typeface="Roboto"/>
              <a:sym typeface="Roboto"/>
            </a:endParaRPr>
          </a:p>
        </p:txBody>
      </p:sp>
      <p:sp>
        <p:nvSpPr>
          <p:cNvPr id="54" name="Google Shape;990;p116"/>
          <p:cNvSpPr txBox="1"/>
          <p:nvPr/>
        </p:nvSpPr>
        <p:spPr>
          <a:xfrm>
            <a:off x="4641112" y="3118375"/>
            <a:ext cx="968190" cy="36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de" dirty="0">
                <a:solidFill>
                  <a:srgbClr val="1C4587"/>
                </a:solidFill>
                <a:latin typeface="Roboto"/>
                <a:ea typeface="Roboto"/>
                <a:cs typeface="Roboto"/>
                <a:sym typeface="Roboto"/>
              </a:rPr>
              <a:t>Dodgers</a:t>
            </a:r>
            <a:endParaRPr dirty="0">
              <a:solidFill>
                <a:srgbClr val="1C4587"/>
              </a:solidFill>
              <a:latin typeface="Roboto"/>
              <a:ea typeface="Roboto"/>
              <a:cs typeface="Roboto"/>
              <a:sym typeface="Roboto"/>
            </a:endParaRPr>
          </a:p>
        </p:txBody>
      </p:sp>
      <p:cxnSp>
        <p:nvCxnSpPr>
          <p:cNvPr id="59" name="Google Shape;995;p116"/>
          <p:cNvCxnSpPr/>
          <p:nvPr/>
        </p:nvCxnSpPr>
        <p:spPr>
          <a:xfrm>
            <a:off x="5573337" y="3978550"/>
            <a:ext cx="795600" cy="0"/>
          </a:xfrm>
          <a:prstGeom prst="straightConnector1">
            <a:avLst/>
          </a:prstGeom>
          <a:noFill/>
          <a:ln w="9525" cap="flat" cmpd="sng">
            <a:solidFill>
              <a:schemeClr val="dk1"/>
            </a:solidFill>
            <a:prstDash val="solid"/>
            <a:round/>
            <a:headEnd type="none" w="med" len="med"/>
            <a:tailEnd type="triangle" w="med" len="med"/>
          </a:ln>
        </p:spPr>
      </p:cxnSp>
      <p:pic>
        <p:nvPicPr>
          <p:cNvPr id="60" name="Google Shape;996;p116"/>
          <p:cNvPicPr preferRelativeResize="0"/>
          <p:nvPr/>
        </p:nvPicPr>
        <p:blipFill>
          <a:blip r:embed="rId2">
            <a:alphaModFix/>
          </a:blip>
          <a:stretch>
            <a:fillRect/>
          </a:stretch>
        </p:blipFill>
        <p:spPr>
          <a:xfrm>
            <a:off x="5879279" y="3666025"/>
            <a:ext cx="308521" cy="220375"/>
          </a:xfrm>
          <a:prstGeom prst="rect">
            <a:avLst/>
          </a:prstGeom>
          <a:noFill/>
          <a:ln>
            <a:noFill/>
          </a:ln>
        </p:spPr>
      </p:pic>
      <p:grpSp>
        <p:nvGrpSpPr>
          <p:cNvPr id="61" name="Google Shape;998;p116"/>
          <p:cNvGrpSpPr/>
          <p:nvPr/>
        </p:nvGrpSpPr>
        <p:grpSpPr>
          <a:xfrm>
            <a:off x="4710687" y="2317288"/>
            <a:ext cx="384800" cy="220375"/>
            <a:chOff x="3294725" y="1252263"/>
            <a:chExt cx="384800" cy="220375"/>
          </a:xfrm>
        </p:grpSpPr>
        <p:sp>
          <p:nvSpPr>
            <p:cNvPr id="65" name="Google Shape;999;p116"/>
            <p:cNvSpPr/>
            <p:nvPr/>
          </p:nvSpPr>
          <p:spPr>
            <a:xfrm>
              <a:off x="3294725" y="1319855"/>
              <a:ext cx="82800" cy="85200"/>
            </a:xfrm>
            <a:prstGeom prst="ellipse">
              <a:avLst/>
            </a:prstGeom>
            <a:solidFill>
              <a:srgbClr val="1C458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66" name="Google Shape;1000;p116"/>
            <p:cNvPicPr preferRelativeResize="0"/>
            <p:nvPr/>
          </p:nvPicPr>
          <p:blipFill>
            <a:blip r:embed="rId3">
              <a:alphaModFix/>
            </a:blip>
            <a:stretch>
              <a:fillRect/>
            </a:stretch>
          </p:blipFill>
          <p:spPr>
            <a:xfrm>
              <a:off x="3408650" y="1252263"/>
              <a:ext cx="270875" cy="220375"/>
            </a:xfrm>
            <a:prstGeom prst="rect">
              <a:avLst/>
            </a:prstGeom>
            <a:noFill/>
            <a:ln>
              <a:noFill/>
            </a:ln>
          </p:spPr>
        </p:pic>
      </p:grpSp>
      <p:grpSp>
        <p:nvGrpSpPr>
          <p:cNvPr id="62" name="Google Shape;1001;p116"/>
          <p:cNvGrpSpPr/>
          <p:nvPr/>
        </p:nvGrpSpPr>
        <p:grpSpPr>
          <a:xfrm>
            <a:off x="9235358" y="2295550"/>
            <a:ext cx="345205" cy="220375"/>
            <a:chOff x="7819396" y="1230525"/>
            <a:chExt cx="345205" cy="220375"/>
          </a:xfrm>
        </p:grpSpPr>
        <p:sp>
          <p:nvSpPr>
            <p:cNvPr id="63" name="Google Shape;1002;p116"/>
            <p:cNvSpPr/>
            <p:nvPr/>
          </p:nvSpPr>
          <p:spPr>
            <a:xfrm rot="10562860">
              <a:off x="7819396" y="1315127"/>
              <a:ext cx="82697" cy="85091"/>
            </a:xfrm>
            <a:prstGeom prst="ellipse">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64" name="Google Shape;1003;p116"/>
            <p:cNvPicPr preferRelativeResize="0"/>
            <p:nvPr/>
          </p:nvPicPr>
          <p:blipFill>
            <a:blip r:embed="rId4">
              <a:alphaModFix/>
            </a:blip>
            <a:stretch>
              <a:fillRect/>
            </a:stretch>
          </p:blipFill>
          <p:spPr>
            <a:xfrm>
              <a:off x="7925872" y="1230525"/>
              <a:ext cx="238729" cy="220375"/>
            </a:xfrm>
            <a:prstGeom prst="rect">
              <a:avLst/>
            </a:prstGeom>
            <a:noFill/>
            <a:ln>
              <a:noFill/>
            </a:ln>
          </p:spPr>
        </p:pic>
      </p:grpSp>
      <p:sp>
        <p:nvSpPr>
          <p:cNvPr id="87" name="TextBox 86">
            <a:extLst>
              <a:ext uri="{FF2B5EF4-FFF2-40B4-BE49-F238E27FC236}">
                <a16:creationId xmlns:a16="http://schemas.microsoft.com/office/drawing/2014/main" id="{CE6BC1B7-CA07-467C-A399-2C919704010E}"/>
              </a:ext>
            </a:extLst>
          </p:cNvPr>
          <p:cNvSpPr txBox="1"/>
          <p:nvPr/>
        </p:nvSpPr>
        <p:spPr>
          <a:xfrm>
            <a:off x="324913" y="4929281"/>
            <a:ext cx="2208243" cy="1015663"/>
          </a:xfrm>
          <a:prstGeom prst="rect">
            <a:avLst/>
          </a:prstGeom>
          <a:solidFill>
            <a:srgbClr val="FFFFFF"/>
          </a:solidFill>
          <a:ln w="12700" cap="flat" cmpd="sng" algn="ctr">
            <a:solidFill>
              <a:srgbClr val="183883"/>
            </a:solidFill>
            <a:prstDash val="solid"/>
            <a:miter lim="800000"/>
          </a:ln>
          <a:effectLst/>
        </p:spPr>
        <p:txBody>
          <a:bodyPr wrap="square" rtlCol="0">
            <a:spAutoFit/>
          </a:bodyPr>
          <a:lstStyle/>
          <a:p>
            <a:pPr marL="180975" marR="0" lvl="0" indent="-180975" defTabSz="914400" eaLnBrk="0" fontAlgn="base" latinLnBrk="0" hangingPunct="0">
              <a:lnSpc>
                <a:spcPct val="100000"/>
              </a:lnSpc>
              <a:spcBef>
                <a:spcPct val="0"/>
              </a:spcBef>
              <a:spcAft>
                <a:spcPct val="0"/>
              </a:spcAft>
              <a:buClrTx/>
              <a:buSzTx/>
              <a:buFont typeface="+mj-ea"/>
              <a:buAutoNum type="circleNumDbPlain"/>
              <a:tabLst/>
              <a:defRPr/>
            </a:pPr>
            <a:r>
              <a:rPr kumimoji="0" lang="en-US" altLang="ko-KR" sz="1000" b="1" i="0" u="none" strike="noStrike" kern="0" cap="none" spc="0" normalizeH="0" baseline="0" noProof="0" dirty="0">
                <a:ln>
                  <a:noFill/>
                </a:ln>
                <a:solidFill>
                  <a:srgbClr val="183883"/>
                </a:solidFill>
                <a:effectLst/>
                <a:uLnTx/>
                <a:uFillTx/>
                <a:latin typeface="Corbel"/>
                <a:ea typeface="+mn-ea"/>
                <a:cs typeface="+mn-cs"/>
              </a:rPr>
              <a:t>/wiki/</a:t>
            </a:r>
            <a:r>
              <a:rPr kumimoji="0" lang="en-US" altLang="ko-KR" sz="1000" b="1" i="0" u="none" strike="noStrike" kern="0" cap="none" spc="0" normalizeH="0" baseline="0" noProof="0" dirty="0" err="1">
                <a:ln>
                  <a:noFill/>
                </a:ln>
                <a:solidFill>
                  <a:srgbClr val="183883"/>
                </a:solidFill>
                <a:effectLst/>
                <a:uLnTx/>
                <a:uFillTx/>
                <a:latin typeface="Corbel"/>
                <a:ea typeface="+mn-ea"/>
                <a:cs typeface="+mn-cs"/>
              </a:rPr>
              <a:t>Los_Angeles_Dodgers</a:t>
            </a:r>
            <a:endParaRPr kumimoji="0" lang="en-US" altLang="ko-KR" sz="1000" b="1" i="0" u="none" strike="noStrike" kern="0" cap="none" spc="0" normalizeH="0" baseline="0" noProof="0" dirty="0">
              <a:ln>
                <a:noFill/>
              </a:ln>
              <a:solidFill>
                <a:srgbClr val="183883"/>
              </a:solidFill>
              <a:effectLst/>
              <a:uLnTx/>
              <a:uFillTx/>
              <a:latin typeface="Corbel"/>
              <a:ea typeface="+mn-ea"/>
              <a:cs typeface="+mn-cs"/>
            </a:endParaRPr>
          </a:p>
          <a:p>
            <a:pPr marL="180975" marR="0" lvl="0" indent="-180975" defTabSz="914400" eaLnBrk="0" fontAlgn="base" latinLnBrk="0" hangingPunct="0">
              <a:lnSpc>
                <a:spcPct val="100000"/>
              </a:lnSpc>
              <a:spcBef>
                <a:spcPct val="0"/>
              </a:spcBef>
              <a:spcAft>
                <a:spcPct val="0"/>
              </a:spcAft>
              <a:buClrTx/>
              <a:buSzTx/>
              <a:buFont typeface="+mj-ea"/>
              <a:buAutoNum type="circleNumDbPlain"/>
              <a:tabLst/>
              <a:defRPr/>
            </a:pPr>
            <a:r>
              <a:rPr kumimoji="0" lang="en-US" altLang="ko-KR" sz="1000" b="1" i="0" u="none" strike="noStrike" kern="0" cap="none" spc="0" normalizeH="0" baseline="0" noProof="0" dirty="0">
                <a:ln>
                  <a:noFill/>
                </a:ln>
                <a:solidFill>
                  <a:srgbClr val="183883"/>
                </a:solidFill>
                <a:effectLst/>
                <a:uLnTx/>
                <a:uFillTx/>
                <a:latin typeface="Corbel"/>
                <a:ea typeface="+mn-ea"/>
                <a:cs typeface="+mn-cs"/>
              </a:rPr>
              <a:t>/wiki/</a:t>
            </a:r>
            <a:r>
              <a:rPr kumimoji="0" lang="en-US" altLang="ko-KR" sz="1000" b="1" i="0" u="none" strike="noStrike" kern="0" cap="none" spc="0" normalizeH="0" baseline="0" noProof="0" dirty="0" err="1">
                <a:ln>
                  <a:noFill/>
                </a:ln>
                <a:solidFill>
                  <a:srgbClr val="183883"/>
                </a:solidFill>
                <a:effectLst/>
                <a:uLnTx/>
                <a:uFillTx/>
                <a:latin typeface="Corbel"/>
                <a:ea typeface="+mn-ea"/>
                <a:cs typeface="+mn-cs"/>
              </a:rPr>
              <a:t>South_Korean</a:t>
            </a:r>
            <a:endParaRPr kumimoji="0" lang="en-US" altLang="ko-KR" sz="1000" b="1" i="0" u="none" strike="noStrike" kern="0" cap="none" spc="0" normalizeH="0" baseline="0" noProof="0" dirty="0">
              <a:ln>
                <a:noFill/>
              </a:ln>
              <a:solidFill>
                <a:srgbClr val="183883"/>
              </a:solidFill>
              <a:effectLst/>
              <a:uLnTx/>
              <a:uFillTx/>
              <a:latin typeface="Corbel"/>
              <a:ea typeface="+mn-ea"/>
              <a:cs typeface="+mn-cs"/>
            </a:endParaRPr>
          </a:p>
          <a:p>
            <a:pPr marL="180975" marR="0" lvl="0" indent="-180975" defTabSz="914400" eaLnBrk="0" fontAlgn="base" latinLnBrk="0" hangingPunct="0">
              <a:lnSpc>
                <a:spcPct val="100000"/>
              </a:lnSpc>
              <a:spcBef>
                <a:spcPct val="0"/>
              </a:spcBef>
              <a:spcAft>
                <a:spcPct val="0"/>
              </a:spcAft>
              <a:buClrTx/>
              <a:buSzTx/>
              <a:buFont typeface="+mj-ea"/>
              <a:buAutoNum type="circleNumDbPlain"/>
              <a:tabLst/>
              <a:defRPr/>
            </a:pPr>
            <a:r>
              <a:rPr kumimoji="0" lang="en-US" altLang="ko-KR" sz="1000" b="1" i="0" u="none" strike="noStrike" kern="0" cap="none" spc="0" normalizeH="0" baseline="0" noProof="0" dirty="0">
                <a:ln>
                  <a:noFill/>
                </a:ln>
                <a:solidFill>
                  <a:srgbClr val="183883"/>
                </a:solidFill>
                <a:effectLst/>
                <a:uLnTx/>
                <a:uFillTx/>
                <a:latin typeface="Corbel"/>
                <a:ea typeface="+mn-ea"/>
                <a:cs typeface="+mn-cs"/>
              </a:rPr>
              <a:t>/wiki/</a:t>
            </a:r>
            <a:r>
              <a:rPr kumimoji="0" lang="en-US" altLang="ko-KR" sz="1000" b="1" i="0" u="none" strike="noStrike" kern="0" cap="none" spc="0" normalizeH="0" baseline="0" noProof="0" dirty="0" err="1">
                <a:ln>
                  <a:noFill/>
                </a:ln>
                <a:solidFill>
                  <a:srgbClr val="183883"/>
                </a:solidFill>
                <a:effectLst/>
                <a:uLnTx/>
                <a:uFillTx/>
                <a:latin typeface="Corbel"/>
                <a:ea typeface="+mn-ea"/>
                <a:cs typeface="+mn-cs"/>
              </a:rPr>
              <a:t>Seo_Jae-woong</a:t>
            </a:r>
            <a:endParaRPr kumimoji="0" lang="en-US" altLang="ko-KR" sz="1000" b="1" i="0" u="none" strike="noStrike" kern="0" cap="none" spc="0" normalizeH="0" baseline="0" noProof="0" dirty="0">
              <a:ln>
                <a:noFill/>
              </a:ln>
              <a:solidFill>
                <a:srgbClr val="183883"/>
              </a:solidFill>
              <a:effectLst/>
              <a:uLnTx/>
              <a:uFillTx/>
              <a:latin typeface="Corbel"/>
              <a:ea typeface="+mn-ea"/>
              <a:cs typeface="+mn-cs"/>
            </a:endParaRPr>
          </a:p>
          <a:p>
            <a:pPr marL="180975" marR="0" lvl="0" indent="-180975" defTabSz="914400" eaLnBrk="0" fontAlgn="base" latinLnBrk="0" hangingPunct="0">
              <a:lnSpc>
                <a:spcPct val="100000"/>
              </a:lnSpc>
              <a:spcBef>
                <a:spcPct val="0"/>
              </a:spcBef>
              <a:spcAft>
                <a:spcPct val="0"/>
              </a:spcAft>
              <a:buClrTx/>
              <a:buSzTx/>
              <a:buFont typeface="+mj-ea"/>
              <a:buAutoNum type="circleNumDbPlain"/>
              <a:tabLst/>
              <a:defRPr/>
            </a:pPr>
            <a:r>
              <a:rPr kumimoji="0" lang="en-US" altLang="ko-KR" sz="1000" b="1" i="0" u="none" strike="noStrike" kern="0" cap="none" spc="0" normalizeH="0" baseline="0" noProof="0" dirty="0">
                <a:ln>
                  <a:noFill/>
                </a:ln>
                <a:solidFill>
                  <a:srgbClr val="183883"/>
                </a:solidFill>
                <a:effectLst/>
                <a:uLnTx/>
                <a:uFillTx/>
                <a:latin typeface="Corbel"/>
                <a:ea typeface="+mn-ea"/>
                <a:cs typeface="+mn-cs"/>
              </a:rPr>
              <a:t>/wiki/</a:t>
            </a:r>
            <a:r>
              <a:rPr kumimoji="0" lang="en-US" altLang="ko-KR" sz="1000" b="1" i="0" u="none" strike="noStrike" kern="0" cap="none" spc="0" normalizeH="0" baseline="0" noProof="0" dirty="0" err="1">
                <a:ln>
                  <a:noFill/>
                </a:ln>
                <a:solidFill>
                  <a:srgbClr val="183883"/>
                </a:solidFill>
                <a:effectLst/>
                <a:uLnTx/>
                <a:uFillTx/>
                <a:latin typeface="Corbel"/>
                <a:ea typeface="+mn-ea"/>
                <a:cs typeface="+mn-cs"/>
              </a:rPr>
              <a:t>New_York_Mets</a:t>
            </a:r>
            <a:endParaRPr kumimoji="0" lang="en-US" altLang="ko-KR" sz="1000" b="1" i="0" u="none" strike="noStrike" kern="0" cap="none" spc="0" normalizeH="0" baseline="0" noProof="0" dirty="0">
              <a:ln>
                <a:noFill/>
              </a:ln>
              <a:solidFill>
                <a:srgbClr val="183883"/>
              </a:solidFill>
              <a:effectLst/>
              <a:uLnTx/>
              <a:uFillTx/>
              <a:latin typeface="Corbel"/>
              <a:ea typeface="+mn-ea"/>
              <a:cs typeface="+mn-cs"/>
            </a:endParaRPr>
          </a:p>
          <a:p>
            <a:pPr marL="180975" marR="0" lvl="0" indent="-180975" defTabSz="914400" eaLnBrk="0" fontAlgn="base" latinLnBrk="0" hangingPunct="0">
              <a:lnSpc>
                <a:spcPct val="100000"/>
              </a:lnSpc>
              <a:spcBef>
                <a:spcPct val="0"/>
              </a:spcBef>
              <a:spcAft>
                <a:spcPct val="0"/>
              </a:spcAft>
              <a:buClrTx/>
              <a:buSzTx/>
              <a:buFont typeface="+mj-ea"/>
              <a:buAutoNum type="circleNumDbPlain"/>
              <a:tabLst/>
              <a:defRPr/>
            </a:pPr>
            <a:r>
              <a:rPr kumimoji="0" lang="en-US" altLang="ko-KR" sz="1000" b="1" i="0" u="none" strike="noStrike" kern="0" cap="none" spc="0" normalizeH="0" baseline="0" noProof="0" dirty="0">
                <a:ln>
                  <a:noFill/>
                </a:ln>
                <a:solidFill>
                  <a:srgbClr val="183883"/>
                </a:solidFill>
                <a:effectLst/>
                <a:uLnTx/>
                <a:uFillTx/>
                <a:latin typeface="Corbel"/>
                <a:ea typeface="+mn-ea"/>
                <a:cs typeface="+mn-cs"/>
              </a:rPr>
              <a:t>/wiki/</a:t>
            </a:r>
            <a:r>
              <a:rPr kumimoji="0" lang="en-US" altLang="ko-KR" sz="1000" b="1" i="0" u="none" strike="noStrike" kern="0" cap="none" spc="0" normalizeH="0" baseline="0" noProof="0" dirty="0" err="1">
                <a:ln>
                  <a:noFill/>
                </a:ln>
                <a:solidFill>
                  <a:srgbClr val="183883"/>
                </a:solidFill>
                <a:effectLst/>
                <a:uLnTx/>
                <a:uFillTx/>
                <a:latin typeface="Corbel"/>
                <a:ea typeface="+mn-ea"/>
                <a:cs typeface="+mn-cs"/>
              </a:rPr>
              <a:t>Wednesday_Night_Baseball</a:t>
            </a:r>
            <a:endParaRPr kumimoji="0" lang="en-US" altLang="ko-KR" sz="1000" b="1" i="0" u="none" strike="noStrike" kern="0" cap="none" spc="0" normalizeH="0" baseline="0" noProof="0" dirty="0">
              <a:ln>
                <a:noFill/>
              </a:ln>
              <a:solidFill>
                <a:srgbClr val="183883"/>
              </a:solidFill>
              <a:effectLst/>
              <a:uLnTx/>
              <a:uFillTx/>
              <a:latin typeface="Corbel"/>
              <a:ea typeface="+mn-ea"/>
              <a:cs typeface="+mn-cs"/>
            </a:endParaRPr>
          </a:p>
          <a:p>
            <a:pPr marL="180975" marR="0" lvl="0" indent="-180975" defTabSz="914400" eaLnBrk="0" fontAlgn="base" latinLnBrk="0" hangingPunct="0">
              <a:lnSpc>
                <a:spcPct val="100000"/>
              </a:lnSpc>
              <a:spcBef>
                <a:spcPct val="0"/>
              </a:spcBef>
              <a:spcAft>
                <a:spcPct val="0"/>
              </a:spcAft>
              <a:buClrTx/>
              <a:buSzTx/>
              <a:buFont typeface="+mj-ea"/>
              <a:buAutoNum type="circleNumDbPlain"/>
              <a:tabLst/>
              <a:defRPr/>
            </a:pPr>
            <a:r>
              <a:rPr kumimoji="0" lang="en-US" altLang="ko-KR" sz="1000" b="1" i="0" u="none" strike="noStrike" kern="0" cap="none" spc="0" normalizeH="0" baseline="0" noProof="0" dirty="0">
                <a:ln>
                  <a:noFill/>
                </a:ln>
                <a:solidFill>
                  <a:srgbClr val="183883"/>
                </a:solidFill>
                <a:effectLst/>
                <a:uLnTx/>
                <a:uFillTx/>
                <a:latin typeface="Corbel"/>
                <a:ea typeface="+mn-ea"/>
                <a:cs typeface="+mn-cs"/>
              </a:rPr>
              <a:t>/wiki/Trade_(sports)</a:t>
            </a:r>
          </a:p>
        </p:txBody>
      </p:sp>
      <p:sp>
        <p:nvSpPr>
          <p:cNvPr id="88" name="Google Shape;994;p116"/>
          <p:cNvSpPr txBox="1"/>
          <p:nvPr/>
        </p:nvSpPr>
        <p:spPr>
          <a:xfrm>
            <a:off x="4973954" y="3412075"/>
            <a:ext cx="681600" cy="36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de" dirty="0">
                <a:solidFill>
                  <a:srgbClr val="1C4587"/>
                </a:solidFill>
                <a:latin typeface="Roboto"/>
                <a:ea typeface="Roboto"/>
                <a:cs typeface="Roboto"/>
                <a:sym typeface="Roboto"/>
              </a:rPr>
              <a:t>Mets</a:t>
            </a:r>
            <a:endParaRPr dirty="0">
              <a:solidFill>
                <a:srgbClr val="1C4587"/>
              </a:solidFill>
              <a:latin typeface="Roboto"/>
              <a:ea typeface="Roboto"/>
              <a:cs typeface="Roboto"/>
              <a:sym typeface="Roboto"/>
            </a:endParaRPr>
          </a:p>
        </p:txBody>
      </p:sp>
    </p:spTree>
    <p:extLst>
      <p:ext uri="{BB962C8B-B14F-4D97-AF65-F5344CB8AC3E}">
        <p14:creationId xmlns:p14="http://schemas.microsoft.com/office/powerpoint/2010/main" val="2197903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ea typeface="맑은 고딕"/>
              </a:rPr>
              <a:t>Recap: LM Opportunities</a:t>
            </a:r>
            <a:endParaRPr lang="ko-KR" altLang="en-US" dirty="0"/>
          </a:p>
        </p:txBody>
      </p:sp>
      <p:sp>
        <p:nvSpPr>
          <p:cNvPr id="3" name="내용 개체 틀 2"/>
          <p:cNvSpPr>
            <a:spLocks noGrp="1"/>
          </p:cNvSpPr>
          <p:nvPr>
            <p:ph sz="half" idx="1"/>
          </p:nvPr>
        </p:nvSpPr>
        <p:spPr/>
        <p:txBody>
          <a:bodyPr>
            <a:normAutofit/>
          </a:bodyPr>
          <a:lstStyle/>
          <a:p>
            <a:r>
              <a:rPr lang="en-US" altLang="ko-KR" dirty="0"/>
              <a:t>Language Model </a:t>
            </a:r>
            <a:r>
              <a:rPr lang="en-US" altLang="ko-KR" dirty="0" err="1"/>
              <a:t>Pretraining</a:t>
            </a:r>
            <a:endParaRPr lang="ko-KR" altLang="en-US" dirty="0"/>
          </a:p>
        </p:txBody>
      </p:sp>
      <p:sp>
        <p:nvSpPr>
          <p:cNvPr id="5" name="슬라이드 번호 개체 틀 4"/>
          <p:cNvSpPr>
            <a:spLocks noGrp="1"/>
          </p:cNvSpPr>
          <p:nvPr>
            <p:ph type="sldNum" sz="quarter" idx="12"/>
          </p:nvPr>
        </p:nvSpPr>
        <p:spPr/>
        <p:txBody>
          <a:bodyPr/>
          <a:lstStyle/>
          <a:p>
            <a:fld id="{330EA680-D336-4FF7-8B7A-9848BB0A1C32}" type="slidenum">
              <a:rPr lang="en-US" smtClean="0"/>
              <a:t>2</a:t>
            </a:fld>
            <a:endParaRPr lang="en-US" dirty="0"/>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3057" y="2650543"/>
            <a:ext cx="3111499" cy="2817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457" y="2394628"/>
            <a:ext cx="5178618" cy="1629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직사각형 7"/>
          <p:cNvSpPr/>
          <p:nvPr/>
        </p:nvSpPr>
        <p:spPr>
          <a:xfrm>
            <a:off x="2249816" y="2610815"/>
            <a:ext cx="1312894" cy="59522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072" y="4426416"/>
            <a:ext cx="5178618" cy="1629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직사각형 13"/>
          <p:cNvSpPr/>
          <p:nvPr/>
        </p:nvSpPr>
        <p:spPr>
          <a:xfrm>
            <a:off x="2189431" y="4589252"/>
            <a:ext cx="1312894" cy="59522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p:cNvSpPr/>
          <p:nvPr/>
        </p:nvSpPr>
        <p:spPr>
          <a:xfrm>
            <a:off x="885457" y="2891703"/>
            <a:ext cx="624166" cy="1547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mask</a:t>
            </a:r>
            <a:endParaRPr lang="ko-KR" altLang="en-US" sz="1400" dirty="0"/>
          </a:p>
        </p:txBody>
      </p:sp>
      <p:pic>
        <p:nvPicPr>
          <p:cNvPr id="2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2334" y="2247900"/>
            <a:ext cx="8382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직사각형 8"/>
          <p:cNvSpPr/>
          <p:nvPr/>
        </p:nvSpPr>
        <p:spPr>
          <a:xfrm>
            <a:off x="825072" y="2247900"/>
            <a:ext cx="5092649" cy="18113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BERT, </a:t>
            </a:r>
            <a:r>
              <a:rPr lang="en-US" altLang="ko-KR" dirty="0" err="1"/>
              <a:t>ELMo</a:t>
            </a:r>
            <a:r>
              <a:rPr lang="en-US" altLang="ko-KR" dirty="0"/>
              <a:t>, GPT, ...</a:t>
            </a:r>
            <a:endParaRPr lang="ko-KR" altLang="en-US" dirty="0"/>
          </a:p>
        </p:txBody>
      </p:sp>
    </p:spTree>
    <p:extLst>
      <p:ext uri="{BB962C8B-B14F-4D97-AF65-F5344CB8AC3E}">
        <p14:creationId xmlns:p14="http://schemas.microsoft.com/office/powerpoint/2010/main" val="77427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9"/>
                                        </p:tgtEl>
                                        <p:attrNameLst>
                                          <p:attrName>ppt_x</p:attrName>
                                        </p:attrNameLst>
                                      </p:cBhvr>
                                      <p:tavLst>
                                        <p:tav tm="0">
                                          <p:val>
                                            <p:strVal val="ppt_x"/>
                                          </p:val>
                                        </p:tav>
                                        <p:tav tm="100000">
                                          <p:val>
                                            <p:strVal val="ppt_x"/>
                                          </p:val>
                                        </p:tav>
                                      </p:tavLst>
                                    </p:anim>
                                    <p:anim calcmode="lin" valueType="num">
                                      <p:cBhvr additive="base">
                                        <p:cTn id="7" dur="500"/>
                                        <p:tgtEl>
                                          <p:spTgt spid="9"/>
                                        </p:tgtEl>
                                        <p:attrNameLst>
                                          <p:attrName>ppt_y</p:attrName>
                                        </p:attrNameLst>
                                      </p:cBhvr>
                                      <p:tavLst>
                                        <p:tav tm="0">
                                          <p:val>
                                            <p:strVal val="ppt_y"/>
                                          </p:val>
                                        </p:tav>
                                        <p:tav tm="100000">
                                          <p:val>
                                            <p:strVal val="1+ppt_h/2"/>
                                          </p:val>
                                        </p:tav>
                                      </p:tavLst>
                                    </p:anim>
                                    <p:set>
                                      <p:cBhvr>
                                        <p:cTn id="8"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a:extLst>
              <a:ext uri="{FF2B5EF4-FFF2-40B4-BE49-F238E27FC236}">
                <a16:creationId xmlns:a16="http://schemas.microsoft.com/office/drawing/2014/main" id="{9B5D6729-7A9A-4B32-9C48-7894E02D681A}"/>
              </a:ext>
            </a:extLst>
          </p:cNvPr>
          <p:cNvSpPr>
            <a:spLocks noGrp="1"/>
          </p:cNvSpPr>
          <p:nvPr>
            <p:ph type="title"/>
          </p:nvPr>
        </p:nvSpPr>
        <p:spPr/>
        <p:txBody>
          <a:bodyPr/>
          <a:lstStyle/>
          <a:p>
            <a:r>
              <a:rPr lang="en-US" altLang="ko-KR" dirty="0"/>
              <a:t>Aligning during </a:t>
            </a:r>
            <a:r>
              <a:rPr lang="en-US" altLang="ko-KR" dirty="0" err="1"/>
              <a:t>Pretraining</a:t>
            </a:r>
            <a:endParaRPr lang="zh-CN" altLang="en-US" dirty="0"/>
          </a:p>
        </p:txBody>
      </p:sp>
      <p:sp>
        <p:nvSpPr>
          <p:cNvPr id="2" name="灯片编号占位符 1">
            <a:extLst>
              <a:ext uri="{FF2B5EF4-FFF2-40B4-BE49-F238E27FC236}">
                <a16:creationId xmlns:a16="http://schemas.microsoft.com/office/drawing/2014/main" id="{C3088C08-77C7-4048-9821-A96AAAF89A19}"/>
              </a:ext>
            </a:extLst>
          </p:cNvPr>
          <p:cNvSpPr>
            <a:spLocks noGrp="1"/>
          </p:cNvSpPr>
          <p:nvPr>
            <p:ph type="sldNum" sz="quarter" idx="12"/>
          </p:nvPr>
        </p:nvSpPr>
        <p:spPr/>
        <p:txBody>
          <a:bodyPr/>
          <a:lstStyle/>
          <a:p>
            <a:fld id="{6DABABD3-3ED1-0A46-A22B-C75C27336EF7}" type="slidenum">
              <a:rPr lang="en-US" smtClean="0"/>
              <a:pPr/>
              <a:t>20</a:t>
            </a:fld>
            <a:endParaRPr lang="en-US" dirty="0"/>
          </a:p>
        </p:txBody>
      </p:sp>
      <p:pic>
        <p:nvPicPr>
          <p:cNvPr id="150" name="그림 149"/>
          <p:cNvPicPr>
            <a:picLocks noChangeAspect="1"/>
          </p:cNvPicPr>
          <p:nvPr/>
        </p:nvPicPr>
        <p:blipFill>
          <a:blip r:embed="rId3"/>
          <a:stretch>
            <a:fillRect/>
          </a:stretch>
        </p:blipFill>
        <p:spPr>
          <a:xfrm>
            <a:off x="1787937" y="2259927"/>
            <a:ext cx="9239250" cy="2571750"/>
          </a:xfrm>
          <a:prstGeom prst="rect">
            <a:avLst/>
          </a:prstGeom>
        </p:spPr>
      </p:pic>
      <p:sp>
        <p:nvSpPr>
          <p:cNvPr id="3" name="직사각형 2"/>
          <p:cNvSpPr/>
          <p:nvPr/>
        </p:nvSpPr>
        <p:spPr>
          <a:xfrm>
            <a:off x="4255047" y="6171684"/>
            <a:ext cx="3681905" cy="369332"/>
          </a:xfrm>
          <a:prstGeom prst="rect">
            <a:avLst/>
          </a:prstGeom>
        </p:spPr>
        <p:txBody>
          <a:bodyPr wrap="none">
            <a:spAutoFit/>
          </a:bodyPr>
          <a:lstStyle/>
          <a:p>
            <a:r>
              <a:rPr lang="ko-KR" altLang="en-US" dirty="0"/>
              <a:t>https://arxiv.org/pdf/2104.05837.pdf</a:t>
            </a:r>
          </a:p>
        </p:txBody>
      </p:sp>
      <p:sp>
        <p:nvSpPr>
          <p:cNvPr id="4" name="구름 3"/>
          <p:cNvSpPr/>
          <p:nvPr/>
        </p:nvSpPr>
        <p:spPr>
          <a:xfrm>
            <a:off x="1476375" y="4963886"/>
            <a:ext cx="2406856" cy="98565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LM</a:t>
            </a:r>
          </a:p>
          <a:p>
            <a:pPr algn="ctr"/>
            <a:r>
              <a:rPr lang="en-US" altLang="ko-KR" dirty="0"/>
              <a:t>hallucinates</a:t>
            </a:r>
            <a:endParaRPr lang="ko-KR" altLang="en-US" dirty="0"/>
          </a:p>
        </p:txBody>
      </p:sp>
      <p:sp>
        <p:nvSpPr>
          <p:cNvPr id="6" name="TextBox 5"/>
          <p:cNvSpPr txBox="1"/>
          <p:nvPr/>
        </p:nvSpPr>
        <p:spPr>
          <a:xfrm>
            <a:off x="4750130" y="4940135"/>
            <a:ext cx="1258784" cy="646331"/>
          </a:xfrm>
          <a:prstGeom prst="rect">
            <a:avLst/>
          </a:prstGeom>
          <a:noFill/>
        </p:spPr>
        <p:txBody>
          <a:bodyPr wrap="square" rtlCol="0">
            <a:spAutoFit/>
          </a:bodyPr>
          <a:lstStyle/>
          <a:p>
            <a:r>
              <a:rPr lang="en-US" altLang="ko-KR" dirty="0"/>
              <a:t>Is it corrupted?</a:t>
            </a:r>
            <a:endParaRPr lang="ko-KR" altLang="en-US" dirty="0"/>
          </a:p>
        </p:txBody>
      </p:sp>
      <p:sp>
        <p:nvSpPr>
          <p:cNvPr id="8" name="TextBox 7"/>
          <p:cNvSpPr txBox="1"/>
          <p:nvPr/>
        </p:nvSpPr>
        <p:spPr>
          <a:xfrm>
            <a:off x="6678168" y="4976927"/>
            <a:ext cx="1444554" cy="646331"/>
          </a:xfrm>
          <a:prstGeom prst="rect">
            <a:avLst/>
          </a:prstGeom>
          <a:noFill/>
        </p:spPr>
        <p:txBody>
          <a:bodyPr wrap="square" rtlCol="0">
            <a:spAutoFit/>
          </a:bodyPr>
          <a:lstStyle/>
          <a:p>
            <a:r>
              <a:rPr lang="en-US" altLang="ko-KR" dirty="0"/>
              <a:t>Entity classification</a:t>
            </a:r>
            <a:endParaRPr lang="ko-KR" altLang="en-US" dirty="0"/>
          </a:p>
        </p:txBody>
      </p:sp>
      <p:sp>
        <p:nvSpPr>
          <p:cNvPr id="9" name="TextBox 8"/>
          <p:cNvSpPr txBox="1"/>
          <p:nvPr/>
        </p:nvSpPr>
        <p:spPr>
          <a:xfrm>
            <a:off x="8958231" y="4976927"/>
            <a:ext cx="1444554" cy="646331"/>
          </a:xfrm>
          <a:prstGeom prst="rect">
            <a:avLst/>
          </a:prstGeom>
          <a:noFill/>
        </p:spPr>
        <p:txBody>
          <a:bodyPr wrap="square" rtlCol="0">
            <a:spAutoFit/>
          </a:bodyPr>
          <a:lstStyle/>
          <a:p>
            <a:r>
              <a:rPr lang="en-US" altLang="ko-KR" dirty="0"/>
              <a:t>Entity embedding</a:t>
            </a:r>
            <a:endParaRPr lang="ko-KR" altLang="en-US" dirty="0"/>
          </a:p>
        </p:txBody>
      </p:sp>
      <p:sp>
        <p:nvSpPr>
          <p:cNvPr id="7" name="아래쪽 화살표 6"/>
          <p:cNvSpPr/>
          <p:nvPr/>
        </p:nvSpPr>
        <p:spPr>
          <a:xfrm>
            <a:off x="8953995" y="1246909"/>
            <a:ext cx="1028205" cy="9413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 </a:t>
            </a:r>
            <a:r>
              <a:rPr lang="ko-KR" altLang="en-US" dirty="0"/>
              <a:t>실습</a:t>
            </a:r>
          </a:p>
        </p:txBody>
      </p:sp>
      <p:pic>
        <p:nvPicPr>
          <p:cNvPr id="1026" name="Picture 2" descr="Kyunghyun Cho on Twitter: &amp;quot;i endorse Fig. 1… &amp;quo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395" y="2393350"/>
            <a:ext cx="2244641"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2292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2278" y="3072111"/>
            <a:ext cx="6123369" cy="1926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灯片编号占位符 1">
            <a:extLst>
              <a:ext uri="{FF2B5EF4-FFF2-40B4-BE49-F238E27FC236}">
                <a16:creationId xmlns:a16="http://schemas.microsoft.com/office/drawing/2014/main" id="{C3088C08-77C7-4048-9821-A96AAAF89A19}"/>
              </a:ext>
            </a:extLst>
          </p:cNvPr>
          <p:cNvSpPr>
            <a:spLocks noGrp="1"/>
          </p:cNvSpPr>
          <p:nvPr>
            <p:ph type="sldNum" sz="quarter" idx="12"/>
          </p:nvPr>
        </p:nvSpPr>
        <p:spPr/>
        <p:txBody>
          <a:bodyPr/>
          <a:lstStyle/>
          <a:p>
            <a:fld id="{6DABABD3-3ED1-0A46-A22B-C75C27336EF7}" type="slidenum">
              <a:rPr lang="en-US" smtClean="0"/>
              <a:pPr/>
              <a:t>21</a:t>
            </a:fld>
            <a:endParaRPr lang="en-US" dirty="0"/>
          </a:p>
        </p:txBody>
      </p:sp>
      <p:sp>
        <p:nvSpPr>
          <p:cNvPr id="3" name="제목 2"/>
          <p:cNvSpPr>
            <a:spLocks noGrp="1"/>
          </p:cNvSpPr>
          <p:nvPr>
            <p:ph type="title"/>
          </p:nvPr>
        </p:nvSpPr>
        <p:spPr/>
        <p:txBody>
          <a:bodyPr>
            <a:normAutofit/>
          </a:bodyPr>
          <a:lstStyle/>
          <a:p>
            <a:r>
              <a:rPr lang="en-US" altLang="ko-KR" dirty="0">
                <a:ea typeface="맑은 고딕"/>
              </a:rPr>
              <a:t>Recap:</a:t>
            </a:r>
            <a:br>
              <a:rPr lang="en-US" altLang="ko-KR" dirty="0"/>
            </a:br>
            <a:r>
              <a:rPr lang="en-US" altLang="ko-KR" dirty="0">
                <a:ea typeface="맑은 고딕"/>
              </a:rPr>
              <a:t>Injecting World Knowledge for NLP</a:t>
            </a:r>
            <a:endParaRPr lang="ko-KR" altLang="en-US" dirty="0">
              <a:ea typeface="맑은 고딕"/>
            </a:endParaRPr>
          </a:p>
        </p:txBody>
      </p:sp>
      <p:sp>
        <p:nvSpPr>
          <p:cNvPr id="9" name="포인트가 5개인 별 8"/>
          <p:cNvSpPr/>
          <p:nvPr/>
        </p:nvSpPr>
        <p:spPr>
          <a:xfrm>
            <a:off x="2149972" y="3072111"/>
            <a:ext cx="831703" cy="795636"/>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dirty="0"/>
              <a:t>W</a:t>
            </a:r>
            <a:endParaRPr lang="ko-KR" altLang="en-US" dirty="0"/>
          </a:p>
        </p:txBody>
      </p:sp>
      <p:sp>
        <p:nvSpPr>
          <p:cNvPr id="12" name="포인트가 5개인 별 11"/>
          <p:cNvSpPr/>
          <p:nvPr/>
        </p:nvSpPr>
        <p:spPr>
          <a:xfrm>
            <a:off x="6004841" y="2763437"/>
            <a:ext cx="831703" cy="795636"/>
          </a:xfrm>
          <a:prstGeom prst="star5">
            <a:avLst/>
          </a:prstGeom>
          <a:solidFill>
            <a:schemeClr val="accent4"/>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W</a:t>
            </a:r>
            <a:endParaRPr lang="ko-KR" altLang="en-US" dirty="0"/>
          </a:p>
        </p:txBody>
      </p:sp>
      <p:sp>
        <p:nvSpPr>
          <p:cNvPr id="4" name="직사각형 3"/>
          <p:cNvSpPr/>
          <p:nvPr/>
        </p:nvSpPr>
        <p:spPr>
          <a:xfrm>
            <a:off x="4887745" y="5760162"/>
            <a:ext cx="6096000" cy="769441"/>
          </a:xfrm>
          <a:prstGeom prst="rect">
            <a:avLst/>
          </a:prstGeom>
        </p:spPr>
        <p:txBody>
          <a:bodyPr>
            <a:spAutoFit/>
          </a:bodyPr>
          <a:lstStyle/>
          <a:p>
            <a:r>
              <a:rPr lang="en-US" altLang="ko-KR" sz="1100" dirty="0"/>
              <a:t>Translations as Additional Contexts for Sentence Classification, IJCAI 2018</a:t>
            </a:r>
          </a:p>
          <a:p>
            <a:r>
              <a:rPr lang="en-US" altLang="ko-KR" sz="1100" dirty="0">
                <a:solidFill>
                  <a:schemeClr val="accent1"/>
                </a:solidFill>
              </a:rPr>
              <a:t>Entity Commonsense Representation for Neural Abstractive Summarization, NAACL 2018</a:t>
            </a:r>
            <a:br>
              <a:rPr lang="en-US" altLang="ko-KR" sz="1100" dirty="0">
                <a:solidFill>
                  <a:schemeClr val="accent1"/>
                </a:solidFill>
              </a:rPr>
            </a:br>
            <a:r>
              <a:rPr lang="en-US" altLang="ko-KR" sz="1100" dirty="0">
                <a:solidFill>
                  <a:schemeClr val="accent4"/>
                </a:solidFill>
              </a:rPr>
              <a:t>Cold-Start Aware User and Product Attention for Sentiment Classification, ACL 2018</a:t>
            </a:r>
          </a:p>
          <a:p>
            <a:endParaRPr lang="en-US" altLang="ko-KR" sz="1100" dirty="0">
              <a:solidFill>
                <a:schemeClr val="accent1"/>
              </a:solidFill>
            </a:endParaRPr>
          </a:p>
        </p:txBody>
      </p:sp>
      <p:sp>
        <p:nvSpPr>
          <p:cNvPr id="10" name="포인트가 5개인 별 9"/>
          <p:cNvSpPr/>
          <p:nvPr/>
        </p:nvSpPr>
        <p:spPr>
          <a:xfrm>
            <a:off x="5413957" y="4417109"/>
            <a:ext cx="831703" cy="79563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W</a:t>
            </a:r>
            <a:endParaRPr lang="ko-KR" altLang="en-US" dirty="0"/>
          </a:p>
        </p:txBody>
      </p:sp>
    </p:spTree>
    <p:extLst>
      <p:ext uri="{BB962C8B-B14F-4D97-AF65-F5344CB8AC3E}">
        <p14:creationId xmlns:p14="http://schemas.microsoft.com/office/powerpoint/2010/main" val="107476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9"/>
                                        </p:tgtEl>
                                      </p:cBhvr>
                                    </p:animEffect>
                                    <p:animScale>
                                      <p:cBhvr>
                                        <p:cTn id="7" dur="250" autoRev="1" fill="hold"/>
                                        <p:tgtEl>
                                          <p:spTgt spid="9"/>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ppt_x"/>
                                          </p:val>
                                        </p:tav>
                                        <p:tav tm="100000">
                                          <p:val>
                                            <p:strVal val="#ppt_x"/>
                                          </p:val>
                                        </p:tav>
                                      </p:tavLst>
                                    </p:anim>
                                    <p:anim calcmode="lin" valueType="num">
                                      <p:cBhvr additive="base">
                                        <p:cTn id="1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a:extLst>
              <a:ext uri="{FF2B5EF4-FFF2-40B4-BE49-F238E27FC236}">
                <a16:creationId xmlns:a16="http://schemas.microsoft.com/office/drawing/2014/main" id="{9B5D6729-7A9A-4B32-9C48-7894E02D681A}"/>
              </a:ext>
            </a:extLst>
          </p:cNvPr>
          <p:cNvSpPr>
            <a:spLocks noGrp="1"/>
          </p:cNvSpPr>
          <p:nvPr>
            <p:ph type="title"/>
          </p:nvPr>
        </p:nvSpPr>
        <p:spPr/>
        <p:txBody>
          <a:bodyPr/>
          <a:lstStyle/>
          <a:p>
            <a:r>
              <a:rPr lang="en-US" altLang="ko-KR" dirty="0"/>
              <a:t>Translations as contexts</a:t>
            </a:r>
            <a:endParaRPr lang="zh-CN" altLang="en-US" dirty="0"/>
          </a:p>
        </p:txBody>
      </p:sp>
      <p:sp>
        <p:nvSpPr>
          <p:cNvPr id="4" name="副标题 3">
            <a:extLst>
              <a:ext uri="{FF2B5EF4-FFF2-40B4-BE49-F238E27FC236}">
                <a16:creationId xmlns:a16="http://schemas.microsoft.com/office/drawing/2014/main" id="{B3978CE6-F8EA-4637-81BE-0A4D43670A97}"/>
              </a:ext>
            </a:extLst>
          </p:cNvPr>
          <p:cNvSpPr>
            <a:spLocks noGrp="1"/>
          </p:cNvSpPr>
          <p:nvPr>
            <p:ph idx="1"/>
          </p:nvPr>
        </p:nvSpPr>
        <p:spPr/>
        <p:txBody>
          <a:bodyPr/>
          <a:lstStyle/>
          <a:p>
            <a:pPr>
              <a:lnSpc>
                <a:spcPct val="100000"/>
              </a:lnSpc>
            </a:pPr>
            <a:r>
              <a:rPr lang="en-US" altLang="ko-KR" dirty="0"/>
              <a:t>Translation (or, multilingual label-preserving perturbations) may resolve the ambiguity from bilingual knowledge from translator</a:t>
            </a:r>
          </a:p>
          <a:p>
            <a:pPr>
              <a:lnSpc>
                <a:spcPct val="100000"/>
              </a:lnSpc>
            </a:pPr>
            <a:r>
              <a:rPr lang="en-US" altLang="ko-KR" dirty="0"/>
              <a:t>Or, some classification is easier in one language than another</a:t>
            </a:r>
          </a:p>
          <a:p>
            <a:pPr>
              <a:lnSpc>
                <a:spcPct val="100000"/>
              </a:lnSpc>
            </a:pPr>
            <a:endParaRPr lang="en-US" altLang="ko-KR" dirty="0"/>
          </a:p>
          <a:p>
            <a:pPr>
              <a:lnSpc>
                <a:spcPct val="100000"/>
              </a:lnSpc>
            </a:pPr>
            <a:endParaRPr lang="zh-CN" altLang="en-US" dirty="0"/>
          </a:p>
        </p:txBody>
      </p:sp>
      <p:sp>
        <p:nvSpPr>
          <p:cNvPr id="2" name="灯片编号占位符 1">
            <a:extLst>
              <a:ext uri="{FF2B5EF4-FFF2-40B4-BE49-F238E27FC236}">
                <a16:creationId xmlns:a16="http://schemas.microsoft.com/office/drawing/2014/main" id="{C3088C08-77C7-4048-9821-A96AAAF89A19}"/>
              </a:ext>
            </a:extLst>
          </p:cNvPr>
          <p:cNvSpPr>
            <a:spLocks noGrp="1"/>
          </p:cNvSpPr>
          <p:nvPr>
            <p:ph type="sldNum" sz="quarter" idx="12"/>
          </p:nvPr>
        </p:nvSpPr>
        <p:spPr/>
        <p:txBody>
          <a:bodyPr/>
          <a:lstStyle/>
          <a:p>
            <a:fld id="{6DABABD3-3ED1-0A46-A22B-C75C27336EF7}" type="slidenum">
              <a:rPr lang="en-US" smtClean="0"/>
              <a:pPr/>
              <a:t>22</a:t>
            </a:fld>
            <a:endParaRPr lang="en-US" dirty="0"/>
          </a:p>
        </p:txBody>
      </p:sp>
      <p:sp>
        <p:nvSpPr>
          <p:cNvPr id="23" name="TextBox 22">
            <a:extLst>
              <a:ext uri="{FF2B5EF4-FFF2-40B4-BE49-F238E27FC236}">
                <a16:creationId xmlns:a16="http://schemas.microsoft.com/office/drawing/2014/main" id="{F22478F6-F99D-7A49-8859-FD5D844A745E}"/>
              </a:ext>
            </a:extLst>
          </p:cNvPr>
          <p:cNvSpPr txBox="1"/>
          <p:nvPr/>
        </p:nvSpPr>
        <p:spPr>
          <a:xfrm>
            <a:off x="1132004" y="3735090"/>
            <a:ext cx="3219607" cy="338554"/>
          </a:xfrm>
          <a:prstGeom prst="rect">
            <a:avLst/>
          </a:prstGeom>
          <a:solidFill>
            <a:srgbClr val="FFFFFF"/>
          </a:solidFill>
          <a:ln w="12700" cap="flat" cmpd="sng" algn="ctr">
            <a:solidFill>
              <a:srgbClr val="183883"/>
            </a:solidFill>
            <a:prstDash val="solid"/>
            <a:miter lim="800000"/>
          </a:ln>
          <a:effectLst/>
        </p:spPr>
        <p:txBody>
          <a:bodyPr wrap="square" rtlCol="0">
            <a:spAutoFit/>
          </a:bodyPr>
          <a:lstStyle/>
          <a:p>
            <a:pPr lvl="0" algn="ctr" defTabSz="914400" eaLnBrk="0" fontAlgn="base" hangingPunct="0">
              <a:spcBef>
                <a:spcPct val="0"/>
              </a:spcBef>
              <a:spcAft>
                <a:spcPct val="0"/>
              </a:spcAft>
              <a:defRPr/>
            </a:pPr>
            <a:r>
              <a:rPr lang="en-US" altLang="ko-KR" sz="1600" kern="0" dirty="0">
                <a:latin typeface="Corbel"/>
              </a:rPr>
              <a:t>The movie is </a:t>
            </a:r>
            <a:r>
              <a:rPr lang="en-US" altLang="ko-KR" sz="1600" kern="0" dirty="0">
                <a:solidFill>
                  <a:srgbClr val="FF0000"/>
                </a:solidFill>
                <a:latin typeface="Corbel"/>
              </a:rPr>
              <a:t>terribly</a:t>
            </a:r>
            <a:r>
              <a:rPr lang="en-US" altLang="ko-KR" sz="1600" kern="0" dirty="0">
                <a:latin typeface="Corbel"/>
              </a:rPr>
              <a:t> amazing</a:t>
            </a:r>
            <a:endParaRPr lang="ko-KR" altLang="en-US" sz="1600" kern="0" dirty="0">
              <a:latin typeface="Corbel"/>
            </a:endParaRPr>
          </a:p>
        </p:txBody>
      </p:sp>
      <p:sp>
        <p:nvSpPr>
          <p:cNvPr id="24" name="TextBox 23">
            <a:extLst>
              <a:ext uri="{FF2B5EF4-FFF2-40B4-BE49-F238E27FC236}">
                <a16:creationId xmlns:a16="http://schemas.microsoft.com/office/drawing/2014/main" id="{50F090B6-89E0-D843-90FE-5B09ED259D2E}"/>
              </a:ext>
            </a:extLst>
          </p:cNvPr>
          <p:cNvSpPr txBox="1"/>
          <p:nvPr/>
        </p:nvSpPr>
        <p:spPr>
          <a:xfrm>
            <a:off x="1132004" y="4502094"/>
            <a:ext cx="3219607" cy="338554"/>
          </a:xfrm>
          <a:prstGeom prst="rect">
            <a:avLst/>
          </a:prstGeom>
          <a:solidFill>
            <a:srgbClr val="FFFFFF"/>
          </a:solidFill>
          <a:ln w="12700" cap="flat" cmpd="sng" algn="ctr">
            <a:solidFill>
              <a:srgbClr val="183883"/>
            </a:solidFill>
            <a:prstDash val="solid"/>
            <a:miter lim="800000"/>
          </a:ln>
          <a:effectLst/>
        </p:spPr>
        <p:txBody>
          <a:bodyPr wrap="square" rtlCol="0">
            <a:spAutoFit/>
          </a:bodyPr>
          <a:lstStyle/>
          <a:p>
            <a:pPr lvl="0" algn="ctr" defTabSz="914400" eaLnBrk="0" fontAlgn="base" hangingPunct="0">
              <a:spcBef>
                <a:spcPct val="0"/>
              </a:spcBef>
              <a:spcAft>
                <a:spcPct val="0"/>
              </a:spcAft>
              <a:defRPr/>
            </a:pPr>
            <a:r>
              <a:rPr lang="ko-KR" altLang="en-US" sz="1600" kern="0" dirty="0">
                <a:latin typeface="Corbel"/>
              </a:rPr>
              <a:t>영화는 대단히 훌륭합니다</a:t>
            </a:r>
          </a:p>
        </p:txBody>
      </p:sp>
      <p:sp>
        <p:nvSpPr>
          <p:cNvPr id="25" name="TextBox 24">
            <a:extLst>
              <a:ext uri="{FF2B5EF4-FFF2-40B4-BE49-F238E27FC236}">
                <a16:creationId xmlns:a16="http://schemas.microsoft.com/office/drawing/2014/main" id="{C3BFB171-E656-054C-85B8-9D4A37FC2239}"/>
              </a:ext>
            </a:extLst>
          </p:cNvPr>
          <p:cNvSpPr txBox="1"/>
          <p:nvPr/>
        </p:nvSpPr>
        <p:spPr>
          <a:xfrm>
            <a:off x="1132004" y="5269098"/>
            <a:ext cx="3219607" cy="338554"/>
          </a:xfrm>
          <a:prstGeom prst="rect">
            <a:avLst/>
          </a:prstGeom>
          <a:solidFill>
            <a:srgbClr val="FFFFFF"/>
          </a:solidFill>
          <a:ln w="12700" cap="flat" cmpd="sng" algn="ctr">
            <a:solidFill>
              <a:srgbClr val="183883"/>
            </a:solidFill>
            <a:prstDash val="solid"/>
            <a:miter lim="800000"/>
          </a:ln>
          <a:effectLst/>
        </p:spPr>
        <p:txBody>
          <a:bodyPr wrap="square" rtlCol="0">
            <a:spAutoFit/>
          </a:bodyPr>
          <a:lstStyle/>
          <a:p>
            <a:pPr lvl="0" algn="ctr" eaLnBrk="0" fontAlgn="base" hangingPunct="0">
              <a:spcBef>
                <a:spcPct val="0"/>
              </a:spcBef>
              <a:spcAft>
                <a:spcPct val="0"/>
              </a:spcAft>
              <a:defRPr/>
            </a:pPr>
            <a:r>
              <a:rPr lang="en-US" altLang="ko-KR" sz="1600" kern="0" dirty="0">
                <a:latin typeface="Corbel"/>
              </a:rPr>
              <a:t>The movie is greatly magnificent</a:t>
            </a:r>
            <a:endParaRPr lang="ko-KR" altLang="en-US" sz="1600" kern="0" dirty="0">
              <a:latin typeface="Corbel"/>
            </a:endParaRPr>
          </a:p>
        </p:txBody>
      </p:sp>
      <p:sp>
        <p:nvSpPr>
          <p:cNvPr id="26" name="아래쪽 화살표[D] 6">
            <a:extLst>
              <a:ext uri="{FF2B5EF4-FFF2-40B4-BE49-F238E27FC236}">
                <a16:creationId xmlns:a16="http://schemas.microsoft.com/office/drawing/2014/main" id="{9D8A4F83-F198-F24E-8192-6DBF90445ECA}"/>
              </a:ext>
            </a:extLst>
          </p:cNvPr>
          <p:cNvSpPr/>
          <p:nvPr/>
        </p:nvSpPr>
        <p:spPr>
          <a:xfrm>
            <a:off x="2605241" y="4127552"/>
            <a:ext cx="273132" cy="3206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7" name="TextBox 26">
            <a:extLst>
              <a:ext uri="{FF2B5EF4-FFF2-40B4-BE49-F238E27FC236}">
                <a16:creationId xmlns:a16="http://schemas.microsoft.com/office/drawing/2014/main" id="{A4AD90F6-0A72-904E-89EB-23EC483098DA}"/>
              </a:ext>
            </a:extLst>
          </p:cNvPr>
          <p:cNvSpPr txBox="1"/>
          <p:nvPr/>
        </p:nvSpPr>
        <p:spPr>
          <a:xfrm>
            <a:off x="1132004" y="4893541"/>
            <a:ext cx="3219607" cy="338554"/>
          </a:xfrm>
          <a:prstGeom prst="rect">
            <a:avLst/>
          </a:prstGeom>
          <a:solidFill>
            <a:srgbClr val="FFFFFF"/>
          </a:solidFill>
          <a:ln w="12700" cap="flat" cmpd="sng" algn="ctr">
            <a:noFill/>
            <a:prstDash val="solid"/>
            <a:miter lim="800000"/>
          </a:ln>
          <a:effectLst/>
        </p:spPr>
        <p:txBody>
          <a:bodyPr wrap="square" rtlCol="0">
            <a:spAutoFit/>
          </a:bodyPr>
          <a:lstStyle/>
          <a:p>
            <a:pPr lvl="0" algn="ctr" eaLnBrk="0" fontAlgn="base" hangingPunct="0">
              <a:spcBef>
                <a:spcPct val="0"/>
              </a:spcBef>
              <a:spcAft>
                <a:spcPct val="0"/>
              </a:spcAft>
              <a:defRPr/>
            </a:pPr>
            <a:r>
              <a:rPr lang="en-US" altLang="ko-KR" sz="1600" kern="0" dirty="0">
                <a:latin typeface="Corbel"/>
              </a:rPr>
              <a:t>which means</a:t>
            </a:r>
            <a:endParaRPr lang="ko-KR" altLang="en-US" sz="1600" kern="0" dirty="0">
              <a:latin typeface="Corbel"/>
            </a:endParaRPr>
          </a:p>
        </p:txBody>
      </p:sp>
      <p:sp>
        <p:nvSpPr>
          <p:cNvPr id="12" name="모서리가 둥근 직사각형 11"/>
          <p:cNvSpPr/>
          <p:nvPr/>
        </p:nvSpPr>
        <p:spPr>
          <a:xfrm>
            <a:off x="10192871" y="242047"/>
            <a:ext cx="1896035" cy="71269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dirty="0"/>
              <a:t>IJCAI18</a:t>
            </a:r>
            <a:endParaRPr lang="ko-KR" altLang="en-US" dirty="0"/>
          </a:p>
        </p:txBody>
      </p:sp>
      <p:pic>
        <p:nvPicPr>
          <p:cNvPr id="11" name="그림 5">
            <a:extLst>
              <a:ext uri="{FF2B5EF4-FFF2-40B4-BE49-F238E27FC236}">
                <a16:creationId xmlns:a16="http://schemas.microsoft.com/office/drawing/2014/main" id="{905F9226-43EF-834A-8B98-F2FA69AC237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19380" y="3620528"/>
            <a:ext cx="7372620" cy="2279088"/>
          </a:xfrm>
          <a:prstGeom prst="rect">
            <a:avLst/>
          </a:prstGeom>
        </p:spPr>
      </p:pic>
    </p:spTree>
    <p:extLst>
      <p:ext uri="{BB962C8B-B14F-4D97-AF65-F5344CB8AC3E}">
        <p14:creationId xmlns:p14="http://schemas.microsoft.com/office/powerpoint/2010/main" val="5977462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a:extLst>
              <a:ext uri="{FF2B5EF4-FFF2-40B4-BE49-F238E27FC236}">
                <a16:creationId xmlns:a16="http://schemas.microsoft.com/office/drawing/2014/main" id="{9B5D6729-7A9A-4B32-9C48-7894E02D681A}"/>
              </a:ext>
            </a:extLst>
          </p:cNvPr>
          <p:cNvSpPr>
            <a:spLocks noGrp="1"/>
          </p:cNvSpPr>
          <p:nvPr>
            <p:ph type="title"/>
          </p:nvPr>
        </p:nvSpPr>
        <p:spPr/>
        <p:txBody>
          <a:bodyPr/>
          <a:lstStyle/>
          <a:p>
            <a:r>
              <a:rPr lang="en-US" altLang="ko-KR" dirty="0"/>
              <a:t>Proposed approach</a:t>
            </a:r>
            <a:endParaRPr lang="zh-CN" altLang="en-US" dirty="0"/>
          </a:p>
        </p:txBody>
      </p:sp>
      <p:sp>
        <p:nvSpPr>
          <p:cNvPr id="4" name="副标题 3">
            <a:extLst>
              <a:ext uri="{FF2B5EF4-FFF2-40B4-BE49-F238E27FC236}">
                <a16:creationId xmlns:a16="http://schemas.microsoft.com/office/drawing/2014/main" id="{B3978CE6-F8EA-4637-81BE-0A4D43670A97}"/>
              </a:ext>
            </a:extLst>
          </p:cNvPr>
          <p:cNvSpPr>
            <a:spLocks noGrp="1"/>
          </p:cNvSpPr>
          <p:nvPr>
            <p:ph idx="1"/>
          </p:nvPr>
        </p:nvSpPr>
        <p:spPr/>
        <p:txBody>
          <a:bodyPr>
            <a:normAutofit fontScale="92500"/>
          </a:bodyPr>
          <a:lstStyle/>
          <a:p>
            <a:pPr>
              <a:lnSpc>
                <a:spcPct val="150000"/>
              </a:lnSpc>
            </a:pPr>
            <a:r>
              <a:rPr lang="en-US" altLang="ko-KR" dirty="0"/>
              <a:t>Proposed MCFA to fix the translation errors</a:t>
            </a:r>
          </a:p>
          <a:p>
            <a:pPr lvl="1" algn="l">
              <a:lnSpc>
                <a:spcPct val="150000"/>
              </a:lnSpc>
            </a:pPr>
            <a:r>
              <a:rPr lang="en-US" altLang="ko-KR" dirty="0"/>
              <a:t>Self usability module determines the </a:t>
            </a:r>
            <a:r>
              <a:rPr lang="en-US" altLang="ko-KR" dirty="0">
                <a:solidFill>
                  <a:srgbClr val="FF0000"/>
                </a:solidFill>
              </a:rPr>
              <a:t>confidence of a sentence </a:t>
            </a:r>
            <a:r>
              <a:rPr lang="en-US" altLang="ko-KR" dirty="0"/>
              <a:t>towards the task</a:t>
            </a:r>
          </a:p>
          <a:p>
            <a:pPr lvl="1" algn="l">
              <a:lnSpc>
                <a:spcPct val="150000"/>
              </a:lnSpc>
            </a:pPr>
            <a:r>
              <a:rPr lang="en-US" altLang="ko-KR" dirty="0"/>
              <a:t>Relative usability module determines the usefulness of another sentence, based on which we can </a:t>
            </a:r>
            <a:r>
              <a:rPr lang="en-US" altLang="ko-KR" dirty="0">
                <a:solidFill>
                  <a:srgbClr val="FF0000"/>
                </a:solidFill>
              </a:rPr>
              <a:t>fix sentence representation</a:t>
            </a:r>
          </a:p>
          <a:p>
            <a:pPr lvl="1" algn="l">
              <a:lnSpc>
                <a:spcPct val="150000"/>
              </a:lnSpc>
            </a:pPr>
            <a:r>
              <a:rPr lang="en-US" altLang="ko-KR" dirty="0"/>
              <a:t>Vector fixing module moves the sentence into a better location in the vector space</a:t>
            </a:r>
          </a:p>
          <a:p>
            <a:pPr>
              <a:lnSpc>
                <a:spcPct val="150000"/>
              </a:lnSpc>
            </a:pPr>
            <a:r>
              <a:rPr lang="en-US" altLang="ko-KR" dirty="0"/>
              <a:t>Using MCFA to CNN improves the performance of CNN, and achieves SOTA on multiple datasets</a:t>
            </a:r>
          </a:p>
          <a:p>
            <a:pPr marL="342900" indent="-342900">
              <a:buFont typeface="Wingdings" panose="05000000000000000000" pitchFamily="2" charset="2"/>
              <a:buChar char="q"/>
            </a:pPr>
            <a:endParaRPr lang="en-US" altLang="ko-KR" dirty="0"/>
          </a:p>
          <a:p>
            <a:pPr marL="800100" lvl="1" indent="-342900">
              <a:buFont typeface="Wingdings" panose="05000000000000000000" pitchFamily="2" charset="2"/>
              <a:buChar char="q"/>
            </a:pPr>
            <a:endParaRPr lang="zh-CN" altLang="en-US" dirty="0"/>
          </a:p>
        </p:txBody>
      </p:sp>
      <p:sp>
        <p:nvSpPr>
          <p:cNvPr id="2" name="灯片编号占位符 1">
            <a:extLst>
              <a:ext uri="{FF2B5EF4-FFF2-40B4-BE49-F238E27FC236}">
                <a16:creationId xmlns:a16="http://schemas.microsoft.com/office/drawing/2014/main" id="{C3088C08-77C7-4048-9821-A96AAAF89A19}"/>
              </a:ext>
            </a:extLst>
          </p:cNvPr>
          <p:cNvSpPr>
            <a:spLocks noGrp="1"/>
          </p:cNvSpPr>
          <p:nvPr>
            <p:ph type="sldNum" sz="quarter" idx="12"/>
          </p:nvPr>
        </p:nvSpPr>
        <p:spPr/>
        <p:txBody>
          <a:bodyPr/>
          <a:lstStyle/>
          <a:p>
            <a:fld id="{6DABABD3-3ED1-0A46-A22B-C75C27336EF7}" type="slidenum">
              <a:rPr lang="en-US" smtClean="0"/>
              <a:pPr/>
              <a:t>23</a:t>
            </a:fld>
            <a:endParaRPr lang="en-US" dirty="0"/>
          </a:p>
        </p:txBody>
      </p:sp>
      <p:sp>
        <p:nvSpPr>
          <p:cNvPr id="6" name="모서리가 둥근 직사각형 5"/>
          <p:cNvSpPr/>
          <p:nvPr/>
        </p:nvSpPr>
        <p:spPr>
          <a:xfrm>
            <a:off x="10192871" y="242047"/>
            <a:ext cx="1896035" cy="71269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dirty="0"/>
              <a:t>IJCAI18</a:t>
            </a:r>
            <a:endParaRPr lang="ko-KR" altLang="en-US" dirty="0"/>
          </a:p>
        </p:txBody>
      </p:sp>
    </p:spTree>
    <p:extLst>
      <p:ext uri="{BB962C8B-B14F-4D97-AF65-F5344CB8AC3E}">
        <p14:creationId xmlns:p14="http://schemas.microsoft.com/office/powerpoint/2010/main" val="28447039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endParaRPr lang="ko-KR" altLang="en-US"/>
          </a:p>
        </p:txBody>
      </p:sp>
      <p:sp>
        <p:nvSpPr>
          <p:cNvPr id="4" name="슬라이드 번호 개체 틀 3"/>
          <p:cNvSpPr>
            <a:spLocks noGrp="1"/>
          </p:cNvSpPr>
          <p:nvPr>
            <p:ph type="sldNum" sz="quarter" idx="4"/>
          </p:nvPr>
        </p:nvSpPr>
        <p:spPr/>
        <p:txBody>
          <a:bodyPr/>
          <a:lstStyle/>
          <a:p>
            <a:fld id="{AA7D401D-ACF2-4C14-AE28-68B8907C6254}" type="slidenum">
              <a:rPr lang="ko-KR" altLang="en-US" smtClean="0"/>
              <a:t>24</a:t>
            </a:fld>
            <a:endParaRPr lang="ko-KR"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2188" y="1347788"/>
            <a:ext cx="7667625" cy="416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모서리가 둥근 직사각형 6"/>
          <p:cNvSpPr/>
          <p:nvPr/>
        </p:nvSpPr>
        <p:spPr>
          <a:xfrm>
            <a:off x="10192871" y="242047"/>
            <a:ext cx="1896035" cy="71269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dirty="0"/>
              <a:t>IJCAI18</a:t>
            </a:r>
            <a:endParaRPr lang="ko-KR" altLang="en-US" dirty="0"/>
          </a:p>
        </p:txBody>
      </p:sp>
    </p:spTree>
    <p:extLst>
      <p:ext uri="{BB962C8B-B14F-4D97-AF65-F5344CB8AC3E}">
        <p14:creationId xmlns:p14="http://schemas.microsoft.com/office/powerpoint/2010/main" val="16423974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Multilinguality</a:t>
            </a:r>
            <a:r>
              <a:rPr lang="en-US" altLang="ko-KR" dirty="0"/>
              <a:t> as new modality (or Knowledge) </a:t>
            </a:r>
            <a:r>
              <a:rPr lang="en-US" altLang="ko-KR" dirty="0">
                <a:sym typeface="Wingdings" panose="05000000000000000000" pitchFamily="2" charset="2"/>
              </a:rPr>
              <a:t> </a:t>
            </a:r>
            <a:r>
              <a:rPr lang="ko-KR" altLang="en-US" dirty="0">
                <a:sym typeface="Wingdings" panose="05000000000000000000" pitchFamily="2" charset="2"/>
              </a:rPr>
              <a:t>실습</a:t>
            </a:r>
            <a:endParaRPr lang="ko-KR" altLang="en-US" dirty="0"/>
          </a:p>
        </p:txBody>
      </p:sp>
      <p:sp>
        <p:nvSpPr>
          <p:cNvPr id="3" name="내용 개체 틀 2"/>
          <p:cNvSpPr>
            <a:spLocks noGrp="1"/>
          </p:cNvSpPr>
          <p:nvPr>
            <p:ph idx="1"/>
          </p:nvPr>
        </p:nvSpPr>
        <p:spPr/>
        <p:txBody>
          <a:bodyPr/>
          <a:lstStyle/>
          <a:p>
            <a:endParaRPr lang="ko-KR" altLang="en-US"/>
          </a:p>
        </p:txBody>
      </p:sp>
      <p:sp>
        <p:nvSpPr>
          <p:cNvPr id="4" name="슬라이드 번호 개체 틀 3"/>
          <p:cNvSpPr>
            <a:spLocks noGrp="1"/>
          </p:cNvSpPr>
          <p:nvPr>
            <p:ph type="sldNum" sz="quarter" idx="4"/>
          </p:nvPr>
        </p:nvSpPr>
        <p:spPr/>
        <p:txBody>
          <a:bodyPr/>
          <a:lstStyle/>
          <a:p>
            <a:fld id="{AA7D401D-ACF2-4C14-AE28-68B8907C6254}" type="slidenum">
              <a:rPr lang="ko-KR" altLang="en-US" smtClean="0"/>
              <a:t>25</a:t>
            </a:fld>
            <a:endParaRPr lang="ko-KR" altLang="en-US"/>
          </a:p>
        </p:txBody>
      </p:sp>
      <p:grpSp>
        <p:nvGrpSpPr>
          <p:cNvPr id="5" name="Google Shape;935;p116"/>
          <p:cNvGrpSpPr/>
          <p:nvPr/>
        </p:nvGrpSpPr>
        <p:grpSpPr>
          <a:xfrm>
            <a:off x="1976712" y="1724015"/>
            <a:ext cx="3457500" cy="3455951"/>
            <a:chOff x="560750" y="1276450"/>
            <a:chExt cx="3457500" cy="3357900"/>
          </a:xfrm>
        </p:grpSpPr>
        <p:sp>
          <p:nvSpPr>
            <p:cNvPr id="47" name="Google Shape;936;p116"/>
            <p:cNvSpPr/>
            <p:nvPr/>
          </p:nvSpPr>
          <p:spPr>
            <a:xfrm>
              <a:off x="560750" y="1276450"/>
              <a:ext cx="3457500" cy="3357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8" name="Google Shape;937;p116"/>
            <p:cNvSpPr/>
            <p:nvPr/>
          </p:nvSpPr>
          <p:spPr>
            <a:xfrm>
              <a:off x="1389725" y="1939525"/>
              <a:ext cx="82800" cy="82800"/>
            </a:xfrm>
            <a:prstGeom prst="ellipse">
              <a:avLst/>
            </a:prstGeom>
            <a:solidFill>
              <a:srgbClr val="1C458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9" name="Google Shape;938;p116"/>
            <p:cNvSpPr/>
            <p:nvPr/>
          </p:nvSpPr>
          <p:spPr>
            <a:xfrm>
              <a:off x="1389725" y="2549125"/>
              <a:ext cx="82800" cy="82800"/>
            </a:xfrm>
            <a:prstGeom prst="ellipse">
              <a:avLst/>
            </a:prstGeom>
            <a:solidFill>
              <a:srgbClr val="1C458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0" name="Google Shape;939;p116"/>
            <p:cNvSpPr/>
            <p:nvPr/>
          </p:nvSpPr>
          <p:spPr>
            <a:xfrm>
              <a:off x="1923125" y="2015725"/>
              <a:ext cx="82800" cy="82800"/>
            </a:xfrm>
            <a:prstGeom prst="ellipse">
              <a:avLst/>
            </a:prstGeom>
            <a:solidFill>
              <a:srgbClr val="1C458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1" name="Google Shape;940;p116"/>
            <p:cNvSpPr/>
            <p:nvPr/>
          </p:nvSpPr>
          <p:spPr>
            <a:xfrm>
              <a:off x="1008725" y="3539725"/>
              <a:ext cx="82800" cy="82800"/>
            </a:xfrm>
            <a:prstGeom prst="ellipse">
              <a:avLst/>
            </a:prstGeom>
            <a:solidFill>
              <a:srgbClr val="1C458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2" name="Google Shape;941;p116"/>
            <p:cNvSpPr/>
            <p:nvPr/>
          </p:nvSpPr>
          <p:spPr>
            <a:xfrm>
              <a:off x="3370925" y="2472925"/>
              <a:ext cx="82800" cy="82800"/>
            </a:xfrm>
            <a:prstGeom prst="ellipse">
              <a:avLst/>
            </a:prstGeom>
            <a:solidFill>
              <a:srgbClr val="1C458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3" name="Google Shape;942;p116"/>
            <p:cNvSpPr/>
            <p:nvPr/>
          </p:nvSpPr>
          <p:spPr>
            <a:xfrm>
              <a:off x="2151725" y="3234925"/>
              <a:ext cx="82800" cy="82800"/>
            </a:xfrm>
            <a:prstGeom prst="ellipse">
              <a:avLst/>
            </a:prstGeom>
            <a:solidFill>
              <a:srgbClr val="1C458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4" name="Google Shape;943;p116"/>
            <p:cNvSpPr/>
            <p:nvPr/>
          </p:nvSpPr>
          <p:spPr>
            <a:xfrm>
              <a:off x="3066125" y="3768325"/>
              <a:ext cx="82800" cy="82800"/>
            </a:xfrm>
            <a:prstGeom prst="ellipse">
              <a:avLst/>
            </a:prstGeom>
            <a:solidFill>
              <a:srgbClr val="1C458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5" name="Google Shape;944;p116"/>
            <p:cNvSpPr/>
            <p:nvPr/>
          </p:nvSpPr>
          <p:spPr>
            <a:xfrm>
              <a:off x="2456525" y="4225525"/>
              <a:ext cx="82800" cy="82800"/>
            </a:xfrm>
            <a:prstGeom prst="ellipse">
              <a:avLst/>
            </a:prstGeom>
            <a:solidFill>
              <a:srgbClr val="1C458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6" name="Google Shape;945;p116"/>
            <p:cNvSpPr/>
            <p:nvPr/>
          </p:nvSpPr>
          <p:spPr>
            <a:xfrm>
              <a:off x="3218525" y="2168125"/>
              <a:ext cx="82800" cy="82800"/>
            </a:xfrm>
            <a:prstGeom prst="ellipse">
              <a:avLst/>
            </a:prstGeom>
            <a:solidFill>
              <a:srgbClr val="1C458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6" name="Google Shape;957;p116"/>
          <p:cNvGrpSpPr/>
          <p:nvPr/>
        </p:nvGrpSpPr>
        <p:grpSpPr>
          <a:xfrm rot="10560178">
            <a:off x="6545921" y="1701833"/>
            <a:ext cx="3457265" cy="3455953"/>
            <a:chOff x="560750" y="1276450"/>
            <a:chExt cx="3457500" cy="3357900"/>
          </a:xfrm>
        </p:grpSpPr>
        <p:sp>
          <p:nvSpPr>
            <p:cNvPr id="37" name="Google Shape;958;p116"/>
            <p:cNvSpPr/>
            <p:nvPr/>
          </p:nvSpPr>
          <p:spPr>
            <a:xfrm>
              <a:off x="560750" y="1276450"/>
              <a:ext cx="3457500" cy="3357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8" name="Google Shape;959;p116"/>
            <p:cNvSpPr/>
            <p:nvPr/>
          </p:nvSpPr>
          <p:spPr>
            <a:xfrm>
              <a:off x="1389725" y="1939525"/>
              <a:ext cx="82800" cy="82800"/>
            </a:xfrm>
            <a:prstGeom prst="ellipse">
              <a:avLst/>
            </a:prstGeom>
            <a:solidFill>
              <a:srgbClr val="1C458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9" name="Google Shape;960;p116"/>
            <p:cNvSpPr/>
            <p:nvPr/>
          </p:nvSpPr>
          <p:spPr>
            <a:xfrm>
              <a:off x="1389725" y="2549125"/>
              <a:ext cx="82800" cy="82800"/>
            </a:xfrm>
            <a:prstGeom prst="ellipse">
              <a:avLst/>
            </a:prstGeom>
            <a:solidFill>
              <a:srgbClr val="1C458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0" name="Google Shape;961;p116"/>
            <p:cNvSpPr/>
            <p:nvPr/>
          </p:nvSpPr>
          <p:spPr>
            <a:xfrm>
              <a:off x="1923125" y="2015725"/>
              <a:ext cx="82800" cy="82800"/>
            </a:xfrm>
            <a:prstGeom prst="ellipse">
              <a:avLst/>
            </a:prstGeom>
            <a:solidFill>
              <a:srgbClr val="1C458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1" name="Google Shape;962;p116"/>
            <p:cNvSpPr/>
            <p:nvPr/>
          </p:nvSpPr>
          <p:spPr>
            <a:xfrm>
              <a:off x="1008725" y="3539725"/>
              <a:ext cx="82800" cy="82800"/>
            </a:xfrm>
            <a:prstGeom prst="ellipse">
              <a:avLst/>
            </a:prstGeom>
            <a:solidFill>
              <a:srgbClr val="1C458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2" name="Google Shape;963;p116"/>
            <p:cNvSpPr/>
            <p:nvPr/>
          </p:nvSpPr>
          <p:spPr>
            <a:xfrm>
              <a:off x="3370925" y="2472925"/>
              <a:ext cx="82800" cy="82800"/>
            </a:xfrm>
            <a:prstGeom prst="ellipse">
              <a:avLst/>
            </a:prstGeom>
            <a:solidFill>
              <a:srgbClr val="1C458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3" name="Google Shape;964;p116"/>
            <p:cNvSpPr/>
            <p:nvPr/>
          </p:nvSpPr>
          <p:spPr>
            <a:xfrm>
              <a:off x="2151725" y="3234925"/>
              <a:ext cx="82800" cy="82800"/>
            </a:xfrm>
            <a:prstGeom prst="ellipse">
              <a:avLst/>
            </a:prstGeom>
            <a:solidFill>
              <a:srgbClr val="1C458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4" name="Google Shape;965;p116"/>
            <p:cNvSpPr/>
            <p:nvPr/>
          </p:nvSpPr>
          <p:spPr>
            <a:xfrm>
              <a:off x="3066125" y="3768325"/>
              <a:ext cx="82800" cy="82800"/>
            </a:xfrm>
            <a:prstGeom prst="ellipse">
              <a:avLst/>
            </a:prstGeom>
            <a:solidFill>
              <a:srgbClr val="1C458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5" name="Google Shape;966;p116"/>
            <p:cNvSpPr/>
            <p:nvPr/>
          </p:nvSpPr>
          <p:spPr>
            <a:xfrm>
              <a:off x="2456525" y="4225525"/>
              <a:ext cx="82800" cy="82800"/>
            </a:xfrm>
            <a:prstGeom prst="ellipse">
              <a:avLst/>
            </a:prstGeom>
            <a:solidFill>
              <a:srgbClr val="1C458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6" name="Google Shape;967;p116"/>
            <p:cNvSpPr/>
            <p:nvPr/>
          </p:nvSpPr>
          <p:spPr>
            <a:xfrm>
              <a:off x="3218525" y="2168125"/>
              <a:ext cx="82800" cy="82800"/>
            </a:xfrm>
            <a:prstGeom prst="ellipse">
              <a:avLst/>
            </a:prstGeom>
            <a:solidFill>
              <a:srgbClr val="1C458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7" name="Google Shape;968;p116"/>
          <p:cNvSpPr txBox="1"/>
          <p:nvPr/>
        </p:nvSpPr>
        <p:spPr>
          <a:xfrm>
            <a:off x="8520612" y="4423683"/>
            <a:ext cx="1233000" cy="36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de">
                <a:solidFill>
                  <a:srgbClr val="CC0000"/>
                </a:solidFill>
                <a:latin typeface="Roboto"/>
                <a:ea typeface="Roboto"/>
                <a:cs typeface="Roboto"/>
                <a:sym typeface="Roboto"/>
              </a:rPr>
              <a:t>cat</a:t>
            </a:r>
            <a:endParaRPr>
              <a:solidFill>
                <a:srgbClr val="CC0000"/>
              </a:solidFill>
              <a:latin typeface="Roboto"/>
              <a:ea typeface="Roboto"/>
              <a:cs typeface="Roboto"/>
              <a:sym typeface="Roboto"/>
            </a:endParaRPr>
          </a:p>
        </p:txBody>
      </p:sp>
      <p:sp>
        <p:nvSpPr>
          <p:cNvPr id="8" name="Google Shape;973;p116"/>
          <p:cNvSpPr txBox="1"/>
          <p:nvPr/>
        </p:nvSpPr>
        <p:spPr>
          <a:xfrm>
            <a:off x="8601287" y="4040558"/>
            <a:ext cx="544500" cy="36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de">
                <a:solidFill>
                  <a:srgbClr val="1C4587"/>
                </a:solidFill>
                <a:latin typeface="Roboto"/>
                <a:ea typeface="Roboto"/>
                <a:cs typeface="Roboto"/>
                <a:sym typeface="Roboto"/>
              </a:rPr>
              <a:t>gato</a:t>
            </a:r>
            <a:endParaRPr>
              <a:solidFill>
                <a:srgbClr val="1C4587"/>
              </a:solidFill>
              <a:latin typeface="Roboto"/>
              <a:ea typeface="Roboto"/>
              <a:cs typeface="Roboto"/>
              <a:sym typeface="Roboto"/>
            </a:endParaRPr>
          </a:p>
        </p:txBody>
      </p:sp>
      <p:sp>
        <p:nvSpPr>
          <p:cNvPr id="9" name="Google Shape;974;p116"/>
          <p:cNvSpPr txBox="1"/>
          <p:nvPr/>
        </p:nvSpPr>
        <p:spPr>
          <a:xfrm>
            <a:off x="7384312" y="2424658"/>
            <a:ext cx="777600" cy="36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de">
                <a:solidFill>
                  <a:srgbClr val="1C4587"/>
                </a:solidFill>
                <a:latin typeface="Roboto"/>
                <a:ea typeface="Roboto"/>
                <a:cs typeface="Roboto"/>
                <a:sym typeface="Roboto"/>
              </a:rPr>
              <a:t>árbol</a:t>
            </a:r>
            <a:endParaRPr>
              <a:solidFill>
                <a:srgbClr val="1C4587"/>
              </a:solidFill>
              <a:latin typeface="Roboto"/>
              <a:ea typeface="Roboto"/>
              <a:cs typeface="Roboto"/>
              <a:sym typeface="Roboto"/>
            </a:endParaRPr>
          </a:p>
        </p:txBody>
      </p:sp>
      <p:sp>
        <p:nvSpPr>
          <p:cNvPr id="10" name="Google Shape;975;p116"/>
          <p:cNvSpPr txBox="1"/>
          <p:nvPr/>
        </p:nvSpPr>
        <p:spPr>
          <a:xfrm>
            <a:off x="7203712" y="4334258"/>
            <a:ext cx="681600" cy="36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de">
                <a:solidFill>
                  <a:srgbClr val="CC0000"/>
                </a:solidFill>
                <a:latin typeface="Roboto"/>
                <a:ea typeface="Roboto"/>
                <a:cs typeface="Roboto"/>
                <a:sym typeface="Roboto"/>
              </a:rPr>
              <a:t>house</a:t>
            </a:r>
            <a:endParaRPr>
              <a:solidFill>
                <a:srgbClr val="CC0000"/>
              </a:solidFill>
              <a:latin typeface="Roboto"/>
              <a:ea typeface="Roboto"/>
              <a:cs typeface="Roboto"/>
              <a:sym typeface="Roboto"/>
            </a:endParaRPr>
          </a:p>
        </p:txBody>
      </p:sp>
      <p:sp>
        <p:nvSpPr>
          <p:cNvPr id="11" name="Google Shape;976;p116"/>
          <p:cNvSpPr txBox="1"/>
          <p:nvPr/>
        </p:nvSpPr>
        <p:spPr>
          <a:xfrm>
            <a:off x="6698512" y="3643858"/>
            <a:ext cx="681600" cy="36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de">
                <a:solidFill>
                  <a:srgbClr val="1C4587"/>
                </a:solidFill>
                <a:latin typeface="Roboto"/>
                <a:ea typeface="Roboto"/>
                <a:cs typeface="Roboto"/>
                <a:sym typeface="Roboto"/>
              </a:rPr>
              <a:t>mesa</a:t>
            </a:r>
            <a:endParaRPr>
              <a:solidFill>
                <a:srgbClr val="1C4587"/>
              </a:solidFill>
              <a:latin typeface="Roboto"/>
              <a:ea typeface="Roboto"/>
              <a:cs typeface="Roboto"/>
              <a:sym typeface="Roboto"/>
            </a:endParaRPr>
          </a:p>
        </p:txBody>
      </p:sp>
      <p:sp>
        <p:nvSpPr>
          <p:cNvPr id="12" name="Google Shape;977;p116"/>
          <p:cNvSpPr txBox="1"/>
          <p:nvPr/>
        </p:nvSpPr>
        <p:spPr>
          <a:xfrm>
            <a:off x="7279912" y="3648458"/>
            <a:ext cx="681600" cy="36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de">
                <a:solidFill>
                  <a:srgbClr val="CC0000"/>
                </a:solidFill>
                <a:latin typeface="Roboto"/>
                <a:ea typeface="Roboto"/>
                <a:cs typeface="Roboto"/>
                <a:sym typeface="Roboto"/>
              </a:rPr>
              <a:t>table</a:t>
            </a:r>
            <a:endParaRPr>
              <a:solidFill>
                <a:srgbClr val="CC0000"/>
              </a:solidFill>
              <a:latin typeface="Roboto"/>
              <a:ea typeface="Roboto"/>
              <a:cs typeface="Roboto"/>
              <a:sym typeface="Roboto"/>
            </a:endParaRPr>
          </a:p>
        </p:txBody>
      </p:sp>
      <p:sp>
        <p:nvSpPr>
          <p:cNvPr id="13" name="Google Shape;978;p116"/>
          <p:cNvSpPr txBox="1"/>
          <p:nvPr/>
        </p:nvSpPr>
        <p:spPr>
          <a:xfrm>
            <a:off x="7356112" y="2734058"/>
            <a:ext cx="681600" cy="36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de">
                <a:solidFill>
                  <a:srgbClr val="CC0000"/>
                </a:solidFill>
                <a:latin typeface="Roboto"/>
                <a:ea typeface="Roboto"/>
                <a:cs typeface="Roboto"/>
                <a:sym typeface="Roboto"/>
              </a:rPr>
              <a:t>tree</a:t>
            </a:r>
            <a:endParaRPr>
              <a:solidFill>
                <a:srgbClr val="CC0000"/>
              </a:solidFill>
              <a:latin typeface="Roboto"/>
              <a:ea typeface="Roboto"/>
              <a:cs typeface="Roboto"/>
              <a:sym typeface="Roboto"/>
            </a:endParaRPr>
          </a:p>
        </p:txBody>
      </p:sp>
      <p:sp>
        <p:nvSpPr>
          <p:cNvPr id="14" name="Google Shape;979;p116"/>
          <p:cNvSpPr txBox="1"/>
          <p:nvPr/>
        </p:nvSpPr>
        <p:spPr>
          <a:xfrm>
            <a:off x="8346712" y="2734058"/>
            <a:ext cx="681600" cy="36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de">
                <a:solidFill>
                  <a:srgbClr val="CC0000"/>
                </a:solidFill>
                <a:latin typeface="Roboto"/>
                <a:ea typeface="Roboto"/>
                <a:cs typeface="Roboto"/>
                <a:sym typeface="Roboto"/>
              </a:rPr>
              <a:t>street</a:t>
            </a:r>
            <a:endParaRPr>
              <a:solidFill>
                <a:srgbClr val="CC0000"/>
              </a:solidFill>
              <a:latin typeface="Roboto"/>
              <a:ea typeface="Roboto"/>
              <a:cs typeface="Roboto"/>
              <a:sym typeface="Roboto"/>
            </a:endParaRPr>
          </a:p>
        </p:txBody>
      </p:sp>
      <p:sp>
        <p:nvSpPr>
          <p:cNvPr id="15" name="Google Shape;980;p116"/>
          <p:cNvSpPr txBox="1"/>
          <p:nvPr/>
        </p:nvSpPr>
        <p:spPr>
          <a:xfrm>
            <a:off x="8298712" y="3034258"/>
            <a:ext cx="681600" cy="36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de">
                <a:solidFill>
                  <a:srgbClr val="1C4587"/>
                </a:solidFill>
                <a:latin typeface="Roboto"/>
                <a:ea typeface="Roboto"/>
                <a:cs typeface="Roboto"/>
                <a:sym typeface="Roboto"/>
              </a:rPr>
              <a:t>calle</a:t>
            </a:r>
            <a:endParaRPr>
              <a:solidFill>
                <a:srgbClr val="1C4587"/>
              </a:solidFill>
              <a:latin typeface="Roboto"/>
              <a:ea typeface="Roboto"/>
              <a:cs typeface="Roboto"/>
              <a:sym typeface="Roboto"/>
            </a:endParaRPr>
          </a:p>
        </p:txBody>
      </p:sp>
      <p:sp>
        <p:nvSpPr>
          <p:cNvPr id="16" name="Google Shape;982;p116"/>
          <p:cNvSpPr txBox="1"/>
          <p:nvPr/>
        </p:nvSpPr>
        <p:spPr>
          <a:xfrm>
            <a:off x="8982287" y="2287958"/>
            <a:ext cx="1233000" cy="36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de">
                <a:solidFill>
                  <a:srgbClr val="CC0000"/>
                </a:solidFill>
                <a:latin typeface="Roboto"/>
                <a:ea typeface="Roboto"/>
                <a:cs typeface="Roboto"/>
                <a:sym typeface="Roboto"/>
              </a:rPr>
              <a:t>city</a:t>
            </a:r>
            <a:endParaRPr>
              <a:solidFill>
                <a:srgbClr val="CC0000"/>
              </a:solidFill>
              <a:latin typeface="Roboto"/>
              <a:ea typeface="Roboto"/>
              <a:cs typeface="Roboto"/>
              <a:sym typeface="Roboto"/>
            </a:endParaRPr>
          </a:p>
        </p:txBody>
      </p:sp>
      <p:sp>
        <p:nvSpPr>
          <p:cNvPr id="17" name="Google Shape;983;p116"/>
          <p:cNvSpPr txBox="1"/>
          <p:nvPr/>
        </p:nvSpPr>
        <p:spPr>
          <a:xfrm>
            <a:off x="7737112" y="2200658"/>
            <a:ext cx="681600" cy="36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de">
                <a:solidFill>
                  <a:srgbClr val="CC0000"/>
                </a:solidFill>
                <a:latin typeface="Roboto"/>
                <a:ea typeface="Roboto"/>
                <a:cs typeface="Roboto"/>
                <a:sym typeface="Roboto"/>
              </a:rPr>
              <a:t>river</a:t>
            </a:r>
            <a:endParaRPr>
              <a:solidFill>
                <a:srgbClr val="CC0000"/>
              </a:solidFill>
              <a:latin typeface="Roboto"/>
              <a:ea typeface="Roboto"/>
              <a:cs typeface="Roboto"/>
              <a:sym typeface="Roboto"/>
            </a:endParaRPr>
          </a:p>
        </p:txBody>
      </p:sp>
      <p:sp>
        <p:nvSpPr>
          <p:cNvPr id="18" name="Google Shape;984;p116"/>
          <p:cNvSpPr txBox="1"/>
          <p:nvPr/>
        </p:nvSpPr>
        <p:spPr>
          <a:xfrm>
            <a:off x="7993912" y="1891258"/>
            <a:ext cx="681600" cy="36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de">
                <a:solidFill>
                  <a:srgbClr val="1C4587"/>
                </a:solidFill>
                <a:latin typeface="Roboto"/>
                <a:ea typeface="Roboto"/>
                <a:cs typeface="Roboto"/>
                <a:sym typeface="Roboto"/>
              </a:rPr>
              <a:t>río</a:t>
            </a:r>
            <a:endParaRPr>
              <a:solidFill>
                <a:srgbClr val="1C4587"/>
              </a:solidFill>
              <a:latin typeface="Roboto"/>
              <a:ea typeface="Roboto"/>
              <a:cs typeface="Roboto"/>
              <a:sym typeface="Roboto"/>
            </a:endParaRPr>
          </a:p>
        </p:txBody>
      </p:sp>
      <p:sp>
        <p:nvSpPr>
          <p:cNvPr id="19" name="Google Shape;985;p116"/>
          <p:cNvSpPr txBox="1"/>
          <p:nvPr/>
        </p:nvSpPr>
        <p:spPr>
          <a:xfrm>
            <a:off x="2733887" y="2973758"/>
            <a:ext cx="1233000" cy="36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de">
                <a:solidFill>
                  <a:srgbClr val="1C4587"/>
                </a:solidFill>
                <a:latin typeface="Roboto"/>
                <a:ea typeface="Roboto"/>
                <a:cs typeface="Roboto"/>
                <a:sym typeface="Roboto"/>
              </a:rPr>
              <a:t>caballo</a:t>
            </a:r>
            <a:endParaRPr>
              <a:solidFill>
                <a:srgbClr val="1C4587"/>
              </a:solidFill>
              <a:latin typeface="Roboto"/>
              <a:ea typeface="Roboto"/>
              <a:cs typeface="Roboto"/>
              <a:sym typeface="Roboto"/>
            </a:endParaRPr>
          </a:p>
        </p:txBody>
      </p:sp>
      <p:sp>
        <p:nvSpPr>
          <p:cNvPr id="20" name="Google Shape;986;p116"/>
          <p:cNvSpPr txBox="1"/>
          <p:nvPr/>
        </p:nvSpPr>
        <p:spPr>
          <a:xfrm>
            <a:off x="2733887" y="2364158"/>
            <a:ext cx="681600" cy="36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de">
                <a:solidFill>
                  <a:srgbClr val="1C4587"/>
                </a:solidFill>
                <a:latin typeface="Roboto"/>
                <a:ea typeface="Roboto"/>
                <a:cs typeface="Roboto"/>
                <a:sym typeface="Roboto"/>
              </a:rPr>
              <a:t>perro</a:t>
            </a:r>
            <a:endParaRPr>
              <a:solidFill>
                <a:srgbClr val="1C4587"/>
              </a:solidFill>
              <a:latin typeface="Roboto"/>
              <a:ea typeface="Roboto"/>
              <a:cs typeface="Roboto"/>
              <a:sym typeface="Roboto"/>
            </a:endParaRPr>
          </a:p>
        </p:txBody>
      </p:sp>
      <p:sp>
        <p:nvSpPr>
          <p:cNvPr id="21" name="Google Shape;987;p116"/>
          <p:cNvSpPr txBox="1"/>
          <p:nvPr/>
        </p:nvSpPr>
        <p:spPr>
          <a:xfrm>
            <a:off x="3267287" y="2440358"/>
            <a:ext cx="544500" cy="36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de">
                <a:solidFill>
                  <a:srgbClr val="1C4587"/>
                </a:solidFill>
                <a:latin typeface="Roboto"/>
                <a:ea typeface="Roboto"/>
                <a:cs typeface="Roboto"/>
                <a:sym typeface="Roboto"/>
              </a:rPr>
              <a:t>gato</a:t>
            </a:r>
            <a:endParaRPr>
              <a:solidFill>
                <a:srgbClr val="1C4587"/>
              </a:solidFill>
              <a:latin typeface="Roboto"/>
              <a:ea typeface="Roboto"/>
              <a:cs typeface="Roboto"/>
              <a:sym typeface="Roboto"/>
            </a:endParaRPr>
          </a:p>
        </p:txBody>
      </p:sp>
      <p:sp>
        <p:nvSpPr>
          <p:cNvPr id="22" name="Google Shape;988;p116"/>
          <p:cNvSpPr txBox="1"/>
          <p:nvPr/>
        </p:nvSpPr>
        <p:spPr>
          <a:xfrm>
            <a:off x="7384312" y="4101058"/>
            <a:ext cx="681600" cy="36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de">
                <a:solidFill>
                  <a:srgbClr val="1C4587"/>
                </a:solidFill>
                <a:latin typeface="Roboto"/>
                <a:ea typeface="Roboto"/>
                <a:cs typeface="Roboto"/>
                <a:sym typeface="Roboto"/>
              </a:rPr>
              <a:t>casa</a:t>
            </a:r>
            <a:endParaRPr>
              <a:solidFill>
                <a:srgbClr val="1C4587"/>
              </a:solidFill>
              <a:latin typeface="Roboto"/>
              <a:ea typeface="Roboto"/>
              <a:cs typeface="Roboto"/>
              <a:sym typeface="Roboto"/>
            </a:endParaRPr>
          </a:p>
        </p:txBody>
      </p:sp>
      <p:sp>
        <p:nvSpPr>
          <p:cNvPr id="23" name="Google Shape;989;p116"/>
          <p:cNvSpPr txBox="1"/>
          <p:nvPr/>
        </p:nvSpPr>
        <p:spPr>
          <a:xfrm>
            <a:off x="4793512" y="2881858"/>
            <a:ext cx="681600" cy="36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de">
                <a:solidFill>
                  <a:srgbClr val="1C4587"/>
                </a:solidFill>
                <a:latin typeface="Roboto"/>
                <a:ea typeface="Roboto"/>
                <a:cs typeface="Roboto"/>
                <a:sym typeface="Roboto"/>
              </a:rPr>
              <a:t>mesa</a:t>
            </a:r>
            <a:endParaRPr>
              <a:solidFill>
                <a:srgbClr val="1C4587"/>
              </a:solidFill>
              <a:latin typeface="Roboto"/>
              <a:ea typeface="Roboto"/>
              <a:cs typeface="Roboto"/>
              <a:sym typeface="Roboto"/>
            </a:endParaRPr>
          </a:p>
        </p:txBody>
      </p:sp>
      <p:sp>
        <p:nvSpPr>
          <p:cNvPr id="24" name="Google Shape;990;p116"/>
          <p:cNvSpPr txBox="1"/>
          <p:nvPr/>
        </p:nvSpPr>
        <p:spPr>
          <a:xfrm>
            <a:off x="4641112" y="2500858"/>
            <a:ext cx="681600" cy="36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de">
                <a:solidFill>
                  <a:srgbClr val="1C4587"/>
                </a:solidFill>
                <a:latin typeface="Roboto"/>
                <a:ea typeface="Roboto"/>
                <a:cs typeface="Roboto"/>
                <a:sym typeface="Roboto"/>
              </a:rPr>
              <a:t>casa</a:t>
            </a:r>
            <a:endParaRPr>
              <a:solidFill>
                <a:srgbClr val="1C4587"/>
              </a:solidFill>
              <a:latin typeface="Roboto"/>
              <a:ea typeface="Roboto"/>
              <a:cs typeface="Roboto"/>
              <a:sym typeface="Roboto"/>
            </a:endParaRPr>
          </a:p>
        </p:txBody>
      </p:sp>
      <p:sp>
        <p:nvSpPr>
          <p:cNvPr id="25" name="Google Shape;991;p116"/>
          <p:cNvSpPr txBox="1"/>
          <p:nvPr/>
        </p:nvSpPr>
        <p:spPr>
          <a:xfrm>
            <a:off x="4488712" y="4101058"/>
            <a:ext cx="777600" cy="36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de">
                <a:solidFill>
                  <a:srgbClr val="1C4587"/>
                </a:solidFill>
                <a:latin typeface="Roboto"/>
                <a:ea typeface="Roboto"/>
                <a:cs typeface="Roboto"/>
                <a:sym typeface="Roboto"/>
              </a:rPr>
              <a:t>árbol</a:t>
            </a:r>
            <a:endParaRPr>
              <a:solidFill>
                <a:srgbClr val="1C4587"/>
              </a:solidFill>
              <a:latin typeface="Roboto"/>
              <a:ea typeface="Roboto"/>
              <a:cs typeface="Roboto"/>
              <a:sym typeface="Roboto"/>
            </a:endParaRPr>
          </a:p>
        </p:txBody>
      </p:sp>
      <p:sp>
        <p:nvSpPr>
          <p:cNvPr id="26" name="Google Shape;992;p116"/>
          <p:cNvSpPr txBox="1"/>
          <p:nvPr/>
        </p:nvSpPr>
        <p:spPr>
          <a:xfrm>
            <a:off x="3879112" y="4634458"/>
            <a:ext cx="681600" cy="36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de">
                <a:solidFill>
                  <a:srgbClr val="1C4587"/>
                </a:solidFill>
                <a:latin typeface="Roboto"/>
                <a:ea typeface="Roboto"/>
                <a:cs typeface="Roboto"/>
                <a:sym typeface="Roboto"/>
              </a:rPr>
              <a:t>río</a:t>
            </a:r>
            <a:endParaRPr>
              <a:solidFill>
                <a:srgbClr val="1C4587"/>
              </a:solidFill>
              <a:latin typeface="Roboto"/>
              <a:ea typeface="Roboto"/>
              <a:cs typeface="Roboto"/>
              <a:sym typeface="Roboto"/>
            </a:endParaRPr>
          </a:p>
        </p:txBody>
      </p:sp>
      <p:sp>
        <p:nvSpPr>
          <p:cNvPr id="27" name="Google Shape;993;p116"/>
          <p:cNvSpPr txBox="1"/>
          <p:nvPr/>
        </p:nvSpPr>
        <p:spPr>
          <a:xfrm>
            <a:off x="2429087" y="3964358"/>
            <a:ext cx="1233000" cy="36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de">
                <a:solidFill>
                  <a:srgbClr val="1C4587"/>
                </a:solidFill>
                <a:latin typeface="Roboto"/>
                <a:ea typeface="Roboto"/>
                <a:cs typeface="Roboto"/>
                <a:sym typeface="Roboto"/>
              </a:rPr>
              <a:t>ciudad</a:t>
            </a:r>
            <a:endParaRPr>
              <a:solidFill>
                <a:srgbClr val="1C4587"/>
              </a:solidFill>
              <a:latin typeface="Roboto"/>
              <a:ea typeface="Roboto"/>
              <a:cs typeface="Roboto"/>
              <a:sym typeface="Roboto"/>
            </a:endParaRPr>
          </a:p>
        </p:txBody>
      </p:sp>
      <p:sp>
        <p:nvSpPr>
          <p:cNvPr id="28" name="Google Shape;994;p116"/>
          <p:cNvSpPr txBox="1"/>
          <p:nvPr/>
        </p:nvSpPr>
        <p:spPr>
          <a:xfrm>
            <a:off x="3574312" y="3643858"/>
            <a:ext cx="681600" cy="36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de">
                <a:solidFill>
                  <a:srgbClr val="1C4587"/>
                </a:solidFill>
                <a:latin typeface="Roboto"/>
                <a:ea typeface="Roboto"/>
                <a:cs typeface="Roboto"/>
                <a:sym typeface="Roboto"/>
              </a:rPr>
              <a:t>calle</a:t>
            </a:r>
            <a:endParaRPr>
              <a:solidFill>
                <a:srgbClr val="1C4587"/>
              </a:solidFill>
              <a:latin typeface="Roboto"/>
              <a:ea typeface="Roboto"/>
              <a:cs typeface="Roboto"/>
              <a:sym typeface="Roboto"/>
            </a:endParaRPr>
          </a:p>
        </p:txBody>
      </p:sp>
      <p:cxnSp>
        <p:nvCxnSpPr>
          <p:cNvPr id="29" name="Google Shape;995;p116"/>
          <p:cNvCxnSpPr/>
          <p:nvPr/>
        </p:nvCxnSpPr>
        <p:spPr>
          <a:xfrm>
            <a:off x="5573337" y="3361033"/>
            <a:ext cx="795600" cy="0"/>
          </a:xfrm>
          <a:prstGeom prst="straightConnector1">
            <a:avLst/>
          </a:prstGeom>
          <a:noFill/>
          <a:ln w="9525" cap="flat" cmpd="sng">
            <a:solidFill>
              <a:schemeClr val="dk1"/>
            </a:solidFill>
            <a:prstDash val="solid"/>
            <a:round/>
            <a:headEnd type="none" w="med" len="med"/>
            <a:tailEnd type="triangle" w="med" len="med"/>
          </a:ln>
        </p:spPr>
      </p:cxnSp>
      <p:pic>
        <p:nvPicPr>
          <p:cNvPr id="30" name="Google Shape;996;p116"/>
          <p:cNvPicPr preferRelativeResize="0"/>
          <p:nvPr/>
        </p:nvPicPr>
        <p:blipFill>
          <a:blip r:embed="rId2">
            <a:alphaModFix/>
          </a:blip>
          <a:stretch>
            <a:fillRect/>
          </a:stretch>
        </p:blipFill>
        <p:spPr>
          <a:xfrm>
            <a:off x="5879279" y="3048508"/>
            <a:ext cx="308521" cy="220375"/>
          </a:xfrm>
          <a:prstGeom prst="rect">
            <a:avLst/>
          </a:prstGeom>
          <a:noFill/>
          <a:ln>
            <a:noFill/>
          </a:ln>
        </p:spPr>
      </p:pic>
      <p:grpSp>
        <p:nvGrpSpPr>
          <p:cNvPr id="31" name="Google Shape;998;p116"/>
          <p:cNvGrpSpPr/>
          <p:nvPr/>
        </p:nvGrpSpPr>
        <p:grpSpPr>
          <a:xfrm>
            <a:off x="4710687" y="1699771"/>
            <a:ext cx="384800" cy="220375"/>
            <a:chOff x="3294725" y="1252263"/>
            <a:chExt cx="384800" cy="220375"/>
          </a:xfrm>
        </p:grpSpPr>
        <p:sp>
          <p:nvSpPr>
            <p:cNvPr id="35" name="Google Shape;999;p116"/>
            <p:cNvSpPr/>
            <p:nvPr/>
          </p:nvSpPr>
          <p:spPr>
            <a:xfrm>
              <a:off x="3294725" y="1319855"/>
              <a:ext cx="82800" cy="85200"/>
            </a:xfrm>
            <a:prstGeom prst="ellipse">
              <a:avLst/>
            </a:prstGeom>
            <a:solidFill>
              <a:srgbClr val="1C458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36" name="Google Shape;1000;p116"/>
            <p:cNvPicPr preferRelativeResize="0"/>
            <p:nvPr/>
          </p:nvPicPr>
          <p:blipFill>
            <a:blip r:embed="rId3">
              <a:alphaModFix/>
            </a:blip>
            <a:stretch>
              <a:fillRect/>
            </a:stretch>
          </p:blipFill>
          <p:spPr>
            <a:xfrm>
              <a:off x="3408650" y="1252263"/>
              <a:ext cx="270875" cy="220375"/>
            </a:xfrm>
            <a:prstGeom prst="rect">
              <a:avLst/>
            </a:prstGeom>
            <a:noFill/>
            <a:ln>
              <a:noFill/>
            </a:ln>
          </p:spPr>
        </p:pic>
      </p:grpSp>
      <p:grpSp>
        <p:nvGrpSpPr>
          <p:cNvPr id="32" name="Google Shape;1001;p116"/>
          <p:cNvGrpSpPr/>
          <p:nvPr/>
        </p:nvGrpSpPr>
        <p:grpSpPr>
          <a:xfrm>
            <a:off x="9235358" y="1678033"/>
            <a:ext cx="345205" cy="220375"/>
            <a:chOff x="7819396" y="1230525"/>
            <a:chExt cx="345205" cy="220375"/>
          </a:xfrm>
        </p:grpSpPr>
        <p:sp>
          <p:nvSpPr>
            <p:cNvPr id="33" name="Google Shape;1002;p116"/>
            <p:cNvSpPr/>
            <p:nvPr/>
          </p:nvSpPr>
          <p:spPr>
            <a:xfrm rot="10562860">
              <a:off x="7819396" y="1315127"/>
              <a:ext cx="82697" cy="85091"/>
            </a:xfrm>
            <a:prstGeom prst="ellipse">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34" name="Google Shape;1003;p116"/>
            <p:cNvPicPr preferRelativeResize="0"/>
            <p:nvPr/>
          </p:nvPicPr>
          <p:blipFill>
            <a:blip r:embed="rId4">
              <a:alphaModFix/>
            </a:blip>
            <a:stretch>
              <a:fillRect/>
            </a:stretch>
          </p:blipFill>
          <p:spPr>
            <a:xfrm>
              <a:off x="7925872" y="1230525"/>
              <a:ext cx="238729" cy="220375"/>
            </a:xfrm>
            <a:prstGeom prst="rect">
              <a:avLst/>
            </a:prstGeom>
            <a:noFill/>
            <a:ln>
              <a:noFill/>
            </a:ln>
          </p:spPr>
        </p:pic>
      </p:grpSp>
    </p:spTree>
    <p:extLst>
      <p:ext uri="{BB962C8B-B14F-4D97-AF65-F5344CB8AC3E}">
        <p14:creationId xmlns:p14="http://schemas.microsoft.com/office/powerpoint/2010/main" val="3338478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Research Trend</a:t>
            </a:r>
            <a:endParaRPr lang="ko-KR" altLang="en-US" dirty="0"/>
          </a:p>
        </p:txBody>
      </p:sp>
      <p:sp>
        <p:nvSpPr>
          <p:cNvPr id="3" name="내용 개체 틀 2"/>
          <p:cNvSpPr>
            <a:spLocks noGrp="1"/>
          </p:cNvSpPr>
          <p:nvPr>
            <p:ph idx="1"/>
          </p:nvPr>
        </p:nvSpPr>
        <p:spPr/>
        <p:txBody>
          <a:bodyPr/>
          <a:lstStyle/>
          <a:p>
            <a:r>
              <a:rPr lang="en-US" altLang="ko-KR" dirty="0"/>
              <a:t>Knowledge plays a critical role for LM/ML robustness</a:t>
            </a:r>
          </a:p>
          <a:p>
            <a:r>
              <a:rPr lang="en-US" altLang="ko-KR" dirty="0"/>
              <a:t>What if new knowledge keeps on coming?</a:t>
            </a:r>
          </a:p>
          <a:p>
            <a:r>
              <a:rPr lang="en-US" altLang="ko-KR" dirty="0"/>
              <a:t>What if some knowledge is missing?</a:t>
            </a:r>
          </a:p>
          <a:p>
            <a:pPr marL="0" indent="0">
              <a:buNone/>
            </a:pPr>
            <a:r>
              <a:rPr lang="en-US" altLang="ko-KR" dirty="0">
                <a:sym typeface="Wingdings" panose="05000000000000000000" pitchFamily="2" charset="2"/>
              </a:rPr>
              <a:t> Can we install a patch to the ML model?</a:t>
            </a:r>
            <a:endParaRPr lang="ko-KR" altLang="en-US" dirty="0"/>
          </a:p>
        </p:txBody>
      </p:sp>
      <p:sp>
        <p:nvSpPr>
          <p:cNvPr id="4" name="슬라이드 번호 개체 틀 3"/>
          <p:cNvSpPr>
            <a:spLocks noGrp="1"/>
          </p:cNvSpPr>
          <p:nvPr>
            <p:ph type="sldNum" sz="quarter" idx="4"/>
          </p:nvPr>
        </p:nvSpPr>
        <p:spPr/>
        <p:txBody>
          <a:bodyPr/>
          <a:lstStyle/>
          <a:p>
            <a:fld id="{AA7D401D-ACF2-4C14-AE28-68B8907C6254}" type="slidenum">
              <a:rPr lang="ko-KR" altLang="en-US" smtClean="0"/>
              <a:t>26</a:t>
            </a:fld>
            <a:endParaRPr lang="ko-KR" altLang="en-US"/>
          </a:p>
        </p:txBody>
      </p:sp>
    </p:spTree>
    <p:extLst>
      <p:ext uri="{BB962C8B-B14F-4D97-AF65-F5344CB8AC3E}">
        <p14:creationId xmlns:p14="http://schemas.microsoft.com/office/powerpoint/2010/main" val="18267664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2F4DBC7-0FD4-47CA-9A56-45F3B4ED5EF1}"/>
              </a:ext>
            </a:extLst>
          </p:cNvPr>
          <p:cNvSpPr>
            <a:spLocks noGrp="1"/>
          </p:cNvSpPr>
          <p:nvPr>
            <p:ph type="title"/>
          </p:nvPr>
        </p:nvSpPr>
        <p:spPr/>
        <p:txBody>
          <a:bodyPr/>
          <a:lstStyle/>
          <a:p>
            <a:r>
              <a:rPr lang="en-US" altLang="ko-KR" dirty="0">
                <a:ea typeface="맑은 고딕"/>
              </a:rPr>
              <a:t>Limitation (2/2): Hallucinates</a:t>
            </a:r>
            <a:endParaRPr lang="ko-KR" altLang="en-US" dirty="0"/>
          </a:p>
        </p:txBody>
      </p:sp>
      <p:sp>
        <p:nvSpPr>
          <p:cNvPr id="3" name="내용 개체 틀 2">
            <a:extLst>
              <a:ext uri="{FF2B5EF4-FFF2-40B4-BE49-F238E27FC236}">
                <a16:creationId xmlns:a16="http://schemas.microsoft.com/office/drawing/2014/main" id="{AB76900E-1262-45B6-AC3C-EE991F97C413}"/>
              </a:ext>
            </a:extLst>
          </p:cNvPr>
          <p:cNvSpPr>
            <a:spLocks noGrp="1"/>
          </p:cNvSpPr>
          <p:nvPr>
            <p:ph idx="1"/>
          </p:nvPr>
        </p:nvSpPr>
        <p:spPr>
          <a:xfrm>
            <a:off x="625288" y="1820380"/>
            <a:ext cx="10515600" cy="4351338"/>
          </a:xfrm>
        </p:spPr>
        <p:txBody>
          <a:bodyPr>
            <a:normAutofit/>
          </a:bodyPr>
          <a:lstStyle/>
          <a:p>
            <a:r>
              <a:rPr lang="en-US" altLang="ko-KR" sz="2400" dirty="0">
                <a:sym typeface="Wingdings" panose="05000000000000000000" pitchFamily="2" charset="2"/>
              </a:rPr>
              <a:t>Accurate model in one dataset would not generalize in another, due to dataset artifacts (“14”)</a:t>
            </a:r>
            <a:endParaRPr lang="en-US" altLang="ko-KR" sz="2400" dirty="0"/>
          </a:p>
          <a:p>
            <a:r>
              <a:rPr lang="en-US" altLang="ko-KR" sz="2400" dirty="0"/>
              <a:t>Adding training signals for behaviors makes models robust</a:t>
            </a:r>
          </a:p>
        </p:txBody>
      </p:sp>
      <p:grpSp>
        <p:nvGrpSpPr>
          <p:cNvPr id="15" name="그룹 14">
            <a:extLst>
              <a:ext uri="{FF2B5EF4-FFF2-40B4-BE49-F238E27FC236}">
                <a16:creationId xmlns:a16="http://schemas.microsoft.com/office/drawing/2014/main" id="{EB9C5CB3-0FC7-4DE1-9BD8-D5A8C8A15CCC}"/>
              </a:ext>
            </a:extLst>
          </p:cNvPr>
          <p:cNvGrpSpPr/>
          <p:nvPr/>
        </p:nvGrpSpPr>
        <p:grpSpPr>
          <a:xfrm>
            <a:off x="2298972" y="3276316"/>
            <a:ext cx="6926787" cy="3106057"/>
            <a:chOff x="2632607" y="3555999"/>
            <a:chExt cx="6926786" cy="3106057"/>
          </a:xfrm>
        </p:grpSpPr>
        <p:sp>
          <p:nvSpPr>
            <p:cNvPr id="14" name="직사각형 13">
              <a:extLst>
                <a:ext uri="{FF2B5EF4-FFF2-40B4-BE49-F238E27FC236}">
                  <a16:creationId xmlns:a16="http://schemas.microsoft.com/office/drawing/2014/main" id="{11F010E9-F375-465C-B0A8-CD6BAE7918BD}"/>
                </a:ext>
              </a:extLst>
            </p:cNvPr>
            <p:cNvSpPr/>
            <p:nvPr/>
          </p:nvSpPr>
          <p:spPr>
            <a:xfrm>
              <a:off x="2819400" y="4064000"/>
              <a:ext cx="6604000" cy="2428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21EB2CA7-7F67-4ECE-BD86-7D2EF9AF2DCB}"/>
                </a:ext>
              </a:extLst>
            </p:cNvPr>
            <p:cNvGrpSpPr/>
            <p:nvPr/>
          </p:nvGrpSpPr>
          <p:grpSpPr>
            <a:xfrm>
              <a:off x="2632607" y="3555999"/>
              <a:ext cx="6926786" cy="3106057"/>
              <a:chOff x="2266950" y="2387600"/>
              <a:chExt cx="7658100" cy="3524250"/>
            </a:xfrm>
          </p:grpSpPr>
          <p:pic>
            <p:nvPicPr>
              <p:cNvPr id="6" name="그림 5">
                <a:extLst>
                  <a:ext uri="{FF2B5EF4-FFF2-40B4-BE49-F238E27FC236}">
                    <a16:creationId xmlns:a16="http://schemas.microsoft.com/office/drawing/2014/main" id="{652F6AC8-B5DF-4326-B4C5-880A0C9EB33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266950" y="2387600"/>
                <a:ext cx="7658100" cy="3524250"/>
              </a:xfrm>
              <a:prstGeom prst="rect">
                <a:avLst/>
              </a:prstGeom>
            </p:spPr>
          </p:pic>
          <p:sp>
            <p:nvSpPr>
              <p:cNvPr id="5" name="직사각형 4">
                <a:extLst>
                  <a:ext uri="{FF2B5EF4-FFF2-40B4-BE49-F238E27FC236}">
                    <a16:creationId xmlns:a16="http://schemas.microsoft.com/office/drawing/2014/main" id="{C093E2CC-08D1-4646-959A-B08727C183DD}"/>
                  </a:ext>
                </a:extLst>
              </p:cNvPr>
              <p:cNvSpPr/>
              <p:nvPr/>
            </p:nvSpPr>
            <p:spPr>
              <a:xfrm>
                <a:off x="8680450" y="3949700"/>
                <a:ext cx="393700" cy="36195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66A6C77C-84AB-4969-A2D0-A3D2E7F30609}"/>
                  </a:ext>
                </a:extLst>
              </p:cNvPr>
              <p:cNvSpPr/>
              <p:nvPr/>
            </p:nvSpPr>
            <p:spPr>
              <a:xfrm>
                <a:off x="8680450" y="4425950"/>
                <a:ext cx="393700" cy="1229892"/>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모서리가 둥근 직사각형 9"/>
          <p:cNvSpPr/>
          <p:nvPr/>
        </p:nvSpPr>
        <p:spPr>
          <a:xfrm>
            <a:off x="10192871" y="242047"/>
            <a:ext cx="1896035" cy="712694"/>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dirty="0"/>
              <a:t>SIGIR19</a:t>
            </a:r>
            <a:endParaRPr lang="ko-KR" altLang="en-US" dirty="0"/>
          </a:p>
        </p:txBody>
      </p:sp>
    </p:spTree>
    <p:extLst>
      <p:ext uri="{BB962C8B-B14F-4D97-AF65-F5344CB8AC3E}">
        <p14:creationId xmlns:p14="http://schemas.microsoft.com/office/powerpoint/2010/main" val="42362906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2F4DBC7-0FD4-47CA-9A56-45F3B4ED5EF1}"/>
              </a:ext>
            </a:extLst>
          </p:cNvPr>
          <p:cNvSpPr>
            <a:spLocks noGrp="1"/>
          </p:cNvSpPr>
          <p:nvPr>
            <p:ph type="title"/>
          </p:nvPr>
        </p:nvSpPr>
        <p:spPr/>
        <p:txBody>
          <a:bodyPr/>
          <a:lstStyle/>
          <a:p>
            <a:r>
              <a:rPr lang="en-US" altLang="ko-KR" dirty="0">
                <a:ea typeface="맑은 고딕"/>
              </a:rPr>
              <a:t>Direction (2/2): Dataset Bias</a:t>
            </a:r>
            <a:endParaRPr lang="ko-KR" altLang="en-US" dirty="0"/>
          </a:p>
        </p:txBody>
      </p:sp>
      <p:sp>
        <p:nvSpPr>
          <p:cNvPr id="3" name="내용 개체 틀 2">
            <a:extLst>
              <a:ext uri="{FF2B5EF4-FFF2-40B4-BE49-F238E27FC236}">
                <a16:creationId xmlns:a16="http://schemas.microsoft.com/office/drawing/2014/main" id="{AB76900E-1262-45B6-AC3C-EE991F97C413}"/>
              </a:ext>
            </a:extLst>
          </p:cNvPr>
          <p:cNvSpPr>
            <a:spLocks noGrp="1"/>
          </p:cNvSpPr>
          <p:nvPr>
            <p:ph idx="1"/>
          </p:nvPr>
        </p:nvSpPr>
        <p:spPr>
          <a:xfrm>
            <a:off x="625288" y="1820380"/>
            <a:ext cx="10515600" cy="4351338"/>
          </a:xfrm>
        </p:spPr>
        <p:txBody>
          <a:bodyPr>
            <a:normAutofit/>
          </a:bodyPr>
          <a:lstStyle/>
          <a:p>
            <a:r>
              <a:rPr lang="en-US" altLang="ko-KR" sz="2400" dirty="0"/>
              <a:t>Human (or, model/dataset) may annotate for attention supervisions</a:t>
            </a:r>
          </a:p>
          <a:p>
            <a:pPr marL="0" indent="0">
              <a:buNone/>
            </a:pPr>
            <a:endParaRPr lang="en-US" altLang="ko-KR" sz="2400" dirty="0"/>
          </a:p>
          <a:p>
            <a:pPr marL="0" indent="0">
              <a:buNone/>
            </a:pPr>
            <a:endParaRPr lang="en-US" altLang="ko-KR" sz="2400" dirty="0"/>
          </a:p>
          <a:p>
            <a:r>
              <a:rPr lang="en-US" altLang="ko-KR" sz="2400" dirty="0"/>
              <a:t>Or, human may edit machine attention</a:t>
            </a:r>
            <a:endParaRPr lang="en-US" altLang="ko-KR" sz="1000" dirty="0"/>
          </a:p>
          <a:p>
            <a:pPr lvl="1"/>
            <a:r>
              <a:rPr lang="en-US" altLang="ko-KR" dirty="0"/>
              <a:t>Human-in-the-loop debugging </a:t>
            </a:r>
          </a:p>
          <a:p>
            <a:pPr lvl="1"/>
            <a:r>
              <a:rPr lang="en-US" altLang="ko-KR" dirty="0"/>
              <a:t>Retrain models with additional signals</a:t>
            </a:r>
          </a:p>
        </p:txBody>
      </p:sp>
      <p:grpSp>
        <p:nvGrpSpPr>
          <p:cNvPr id="10" name="그룹 9">
            <a:extLst>
              <a:ext uri="{FF2B5EF4-FFF2-40B4-BE49-F238E27FC236}">
                <a16:creationId xmlns:a16="http://schemas.microsoft.com/office/drawing/2014/main" id="{2CA6F2FE-C8E1-4393-84D7-830D7F63E235}"/>
              </a:ext>
            </a:extLst>
          </p:cNvPr>
          <p:cNvGrpSpPr/>
          <p:nvPr/>
        </p:nvGrpSpPr>
        <p:grpSpPr>
          <a:xfrm>
            <a:off x="7458730" y="2946417"/>
            <a:ext cx="3739986" cy="3241589"/>
            <a:chOff x="4929868" y="1607066"/>
            <a:chExt cx="6838950" cy="5027096"/>
          </a:xfrm>
        </p:grpSpPr>
        <p:grpSp>
          <p:nvGrpSpPr>
            <p:cNvPr id="11" name="그룹 10">
              <a:extLst>
                <a:ext uri="{FF2B5EF4-FFF2-40B4-BE49-F238E27FC236}">
                  <a16:creationId xmlns:a16="http://schemas.microsoft.com/office/drawing/2014/main" id="{C808E501-D0F1-42B3-958F-EDA090A508DB}"/>
                </a:ext>
              </a:extLst>
            </p:cNvPr>
            <p:cNvGrpSpPr/>
            <p:nvPr/>
          </p:nvGrpSpPr>
          <p:grpSpPr>
            <a:xfrm>
              <a:off x="4929868" y="4976812"/>
              <a:ext cx="6838950" cy="1657350"/>
              <a:chOff x="2687411" y="4327864"/>
              <a:chExt cx="6838950" cy="1657350"/>
            </a:xfrm>
          </p:grpSpPr>
          <p:pic>
            <p:nvPicPr>
              <p:cNvPr id="16" name="그림 15">
                <a:extLst>
                  <a:ext uri="{FF2B5EF4-FFF2-40B4-BE49-F238E27FC236}">
                    <a16:creationId xmlns:a16="http://schemas.microsoft.com/office/drawing/2014/main" id="{D8850ADC-B3B0-49D5-AA67-5C7E141480A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2687411" y="4327864"/>
                <a:ext cx="6838950" cy="1657350"/>
              </a:xfrm>
              <a:prstGeom prst="rect">
                <a:avLst/>
              </a:prstGeom>
            </p:spPr>
          </p:pic>
          <p:sp>
            <p:nvSpPr>
              <p:cNvPr id="17" name="TextBox 16">
                <a:extLst>
                  <a:ext uri="{FF2B5EF4-FFF2-40B4-BE49-F238E27FC236}">
                    <a16:creationId xmlns:a16="http://schemas.microsoft.com/office/drawing/2014/main" id="{2C5DB6BE-FBD6-46EC-8CA5-A696012C1FAF}"/>
                  </a:ext>
                </a:extLst>
              </p:cNvPr>
              <p:cNvSpPr txBox="1"/>
              <p:nvPr/>
            </p:nvSpPr>
            <p:spPr>
              <a:xfrm>
                <a:off x="7014129" y="5190624"/>
                <a:ext cx="1080030" cy="572765"/>
              </a:xfrm>
              <a:prstGeom prst="rect">
                <a:avLst/>
              </a:prstGeom>
              <a:noFill/>
            </p:spPr>
            <p:txBody>
              <a:bodyPr wrap="square" rtlCol="0">
                <a:spAutoFit/>
              </a:bodyPr>
              <a:lstStyle/>
              <a:p>
                <a:pPr algn="ctr"/>
                <a:endParaRPr lang="ko-KR" altLang="en-US" dirty="0">
                  <a:solidFill>
                    <a:srgbClr val="F3261F"/>
                  </a:solidFill>
                  <a:latin typeface="Dubai" panose="020B0503030403030204" pitchFamily="34" charset="-78"/>
                  <a:cs typeface="Dubai" panose="020B0503030403030204" pitchFamily="34" charset="-78"/>
                </a:endParaRPr>
              </a:p>
            </p:txBody>
          </p:sp>
        </p:grpSp>
        <p:pic>
          <p:nvPicPr>
            <p:cNvPr id="12" name="그림 11">
              <a:extLst>
                <a:ext uri="{FF2B5EF4-FFF2-40B4-BE49-F238E27FC236}">
                  <a16:creationId xmlns:a16="http://schemas.microsoft.com/office/drawing/2014/main" id="{04D6DCF9-9A11-4851-8631-ADEC40BB67C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5040085" y="1607066"/>
              <a:ext cx="6596744" cy="3204132"/>
            </a:xfrm>
            <a:prstGeom prst="rect">
              <a:avLst/>
            </a:prstGeom>
          </p:spPr>
        </p:pic>
      </p:grpSp>
      <p:sp>
        <p:nvSpPr>
          <p:cNvPr id="9" name="모서리가 둥근 직사각형 8"/>
          <p:cNvSpPr/>
          <p:nvPr/>
        </p:nvSpPr>
        <p:spPr>
          <a:xfrm>
            <a:off x="10192871" y="242047"/>
            <a:ext cx="1896035" cy="712694"/>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dirty="0"/>
              <a:t>SIGIR19</a:t>
            </a:r>
            <a:endParaRPr lang="ko-KR" altLang="en-US" dirty="0"/>
          </a:p>
        </p:txBody>
      </p:sp>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2200" y="2365392"/>
            <a:ext cx="2784860" cy="6962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765307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F91C9D6-5775-4D16-9F73-43108BB529A2}"/>
              </a:ext>
            </a:extLst>
          </p:cNvPr>
          <p:cNvSpPr>
            <a:spLocks noGrp="1"/>
          </p:cNvSpPr>
          <p:nvPr>
            <p:ph type="title"/>
          </p:nvPr>
        </p:nvSpPr>
        <p:spPr/>
        <p:txBody>
          <a:bodyPr/>
          <a:lstStyle/>
          <a:p>
            <a:r>
              <a:rPr lang="en-US" altLang="ko-KR" dirty="0"/>
              <a:t>Debug: Dataset</a:t>
            </a:r>
            <a:endParaRPr lang="ko-KR" altLang="en-US" dirty="0"/>
          </a:p>
        </p:txBody>
      </p:sp>
      <p:pic>
        <p:nvPicPr>
          <p:cNvPr id="6" name="내용 개체 틀 3">
            <a:extLst>
              <a:ext uri="{FF2B5EF4-FFF2-40B4-BE49-F238E27FC236}">
                <a16:creationId xmlns:a16="http://schemas.microsoft.com/office/drawing/2014/main" id="{533301BD-441D-440A-ADC3-C84646D3E0D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25236" y="2305752"/>
            <a:ext cx="10141528" cy="3429886"/>
          </a:xfrm>
          <a:prstGeom prst="rect">
            <a:avLst/>
          </a:prstGeom>
        </p:spPr>
      </p:pic>
      <p:sp>
        <p:nvSpPr>
          <p:cNvPr id="3" name="내용 개체 틀 2"/>
          <p:cNvSpPr>
            <a:spLocks noGrp="1"/>
          </p:cNvSpPr>
          <p:nvPr>
            <p:ph idx="1"/>
          </p:nvPr>
        </p:nvSpPr>
        <p:spPr/>
        <p:txBody>
          <a:bodyPr/>
          <a:lstStyle/>
          <a:p>
            <a:endParaRPr lang="ko-KR" altLang="en-US" dirty="0"/>
          </a:p>
        </p:txBody>
      </p:sp>
      <p:sp>
        <p:nvSpPr>
          <p:cNvPr id="5" name="모서리가 둥근 직사각형 4"/>
          <p:cNvSpPr/>
          <p:nvPr/>
        </p:nvSpPr>
        <p:spPr>
          <a:xfrm>
            <a:off x="10192871" y="242047"/>
            <a:ext cx="1896035" cy="712694"/>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dirty="0"/>
              <a:t>SIGIR19</a:t>
            </a:r>
            <a:endParaRPr lang="ko-KR" altLang="en-US" dirty="0"/>
          </a:p>
        </p:txBody>
      </p:sp>
    </p:spTree>
    <p:extLst>
      <p:ext uri="{BB962C8B-B14F-4D97-AF65-F5344CB8AC3E}">
        <p14:creationId xmlns:p14="http://schemas.microsoft.com/office/powerpoint/2010/main" val="2141977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ea typeface="맑은 고딕"/>
              </a:rPr>
              <a:t>Recap: Limitation (1/2): Form vs. Meaning</a:t>
            </a:r>
            <a:endParaRPr lang="ko-KR" altLang="en-US" dirty="0"/>
          </a:p>
        </p:txBody>
      </p:sp>
      <p:sp>
        <p:nvSpPr>
          <p:cNvPr id="4" name="내용 개체 틀 3"/>
          <p:cNvSpPr>
            <a:spLocks noGrp="1"/>
          </p:cNvSpPr>
          <p:nvPr>
            <p:ph idx="1"/>
          </p:nvPr>
        </p:nvSpPr>
        <p:spPr/>
        <p:txBody>
          <a:bodyPr>
            <a:normAutofit/>
          </a:bodyPr>
          <a:lstStyle/>
          <a:p>
            <a:r>
              <a:rPr lang="en-US" altLang="ko-KR" dirty="0"/>
              <a:t>Limitation</a:t>
            </a:r>
          </a:p>
          <a:p>
            <a:pPr lvl="1"/>
            <a:r>
              <a:rPr lang="en-US" altLang="ko-KR" dirty="0"/>
              <a:t>“NLU [involves] the mastery of the structure and use of language and the ability to </a:t>
            </a:r>
            <a:r>
              <a:rPr lang="en-US" altLang="ko-KR" b="1" dirty="0"/>
              <a:t>ground</a:t>
            </a:r>
            <a:r>
              <a:rPr lang="en-US" altLang="ko-KR" dirty="0"/>
              <a:t> it in the world”</a:t>
            </a:r>
          </a:p>
          <a:p>
            <a:pPr lvl="1"/>
            <a:r>
              <a:rPr lang="en-US" altLang="ko-KR" dirty="0"/>
              <a:t>“Meaning isn’t in form; rather [..] cues to communicative intent. Once we learn the systems, we can use them in the absence of </a:t>
            </a:r>
            <a:r>
              <a:rPr lang="en-US" altLang="ko-KR" b="1" dirty="0"/>
              <a:t>co-</a:t>
            </a:r>
            <a:r>
              <a:rPr lang="en-US" altLang="ko-KR" b="1" dirty="0" err="1"/>
              <a:t>situatedness</a:t>
            </a:r>
            <a:r>
              <a:rPr lang="en-US" altLang="ko-KR" dirty="0"/>
              <a:t>”</a:t>
            </a:r>
          </a:p>
          <a:p>
            <a:pPr lvl="1"/>
            <a:r>
              <a:rPr lang="en-US" altLang="ko-KR" dirty="0" err="1"/>
              <a:t>Hyperintelligent</a:t>
            </a:r>
            <a:r>
              <a:rPr lang="en-US" altLang="ko-KR" dirty="0"/>
              <a:t> octopus (=LM) tap into the underwater cable and listen in on A and B’s conversations. O can create likely responses</a:t>
            </a:r>
            <a:br>
              <a:rPr lang="en-US" altLang="ko-KR" dirty="0"/>
            </a:br>
            <a:r>
              <a:rPr lang="en-US" altLang="ko-KR" dirty="0"/>
              <a:t>but cannot reproduce experiments and share findings.</a:t>
            </a:r>
            <a:endParaRPr lang="ko-KR" altLang="en-US" dirty="0"/>
          </a:p>
          <a:p>
            <a:pPr lvl="1"/>
            <a:endParaRPr lang="en-US" altLang="ko-KR" dirty="0"/>
          </a:p>
        </p:txBody>
      </p:sp>
      <p:sp>
        <p:nvSpPr>
          <p:cNvPr id="5" name="슬라이드 번호 개체 틀 4"/>
          <p:cNvSpPr>
            <a:spLocks noGrp="1"/>
          </p:cNvSpPr>
          <p:nvPr>
            <p:ph type="sldNum" sz="quarter" idx="12"/>
          </p:nvPr>
        </p:nvSpPr>
        <p:spPr/>
        <p:txBody>
          <a:bodyPr/>
          <a:lstStyle/>
          <a:p>
            <a:fld id="{330EA680-D336-4FF7-8B7A-9848BB0A1C32}" type="slidenum">
              <a:rPr lang="en-US" smtClean="0"/>
              <a:t>3</a:t>
            </a:fld>
            <a:endParaRPr lang="en-US" dirty="0"/>
          </a:p>
        </p:txBody>
      </p:sp>
      <p:sp>
        <p:nvSpPr>
          <p:cNvPr id="9" name="직사각형 8"/>
          <p:cNvSpPr/>
          <p:nvPr/>
        </p:nvSpPr>
        <p:spPr>
          <a:xfrm>
            <a:off x="1104180" y="6231414"/>
            <a:ext cx="10472469" cy="261610"/>
          </a:xfrm>
          <a:prstGeom prst="rect">
            <a:avLst/>
          </a:prstGeom>
        </p:spPr>
        <p:txBody>
          <a:bodyPr wrap="square">
            <a:spAutoFit/>
          </a:bodyPr>
          <a:lstStyle/>
          <a:p>
            <a:r>
              <a:rPr lang="en-US" altLang="ko-KR" sz="1100" i="1" dirty="0"/>
              <a:t>Bender et. al., Climbing towards NLU: On Meaning, Form, and Understanding in the age of Data (ACL2020, Best Theme Paper)</a:t>
            </a:r>
            <a:endParaRPr lang="ko-KR" altLang="en-US" sz="11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0846" y="4214064"/>
            <a:ext cx="3641154" cy="2148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54284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C75C5FA-D25D-4429-869B-4795AED85C21}"/>
              </a:ext>
            </a:extLst>
          </p:cNvPr>
          <p:cNvSpPr>
            <a:spLocks noGrp="1"/>
          </p:cNvSpPr>
          <p:nvPr>
            <p:ph type="title"/>
          </p:nvPr>
        </p:nvSpPr>
        <p:spPr/>
        <p:txBody>
          <a:bodyPr/>
          <a:lstStyle/>
          <a:p>
            <a:r>
              <a:rPr lang="en-US" altLang="ko-KR" dirty="0"/>
              <a:t>Debug: Model</a:t>
            </a:r>
            <a:endParaRPr lang="ko-KR" altLang="en-US" dirty="0"/>
          </a:p>
        </p:txBody>
      </p:sp>
      <p:sp>
        <p:nvSpPr>
          <p:cNvPr id="3" name="내용 개체 틀 2">
            <a:extLst>
              <a:ext uri="{FF2B5EF4-FFF2-40B4-BE49-F238E27FC236}">
                <a16:creationId xmlns:a16="http://schemas.microsoft.com/office/drawing/2014/main" id="{8D020EDA-BD4E-4CD1-93A7-512143406D79}"/>
              </a:ext>
            </a:extLst>
          </p:cNvPr>
          <p:cNvSpPr>
            <a:spLocks noGrp="1"/>
          </p:cNvSpPr>
          <p:nvPr>
            <p:ph idx="1"/>
          </p:nvPr>
        </p:nvSpPr>
        <p:spPr>
          <a:xfrm>
            <a:off x="851647" y="1841953"/>
            <a:ext cx="10515600" cy="4351338"/>
          </a:xfrm>
        </p:spPr>
        <p:txBody>
          <a:bodyPr>
            <a:normAutofit/>
          </a:bodyPr>
          <a:lstStyle/>
          <a:p>
            <a:r>
              <a:rPr lang="en-US" altLang="ko-KR" sz="2400" dirty="0"/>
              <a:t>Evaluation of model attention with </a:t>
            </a:r>
            <a:r>
              <a:rPr lang="en-US" altLang="ko-KR" sz="2400" dirty="0" err="1"/>
              <a:t>WikiOP</a:t>
            </a:r>
            <a:r>
              <a:rPr lang="en-US" altLang="ko-KR" sz="2400" dirty="0"/>
              <a:t> dataset </a:t>
            </a:r>
          </a:p>
          <a:p>
            <a:pPr lvl="1"/>
            <a:r>
              <a:rPr lang="en-US" altLang="ko-KR" sz="2400" dirty="0"/>
              <a:t>Cell accuracy: whether the model selects the cells correctly to </a:t>
            </a:r>
            <a:br>
              <a:rPr lang="en-US" altLang="ko-KR" sz="2400" dirty="0"/>
            </a:br>
            <a:r>
              <a:rPr lang="en-US" altLang="ko-KR" sz="2400" dirty="0"/>
              <a:t>get the correct answer (not by lucky guesses)</a:t>
            </a:r>
          </a:p>
          <a:p>
            <a:pPr lvl="1"/>
            <a:r>
              <a:rPr lang="en-US" altLang="ko-KR" sz="2400" dirty="0"/>
              <a:t>Answer accuracy: whether the model predicts the correct answer</a:t>
            </a:r>
          </a:p>
          <a:p>
            <a:r>
              <a:rPr lang="en-US" altLang="ko-KR" sz="2400" dirty="0"/>
              <a:t>Attention supervision with our framework can help model to predict answer in correct behavior</a:t>
            </a:r>
          </a:p>
          <a:p>
            <a:pPr lvl="1"/>
            <a:endParaRPr lang="en-US" altLang="ko-KR" sz="2400" dirty="0"/>
          </a:p>
          <a:p>
            <a:pPr lvl="1"/>
            <a:endParaRPr lang="ko-KR" altLang="en-US" sz="2400" dirty="0"/>
          </a:p>
        </p:txBody>
      </p:sp>
      <p:graphicFrame>
        <p:nvGraphicFramePr>
          <p:cNvPr id="4" name="표 3">
            <a:extLst>
              <a:ext uri="{FF2B5EF4-FFF2-40B4-BE49-F238E27FC236}">
                <a16:creationId xmlns:a16="http://schemas.microsoft.com/office/drawing/2014/main" id="{D07541EE-11F0-4694-8B0A-C2663A86BE48}"/>
              </a:ext>
            </a:extLst>
          </p:cNvPr>
          <p:cNvGraphicFramePr>
            <a:graphicFrameLocks noGrp="1"/>
          </p:cNvGraphicFramePr>
          <p:nvPr>
            <p:extLst>
              <p:ext uri="{D42A27DB-BD31-4B8C-83A1-F6EECF244321}">
                <p14:modId xmlns:p14="http://schemas.microsoft.com/office/powerpoint/2010/main" val="3944946189"/>
              </p:ext>
            </p:extLst>
          </p:nvPr>
        </p:nvGraphicFramePr>
        <p:xfrm>
          <a:off x="2904968" y="4542271"/>
          <a:ext cx="6645192" cy="1188720"/>
        </p:xfrm>
        <a:graphic>
          <a:graphicData uri="http://schemas.openxmlformats.org/drawingml/2006/table">
            <a:tbl>
              <a:tblPr firstRow="1" bandRow="1">
                <a:tableStyleId>{5C22544A-7EE6-4342-B048-85BDC9FD1C3A}</a:tableStyleId>
              </a:tblPr>
              <a:tblGrid>
                <a:gridCol w="2215064">
                  <a:extLst>
                    <a:ext uri="{9D8B030D-6E8A-4147-A177-3AD203B41FA5}">
                      <a16:colId xmlns:a16="http://schemas.microsoft.com/office/drawing/2014/main" val="1375908927"/>
                    </a:ext>
                  </a:extLst>
                </a:gridCol>
                <a:gridCol w="2215064">
                  <a:extLst>
                    <a:ext uri="{9D8B030D-6E8A-4147-A177-3AD203B41FA5}">
                      <a16:colId xmlns:a16="http://schemas.microsoft.com/office/drawing/2014/main" val="1588938533"/>
                    </a:ext>
                  </a:extLst>
                </a:gridCol>
                <a:gridCol w="2215064">
                  <a:extLst>
                    <a:ext uri="{9D8B030D-6E8A-4147-A177-3AD203B41FA5}">
                      <a16:colId xmlns:a16="http://schemas.microsoft.com/office/drawing/2014/main" val="150834795"/>
                    </a:ext>
                  </a:extLst>
                </a:gridCol>
              </a:tblGrid>
              <a:tr h="311665">
                <a:tc>
                  <a:txBody>
                    <a:bodyPr/>
                    <a:lstStyle/>
                    <a:p>
                      <a:pPr algn="ctr" latinLnBrk="1"/>
                      <a:r>
                        <a:rPr lang="en-US" altLang="ko-KR" sz="2000" dirty="0">
                          <a:latin typeface="Dubai" panose="020B0503030403030204" pitchFamily="34" charset="-78"/>
                          <a:cs typeface="Dubai" panose="020B0503030403030204" pitchFamily="34" charset="-78"/>
                        </a:rPr>
                        <a:t>Model</a:t>
                      </a:r>
                      <a:endParaRPr lang="ko-KR" altLang="en-US" sz="2000" dirty="0">
                        <a:latin typeface="Dubai" panose="020B0503030403030204" pitchFamily="34" charset="-78"/>
                        <a:cs typeface="Dubai" panose="020B0503030403030204" pitchFamily="34" charset="-78"/>
                      </a:endParaRPr>
                    </a:p>
                  </a:txBody>
                  <a:tcPr anchor="ctr"/>
                </a:tc>
                <a:tc>
                  <a:txBody>
                    <a:bodyPr/>
                    <a:lstStyle/>
                    <a:p>
                      <a:pPr algn="ctr" latinLnBrk="1"/>
                      <a:r>
                        <a:rPr lang="en-US" altLang="ko-KR" sz="2000" dirty="0">
                          <a:latin typeface="Dubai" panose="020B0503030403030204" pitchFamily="34" charset="-78"/>
                          <a:cs typeface="Dubai" panose="020B0503030403030204" pitchFamily="34" charset="-78"/>
                        </a:rPr>
                        <a:t>Cell Accuracy</a:t>
                      </a:r>
                      <a:endParaRPr lang="ko-KR" altLang="en-US" sz="2000" dirty="0">
                        <a:latin typeface="Dubai" panose="020B0503030403030204" pitchFamily="34" charset="-78"/>
                        <a:cs typeface="Dubai" panose="020B0503030403030204" pitchFamily="34" charset="-78"/>
                      </a:endParaRPr>
                    </a:p>
                  </a:txBody>
                  <a:tcPr anchor="ctr"/>
                </a:tc>
                <a:tc>
                  <a:txBody>
                    <a:bodyPr/>
                    <a:lstStyle/>
                    <a:p>
                      <a:pPr algn="ctr" latinLnBrk="1"/>
                      <a:r>
                        <a:rPr lang="en-US" altLang="ko-KR" sz="2000" dirty="0">
                          <a:latin typeface="Dubai" panose="020B0503030403030204" pitchFamily="34" charset="-78"/>
                          <a:cs typeface="Dubai" panose="020B0503030403030204" pitchFamily="34" charset="-78"/>
                        </a:rPr>
                        <a:t>Answer Accuracy</a:t>
                      </a:r>
                      <a:endParaRPr lang="ko-KR" altLang="en-US" sz="2000" dirty="0">
                        <a:latin typeface="Dubai" panose="020B0503030403030204" pitchFamily="34" charset="-78"/>
                        <a:cs typeface="Dubai" panose="020B0503030403030204" pitchFamily="34" charset="-78"/>
                      </a:endParaRPr>
                    </a:p>
                  </a:txBody>
                  <a:tcPr anchor="ctr"/>
                </a:tc>
                <a:extLst>
                  <a:ext uri="{0D108BD9-81ED-4DB2-BD59-A6C34878D82A}">
                    <a16:rowId xmlns:a16="http://schemas.microsoft.com/office/drawing/2014/main" val="3998648857"/>
                  </a:ext>
                </a:extLst>
              </a:tr>
              <a:tr h="311665">
                <a:tc>
                  <a:txBody>
                    <a:bodyPr/>
                    <a:lstStyle/>
                    <a:p>
                      <a:pPr algn="ctr" latinLnBrk="1"/>
                      <a:r>
                        <a:rPr lang="en-US" altLang="ko-KR" sz="2000" dirty="0">
                          <a:latin typeface="Dubai"/>
                          <a:cs typeface="Dubai"/>
                        </a:rPr>
                        <a:t>Without </a:t>
                      </a:r>
                      <a:r>
                        <a:rPr lang="en-US" sz="2000" b="0" i="0" u="none" strike="noStrike" noProof="0" dirty="0"/>
                        <a:t>Retraining</a:t>
                      </a:r>
                      <a:endParaRPr lang="ko-KR" altLang="en-US" sz="2000" dirty="0">
                        <a:latin typeface="Dubai" panose="020B0503030403030204" pitchFamily="34" charset="-78"/>
                        <a:cs typeface="Dubai" panose="020B0503030403030204" pitchFamily="34" charset="-78"/>
                      </a:endParaRPr>
                    </a:p>
                  </a:txBody>
                  <a:tcPr anchor="ctr"/>
                </a:tc>
                <a:tc>
                  <a:txBody>
                    <a:bodyPr/>
                    <a:lstStyle/>
                    <a:p>
                      <a:pPr algn="ctr" latinLnBrk="1"/>
                      <a:r>
                        <a:rPr lang="en-US" altLang="ko-KR" sz="2000" dirty="0">
                          <a:latin typeface="Dubai" panose="020B0503030403030204" pitchFamily="34" charset="-78"/>
                          <a:cs typeface="Dubai" panose="020B0503030403030204" pitchFamily="34" charset="-78"/>
                        </a:rPr>
                        <a:t>60.9</a:t>
                      </a:r>
                      <a:endParaRPr lang="ko-KR" altLang="en-US" sz="2000" dirty="0">
                        <a:latin typeface="Dubai" panose="020B0503030403030204" pitchFamily="34" charset="-78"/>
                        <a:cs typeface="Dubai" panose="020B0503030403030204" pitchFamily="34" charset="-78"/>
                      </a:endParaRPr>
                    </a:p>
                  </a:txBody>
                  <a:tcPr anchor="ctr"/>
                </a:tc>
                <a:tc>
                  <a:txBody>
                    <a:bodyPr/>
                    <a:lstStyle/>
                    <a:p>
                      <a:pPr algn="ctr" latinLnBrk="1"/>
                      <a:r>
                        <a:rPr lang="en-US" altLang="ko-KR" sz="2000" dirty="0">
                          <a:latin typeface="Dubai" panose="020B0503030403030204" pitchFamily="34" charset="-78"/>
                          <a:cs typeface="Dubai" panose="020B0503030403030204" pitchFamily="34" charset="-78"/>
                        </a:rPr>
                        <a:t>59.5</a:t>
                      </a:r>
                      <a:endParaRPr lang="ko-KR" altLang="en-US" sz="2000" dirty="0">
                        <a:latin typeface="Dubai" panose="020B0503030403030204" pitchFamily="34" charset="-78"/>
                        <a:cs typeface="Dubai" panose="020B0503030403030204" pitchFamily="34" charset="-78"/>
                      </a:endParaRPr>
                    </a:p>
                  </a:txBody>
                  <a:tcPr anchor="ctr"/>
                </a:tc>
                <a:extLst>
                  <a:ext uri="{0D108BD9-81ED-4DB2-BD59-A6C34878D82A}">
                    <a16:rowId xmlns:a16="http://schemas.microsoft.com/office/drawing/2014/main" val="4128105917"/>
                  </a:ext>
                </a:extLst>
              </a:tr>
              <a:tr h="311665">
                <a:tc>
                  <a:txBody>
                    <a:bodyPr/>
                    <a:lstStyle/>
                    <a:p>
                      <a:pPr algn="ctr" latinLnBrk="1"/>
                      <a:r>
                        <a:rPr lang="en-US" altLang="ko-KR" sz="2000" dirty="0">
                          <a:latin typeface="Dubai"/>
                          <a:cs typeface="Dubai"/>
                        </a:rPr>
                        <a:t>With Retraining</a:t>
                      </a:r>
                      <a:endParaRPr lang="ko-KR" altLang="en-US" sz="2000" dirty="0">
                        <a:latin typeface="Dubai" panose="020B0503030403030204" pitchFamily="34" charset="-78"/>
                        <a:cs typeface="Dubai" panose="020B0503030403030204" pitchFamily="34" charset="-78"/>
                      </a:endParaRPr>
                    </a:p>
                  </a:txBody>
                  <a:tcPr anchor="ctr"/>
                </a:tc>
                <a:tc>
                  <a:txBody>
                    <a:bodyPr/>
                    <a:lstStyle/>
                    <a:p>
                      <a:pPr algn="ctr" latinLnBrk="1"/>
                      <a:r>
                        <a:rPr lang="en-US" altLang="ko-KR" sz="2000" b="1" dirty="0">
                          <a:latin typeface="Dubai" panose="020B0503030403030204" pitchFamily="34" charset="-78"/>
                          <a:cs typeface="Dubai" panose="020B0503030403030204" pitchFamily="34" charset="-78"/>
                        </a:rPr>
                        <a:t>77.2</a:t>
                      </a:r>
                      <a:r>
                        <a:rPr lang="en-US" altLang="ko-KR" sz="2000" dirty="0">
                          <a:latin typeface="Dubai" panose="020B0503030403030204" pitchFamily="34" charset="-78"/>
                          <a:cs typeface="Dubai" panose="020B0503030403030204" pitchFamily="34" charset="-78"/>
                        </a:rPr>
                        <a:t> </a:t>
                      </a:r>
                      <a:r>
                        <a:rPr lang="en-US" altLang="ko-KR" sz="2000" dirty="0">
                          <a:solidFill>
                            <a:srgbClr val="C00000"/>
                          </a:solidFill>
                          <a:latin typeface="Dubai" panose="020B0503030403030204" pitchFamily="34" charset="-78"/>
                          <a:cs typeface="Dubai" panose="020B0503030403030204" pitchFamily="34" charset="-78"/>
                        </a:rPr>
                        <a:t>(+26.8)</a:t>
                      </a:r>
                      <a:endParaRPr lang="ko-KR" altLang="en-US" sz="2000" dirty="0">
                        <a:solidFill>
                          <a:srgbClr val="C00000"/>
                        </a:solidFill>
                        <a:latin typeface="Dubai" panose="020B0503030403030204" pitchFamily="34" charset="-78"/>
                        <a:cs typeface="Dubai" panose="020B0503030403030204" pitchFamily="34" charset="-78"/>
                      </a:endParaRPr>
                    </a:p>
                  </a:txBody>
                  <a:tcPr anchor="ctr"/>
                </a:tc>
                <a:tc>
                  <a:txBody>
                    <a:bodyPr/>
                    <a:lstStyle/>
                    <a:p>
                      <a:pPr algn="ctr" latinLnBrk="1"/>
                      <a:r>
                        <a:rPr lang="en-US" altLang="ko-KR" sz="2000" b="1" dirty="0">
                          <a:latin typeface="Dubai" panose="020B0503030403030204" pitchFamily="34" charset="-78"/>
                          <a:cs typeface="Dubai" panose="020B0503030403030204" pitchFamily="34" charset="-78"/>
                        </a:rPr>
                        <a:t>73.5</a:t>
                      </a:r>
                      <a:r>
                        <a:rPr lang="en-US" altLang="ko-KR" sz="2000" dirty="0">
                          <a:latin typeface="Dubai" panose="020B0503030403030204" pitchFamily="34" charset="-78"/>
                          <a:cs typeface="Dubai" panose="020B0503030403030204" pitchFamily="34" charset="-78"/>
                        </a:rPr>
                        <a:t> </a:t>
                      </a:r>
                      <a:r>
                        <a:rPr lang="en-US" altLang="ko-KR" sz="2000" dirty="0">
                          <a:solidFill>
                            <a:srgbClr val="C00000"/>
                          </a:solidFill>
                          <a:latin typeface="Dubai" panose="020B0503030403030204" pitchFamily="34" charset="-78"/>
                          <a:cs typeface="Dubai" panose="020B0503030403030204" pitchFamily="34" charset="-78"/>
                        </a:rPr>
                        <a:t>(+26.6)</a:t>
                      </a:r>
                      <a:endParaRPr lang="ko-KR" altLang="en-US" sz="2000" dirty="0">
                        <a:solidFill>
                          <a:srgbClr val="C00000"/>
                        </a:solidFill>
                        <a:latin typeface="Dubai" panose="020B0503030403030204" pitchFamily="34" charset="-78"/>
                        <a:cs typeface="Dubai" panose="020B0503030403030204" pitchFamily="34" charset="-78"/>
                      </a:endParaRPr>
                    </a:p>
                  </a:txBody>
                  <a:tcPr anchor="ctr"/>
                </a:tc>
                <a:extLst>
                  <a:ext uri="{0D108BD9-81ED-4DB2-BD59-A6C34878D82A}">
                    <a16:rowId xmlns:a16="http://schemas.microsoft.com/office/drawing/2014/main" val="1558958313"/>
                  </a:ext>
                </a:extLst>
              </a:tr>
            </a:tbl>
          </a:graphicData>
        </a:graphic>
      </p:graphicFrame>
      <p:sp>
        <p:nvSpPr>
          <p:cNvPr id="5" name="모서리가 둥근 직사각형 4"/>
          <p:cNvSpPr/>
          <p:nvPr/>
        </p:nvSpPr>
        <p:spPr>
          <a:xfrm>
            <a:off x="10192871" y="242047"/>
            <a:ext cx="1896035" cy="712694"/>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dirty="0"/>
              <a:t>SIGIR19</a:t>
            </a:r>
            <a:endParaRPr lang="ko-KR" altLang="en-US" dirty="0"/>
          </a:p>
        </p:txBody>
      </p:sp>
    </p:spTree>
    <p:extLst>
      <p:ext uri="{BB962C8B-B14F-4D97-AF65-F5344CB8AC3E}">
        <p14:creationId xmlns:p14="http://schemas.microsoft.com/office/powerpoint/2010/main" val="425524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05DEAC-509D-47B7-BCDA-EC03649D1D2E}"/>
              </a:ext>
            </a:extLst>
          </p:cNvPr>
          <p:cNvSpPr txBox="1"/>
          <p:nvPr/>
        </p:nvSpPr>
        <p:spPr>
          <a:xfrm>
            <a:off x="865632" y="1013520"/>
            <a:ext cx="10383012" cy="757130"/>
          </a:xfrm>
          <a:prstGeom prst="rect">
            <a:avLst/>
          </a:prstGeom>
          <a:noFill/>
        </p:spPr>
        <p:txBody>
          <a:bodyPr wrap="square">
            <a:spAutoFit/>
          </a:bodyPr>
          <a:lstStyle/>
          <a:p>
            <a:r>
              <a:rPr lang="en-US" altLang="ko-KR" sz="2160" dirty="0" err="1"/>
              <a:t>Robustifying</a:t>
            </a:r>
            <a:r>
              <a:rPr lang="en-US" altLang="ko-KR" sz="2160" dirty="0"/>
              <a:t> Multi-hop Question Answering through Pseudo-Evidentiality Training [ACL 2021]</a:t>
            </a:r>
            <a:endParaRPr lang="ko-KR" altLang="en-US" sz="2160" dirty="0"/>
          </a:p>
        </p:txBody>
      </p:sp>
      <p:sp>
        <p:nvSpPr>
          <p:cNvPr id="4" name="TextBox 3">
            <a:extLst>
              <a:ext uri="{FF2B5EF4-FFF2-40B4-BE49-F238E27FC236}">
                <a16:creationId xmlns:a16="http://schemas.microsoft.com/office/drawing/2014/main" id="{61331858-9E76-418B-94C6-172E2ED231B3}"/>
              </a:ext>
            </a:extLst>
          </p:cNvPr>
          <p:cNvSpPr txBox="1"/>
          <p:nvPr/>
        </p:nvSpPr>
        <p:spPr>
          <a:xfrm>
            <a:off x="2420194" y="4709768"/>
            <a:ext cx="7589438" cy="387798"/>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Question: </a:t>
            </a:r>
            <a:r>
              <a:rPr lang="en-US" altLang="ko-KR" sz="1920" dirty="0">
                <a:latin typeface="Times New Roman" panose="02020603050405020304" pitchFamily="18" charset="0"/>
                <a:cs typeface="Times New Roman" panose="02020603050405020304" pitchFamily="18" charset="0"/>
              </a:rPr>
              <a:t>which country got independence when World War II ended?</a:t>
            </a:r>
            <a:endParaRPr 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88F7E10-7925-4BAE-8246-513874693D4A}"/>
              </a:ext>
            </a:extLst>
          </p:cNvPr>
          <p:cNvSpPr txBox="1"/>
          <p:nvPr/>
        </p:nvSpPr>
        <p:spPr>
          <a:xfrm>
            <a:off x="2420194" y="5178944"/>
            <a:ext cx="7465993"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Contexts: [</a:t>
            </a:r>
            <a:r>
              <a:rPr lang="en-US" altLang="ko-KR" dirty="0">
                <a:latin typeface="Times New Roman" panose="02020603050405020304" pitchFamily="18" charset="0"/>
                <a:cs typeface="Times New Roman" panose="02020603050405020304" pitchFamily="18" charset="0"/>
              </a:rPr>
              <a:t>World War II ended in </a:t>
            </a:r>
            <a:r>
              <a:rPr lang="en-US" altLang="ko-KR" dirty="0">
                <a:solidFill>
                  <a:srgbClr val="FF0000"/>
                </a:solidFill>
                <a:latin typeface="Times New Roman" panose="02020603050405020304" pitchFamily="18" charset="0"/>
                <a:cs typeface="Times New Roman" panose="02020603050405020304" pitchFamily="18" charset="0"/>
              </a:rPr>
              <a:t>1945</a:t>
            </a:r>
            <a:r>
              <a:rPr lang="en-US" altLang="ko-KR" dirty="0">
                <a:latin typeface="Times New Roman" panose="02020603050405020304" pitchFamily="18" charset="0"/>
                <a:cs typeface="Times New Roman" panose="02020603050405020304" pitchFamily="18" charset="0"/>
              </a:rPr>
              <a:t>. …  Korea got independence in </a:t>
            </a:r>
            <a:r>
              <a:rPr lang="en-US" altLang="ko-KR" dirty="0">
                <a:solidFill>
                  <a:srgbClr val="FF0000"/>
                </a:solidFill>
                <a:latin typeface="Times New Roman" panose="02020603050405020304" pitchFamily="18" charset="0"/>
                <a:cs typeface="Times New Roman" panose="02020603050405020304" pitchFamily="18" charset="0"/>
              </a:rPr>
              <a:t>1945</a:t>
            </a:r>
            <a:r>
              <a:rPr lang="en-US" altLang="ko-KR"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73353EA1-C6D3-4BB8-A01A-324915317275}"/>
              </a:ext>
            </a:extLst>
          </p:cNvPr>
          <p:cNvSpPr txBox="1"/>
          <p:nvPr/>
        </p:nvSpPr>
        <p:spPr>
          <a:xfrm>
            <a:off x="2454073" y="5629651"/>
            <a:ext cx="1794081" cy="369332"/>
          </a:xfrm>
          <a:prstGeom prst="rect">
            <a:avLst/>
          </a:prstGeom>
          <a:noFill/>
        </p:spPr>
        <p:txBody>
          <a:bodyPr wrap="none" rtlCol="0">
            <a:spAutoFit/>
          </a:bodyPr>
          <a:lstStyle/>
          <a:p>
            <a:r>
              <a:rPr lang="en-US" altLang="ko-KR" dirty="0">
                <a:latin typeface="Times New Roman" panose="02020603050405020304" pitchFamily="18" charset="0"/>
                <a:cs typeface="Times New Roman" panose="02020603050405020304" pitchFamily="18" charset="0"/>
              </a:rPr>
              <a:t>Answer: “</a:t>
            </a:r>
            <a:r>
              <a:rPr lang="en-US" altLang="ko-KR" dirty="0">
                <a:solidFill>
                  <a:srgbClr val="2200FF"/>
                </a:solidFill>
                <a:latin typeface="Times New Roman" panose="02020603050405020304" pitchFamily="18" charset="0"/>
                <a:cs typeface="Times New Roman" panose="02020603050405020304" pitchFamily="18" charset="0"/>
              </a:rPr>
              <a:t>Korea”</a:t>
            </a:r>
            <a:endParaRPr lang="ko-KR" altLang="en-US"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6D93C5C5-BCFB-455E-BCCD-E6C42C7CBAE8}"/>
              </a:ext>
            </a:extLst>
          </p:cNvPr>
          <p:cNvSpPr txBox="1"/>
          <p:nvPr/>
        </p:nvSpPr>
        <p:spPr>
          <a:xfrm>
            <a:off x="1807464" y="3963784"/>
            <a:ext cx="1136658" cy="424732"/>
          </a:xfrm>
          <a:prstGeom prst="rect">
            <a:avLst/>
          </a:prstGeom>
          <a:noFill/>
        </p:spPr>
        <p:txBody>
          <a:bodyPr wrap="none" rtlCol="0">
            <a:spAutoFit/>
          </a:bodyPr>
          <a:lstStyle/>
          <a:p>
            <a:r>
              <a:rPr lang="en-US" altLang="ko-KR" sz="2160" dirty="0"/>
              <a:t>Example</a:t>
            </a:r>
            <a:endParaRPr lang="ko-KR" altLang="en-US" sz="2160" dirty="0"/>
          </a:p>
        </p:txBody>
      </p:sp>
      <p:sp>
        <p:nvSpPr>
          <p:cNvPr id="8" name="직사각형 7">
            <a:extLst>
              <a:ext uri="{FF2B5EF4-FFF2-40B4-BE49-F238E27FC236}">
                <a16:creationId xmlns:a16="http://schemas.microsoft.com/office/drawing/2014/main" id="{06F7D84E-659A-43DD-AE47-5AA193A8C390}"/>
              </a:ext>
            </a:extLst>
          </p:cNvPr>
          <p:cNvSpPr/>
          <p:nvPr/>
        </p:nvSpPr>
        <p:spPr>
          <a:xfrm>
            <a:off x="2255520" y="4533191"/>
            <a:ext cx="7868412" cy="167930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60"/>
          </a:p>
        </p:txBody>
      </p:sp>
      <p:sp>
        <p:nvSpPr>
          <p:cNvPr id="9" name="TextBox 8">
            <a:extLst>
              <a:ext uri="{FF2B5EF4-FFF2-40B4-BE49-F238E27FC236}">
                <a16:creationId xmlns:a16="http://schemas.microsoft.com/office/drawing/2014/main" id="{E7BECB1A-8222-4A0F-A21D-9096A21DFF27}"/>
              </a:ext>
            </a:extLst>
          </p:cNvPr>
          <p:cNvSpPr txBox="1"/>
          <p:nvPr/>
        </p:nvSpPr>
        <p:spPr>
          <a:xfrm>
            <a:off x="1807465" y="2124337"/>
            <a:ext cx="3613297" cy="424732"/>
          </a:xfrm>
          <a:prstGeom prst="rect">
            <a:avLst/>
          </a:prstGeom>
          <a:noFill/>
        </p:spPr>
        <p:txBody>
          <a:bodyPr wrap="none" rtlCol="0">
            <a:spAutoFit/>
          </a:bodyPr>
          <a:lstStyle/>
          <a:p>
            <a:r>
              <a:rPr lang="en-US" altLang="ko-KR" sz="2160" dirty="0"/>
              <a:t>Multi-hop QA task (</a:t>
            </a:r>
            <a:r>
              <a:rPr lang="en-US" altLang="ko-KR" sz="2160" dirty="0" err="1"/>
              <a:t>HotpotQA</a:t>
            </a:r>
            <a:r>
              <a:rPr lang="en-US" altLang="ko-KR" sz="2160" dirty="0"/>
              <a:t>)</a:t>
            </a:r>
            <a:endParaRPr lang="ko-KR" altLang="en-US" sz="2160" dirty="0"/>
          </a:p>
        </p:txBody>
      </p:sp>
      <p:sp>
        <p:nvSpPr>
          <p:cNvPr id="10" name="TextBox 9">
            <a:extLst>
              <a:ext uri="{FF2B5EF4-FFF2-40B4-BE49-F238E27FC236}">
                <a16:creationId xmlns:a16="http://schemas.microsoft.com/office/drawing/2014/main" id="{EFBDEE5A-1525-4AC2-A616-8DC6EB0BE5DA}"/>
              </a:ext>
            </a:extLst>
          </p:cNvPr>
          <p:cNvSpPr txBox="1"/>
          <p:nvPr/>
        </p:nvSpPr>
        <p:spPr>
          <a:xfrm>
            <a:off x="2200656" y="2602099"/>
            <a:ext cx="8193024" cy="978729"/>
          </a:xfrm>
          <a:prstGeom prst="rect">
            <a:avLst/>
          </a:prstGeom>
          <a:noFill/>
        </p:spPr>
        <p:txBody>
          <a:bodyPr wrap="square" rtlCol="0">
            <a:spAutoFit/>
          </a:bodyPr>
          <a:lstStyle/>
          <a:p>
            <a:pPr>
              <a:lnSpc>
                <a:spcPct val="150000"/>
              </a:lnSpc>
            </a:pPr>
            <a:r>
              <a:rPr lang="en-US" altLang="ko-KR" sz="1920" dirty="0"/>
              <a:t>Given a question and passage candidates, the goal is to find relevant evidences and answer corresponding to the question.</a:t>
            </a:r>
            <a:endParaRPr lang="ko-KR" altLang="en-US" sz="1920" dirty="0"/>
          </a:p>
        </p:txBody>
      </p:sp>
      <p:sp>
        <p:nvSpPr>
          <p:cNvPr id="12" name="모서리가 둥근 직사각형 11"/>
          <p:cNvSpPr/>
          <p:nvPr/>
        </p:nvSpPr>
        <p:spPr>
          <a:xfrm>
            <a:off x="10192871" y="242047"/>
            <a:ext cx="1896035" cy="712694"/>
          </a:xfrm>
          <a:prstGeom prst="roundRect">
            <a:avLst/>
          </a:prstGeom>
          <a:solidFill>
            <a:srgbClr val="92D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dirty="0"/>
              <a:t>ACL21</a:t>
            </a:r>
            <a:endParaRPr lang="ko-KR" altLang="en-US" dirty="0"/>
          </a:p>
        </p:txBody>
      </p:sp>
    </p:spTree>
    <p:extLst>
      <p:ext uri="{BB962C8B-B14F-4D97-AF65-F5344CB8AC3E}">
        <p14:creationId xmlns:p14="http://schemas.microsoft.com/office/powerpoint/2010/main" val="36947737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E4F69D-5C9C-4C56-8C44-1EA39EBC2665}"/>
              </a:ext>
            </a:extLst>
          </p:cNvPr>
          <p:cNvSpPr txBox="1"/>
          <p:nvPr/>
        </p:nvSpPr>
        <p:spPr>
          <a:xfrm>
            <a:off x="1374272" y="1236987"/>
            <a:ext cx="4029821" cy="424732"/>
          </a:xfrm>
          <a:prstGeom prst="rect">
            <a:avLst/>
          </a:prstGeom>
          <a:noFill/>
        </p:spPr>
        <p:txBody>
          <a:bodyPr wrap="none" rtlCol="0">
            <a:spAutoFit/>
          </a:bodyPr>
          <a:lstStyle/>
          <a:p>
            <a:r>
              <a:rPr lang="en-US" altLang="ko-KR" sz="2160" b="1" dirty="0"/>
              <a:t>The problem :</a:t>
            </a:r>
            <a:r>
              <a:rPr lang="en-US" altLang="ko-KR" sz="2160" dirty="0"/>
              <a:t> </a:t>
            </a:r>
            <a:r>
              <a:rPr lang="en-US" altLang="ko-KR" sz="2160" dirty="0">
                <a:solidFill>
                  <a:srgbClr val="FF0000"/>
                </a:solidFill>
              </a:rPr>
              <a:t>Reasoning Shortcut</a:t>
            </a:r>
          </a:p>
        </p:txBody>
      </p:sp>
      <p:sp>
        <p:nvSpPr>
          <p:cNvPr id="24" name="직사각형 23">
            <a:extLst>
              <a:ext uri="{FF2B5EF4-FFF2-40B4-BE49-F238E27FC236}">
                <a16:creationId xmlns:a16="http://schemas.microsoft.com/office/drawing/2014/main" id="{B5208420-3A8C-4C0D-8E73-7EACC4D11EDB}"/>
              </a:ext>
            </a:extLst>
          </p:cNvPr>
          <p:cNvSpPr/>
          <p:nvPr/>
        </p:nvSpPr>
        <p:spPr>
          <a:xfrm>
            <a:off x="2651447" y="2988595"/>
            <a:ext cx="6568146" cy="10774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TextBox 32">
            <a:extLst>
              <a:ext uri="{FF2B5EF4-FFF2-40B4-BE49-F238E27FC236}">
                <a16:creationId xmlns:a16="http://schemas.microsoft.com/office/drawing/2014/main" id="{C1DFFE59-8E1C-4436-B35D-03219442F47C}"/>
              </a:ext>
            </a:extLst>
          </p:cNvPr>
          <p:cNvSpPr txBox="1"/>
          <p:nvPr/>
        </p:nvSpPr>
        <p:spPr>
          <a:xfrm>
            <a:off x="3654896" y="5683426"/>
            <a:ext cx="4901716" cy="369332"/>
          </a:xfrm>
          <a:prstGeom prst="rect">
            <a:avLst/>
          </a:prstGeom>
          <a:noFill/>
        </p:spPr>
        <p:txBody>
          <a:bodyPr wrap="square" rtlCol="0">
            <a:spAutoFit/>
          </a:bodyPr>
          <a:lstStyle/>
          <a:p>
            <a:r>
              <a:rPr lang="en-US" altLang="ko-KR" dirty="0">
                <a:solidFill>
                  <a:srgbClr val="FF0000"/>
                </a:solidFill>
                <a:sym typeface="Wingdings" panose="05000000000000000000" pitchFamily="2" charset="2"/>
              </a:rPr>
              <a:t> </a:t>
            </a:r>
            <a:r>
              <a:rPr lang="en-US" altLang="ko-KR" dirty="0">
                <a:solidFill>
                  <a:srgbClr val="FF0000"/>
                </a:solidFill>
              </a:rPr>
              <a:t>overconfident over missing information</a:t>
            </a:r>
            <a:endParaRPr lang="ko-KR" altLang="en-US" sz="2160" dirty="0">
              <a:latin typeface="맑은 고딕" panose="020B0503020000020004" pitchFamily="50" charset="-127"/>
              <a:ea typeface="맑은 고딕" panose="020B0503020000020004" pitchFamily="50" charset="-127"/>
            </a:endParaRPr>
          </a:p>
        </p:txBody>
      </p:sp>
      <p:cxnSp>
        <p:nvCxnSpPr>
          <p:cNvPr id="44" name="직선 화살표 연결선 43">
            <a:extLst>
              <a:ext uri="{FF2B5EF4-FFF2-40B4-BE49-F238E27FC236}">
                <a16:creationId xmlns:a16="http://schemas.microsoft.com/office/drawing/2014/main" id="{1031476D-A4D5-418D-B311-BA991F80C635}"/>
              </a:ext>
            </a:extLst>
          </p:cNvPr>
          <p:cNvCxnSpPr>
            <a:cxnSpLocks/>
            <a:stCxn id="24" idx="2"/>
            <a:endCxn id="25" idx="0"/>
          </p:cNvCxnSpPr>
          <p:nvPr/>
        </p:nvCxnSpPr>
        <p:spPr>
          <a:xfrm>
            <a:off x="5935521" y="4066044"/>
            <a:ext cx="3028" cy="3607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TextBox 45">
            <a:extLst>
              <a:ext uri="{FF2B5EF4-FFF2-40B4-BE49-F238E27FC236}">
                <a16:creationId xmlns:a16="http://schemas.microsoft.com/office/drawing/2014/main" id="{653C4B49-3B48-4F1E-96B4-F67721D1DAB0}"/>
              </a:ext>
            </a:extLst>
          </p:cNvPr>
          <p:cNvSpPr txBox="1"/>
          <p:nvPr/>
        </p:nvSpPr>
        <p:spPr>
          <a:xfrm>
            <a:off x="4659264" y="5247442"/>
            <a:ext cx="2659702" cy="369332"/>
          </a:xfrm>
          <a:prstGeom prst="rect">
            <a:avLst/>
          </a:prstGeom>
          <a:noFill/>
        </p:spPr>
        <p:txBody>
          <a:bodyPr wrap="none" rtlCol="0">
            <a:spAutoFit/>
          </a:bodyPr>
          <a:lstStyle/>
          <a:p>
            <a:r>
              <a:rPr lang="en-US" altLang="ko-KR" dirty="0">
                <a:latin typeface="Times New Roman" panose="02020603050405020304" pitchFamily="18" charset="0"/>
                <a:cs typeface="Times New Roman" panose="02020603050405020304" pitchFamily="18" charset="0"/>
              </a:rPr>
              <a:t>Predicted answer: “</a:t>
            </a:r>
            <a:r>
              <a:rPr lang="en-US" altLang="ko-KR" dirty="0">
                <a:solidFill>
                  <a:srgbClr val="2200FF"/>
                </a:solidFill>
                <a:latin typeface="Times New Roman" panose="02020603050405020304" pitchFamily="18" charset="0"/>
                <a:cs typeface="Times New Roman" panose="02020603050405020304" pitchFamily="18" charset="0"/>
              </a:rPr>
              <a:t>Korea”</a:t>
            </a:r>
            <a:endParaRPr lang="ko-KR" altLang="en-US"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794276B3-F202-469F-AD15-9BF29C2E5CDA}"/>
              </a:ext>
            </a:extLst>
          </p:cNvPr>
          <p:cNvSpPr txBox="1"/>
          <p:nvPr/>
        </p:nvSpPr>
        <p:spPr>
          <a:xfrm>
            <a:off x="2736152" y="3096040"/>
            <a:ext cx="6730679" cy="387798"/>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Q: </a:t>
            </a:r>
            <a:r>
              <a:rPr lang="en-US" altLang="ko-KR" sz="1920" dirty="0">
                <a:latin typeface="Times New Roman" panose="02020603050405020304" pitchFamily="18" charset="0"/>
                <a:cs typeface="Times New Roman" panose="02020603050405020304" pitchFamily="18" charset="0"/>
              </a:rPr>
              <a:t>which country got independence when World War II ended?</a:t>
            </a:r>
            <a:endParaRPr lang="en-US"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964A5BBF-ADEE-418A-822E-73E6F47CB1A8}"/>
              </a:ext>
            </a:extLst>
          </p:cNvPr>
          <p:cNvSpPr txBox="1"/>
          <p:nvPr/>
        </p:nvSpPr>
        <p:spPr>
          <a:xfrm>
            <a:off x="2736152" y="3527320"/>
            <a:ext cx="5936634"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C: [</a:t>
            </a:r>
            <a:r>
              <a:rPr lang="en-US" altLang="ko-KR" dirty="0">
                <a:latin typeface="Times New Roman" panose="02020603050405020304" pitchFamily="18" charset="0"/>
                <a:cs typeface="Times New Roman" panose="02020603050405020304" pitchFamily="18" charset="0"/>
              </a:rPr>
              <a:t>Korea got independence in 1945. ]</a:t>
            </a:r>
            <a:endParaRPr lang="en-US"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72326E47-7AF2-43D3-873D-3E8EDC44C378}"/>
              </a:ext>
            </a:extLst>
          </p:cNvPr>
          <p:cNvSpPr txBox="1"/>
          <p:nvPr/>
        </p:nvSpPr>
        <p:spPr>
          <a:xfrm>
            <a:off x="1559969" y="2004665"/>
            <a:ext cx="9526042" cy="801501"/>
          </a:xfrm>
          <a:prstGeom prst="rect">
            <a:avLst/>
          </a:prstGeom>
          <a:noFill/>
        </p:spPr>
        <p:txBody>
          <a:bodyPr wrap="square">
            <a:spAutoFit/>
          </a:bodyPr>
          <a:lstStyle/>
          <a:p>
            <a:pPr>
              <a:lnSpc>
                <a:spcPct val="120000"/>
              </a:lnSpc>
            </a:pPr>
            <a:r>
              <a:rPr lang="en-US" sz="1920" dirty="0"/>
              <a:t>Bad reasoning models, that read only </a:t>
            </a:r>
            <a:r>
              <a:rPr lang="en-US" sz="1920" dirty="0">
                <a:solidFill>
                  <a:srgbClr val="FF0000"/>
                </a:solidFill>
              </a:rPr>
              <a:t>partial evidence</a:t>
            </a:r>
            <a:r>
              <a:rPr lang="en-US" sz="1920" dirty="0"/>
              <a:t>, can achieve high scores </a:t>
            </a:r>
          </a:p>
          <a:p>
            <a:pPr>
              <a:lnSpc>
                <a:spcPct val="120000"/>
              </a:lnSpc>
            </a:pPr>
            <a:r>
              <a:rPr lang="en-US" sz="1920" dirty="0"/>
              <a:t>because they can </a:t>
            </a:r>
            <a:r>
              <a:rPr lang="en-US" sz="1920" dirty="0">
                <a:solidFill>
                  <a:srgbClr val="FF0000"/>
                </a:solidFill>
              </a:rPr>
              <a:t>exploit specific types of biases </a:t>
            </a:r>
            <a:r>
              <a:rPr lang="en-US" sz="1920" dirty="0"/>
              <a:t>(e.g., answer type) [</a:t>
            </a:r>
            <a:r>
              <a:rPr lang="da-DK" sz="1920" dirty="0"/>
              <a:t>Min et al., 2019].</a:t>
            </a:r>
            <a:endParaRPr lang="en-US" sz="1920" dirty="0"/>
          </a:p>
        </p:txBody>
      </p:sp>
      <p:pic>
        <p:nvPicPr>
          <p:cNvPr id="25" name="그림 24">
            <a:extLst>
              <a:ext uri="{FF2B5EF4-FFF2-40B4-BE49-F238E27FC236}">
                <a16:creationId xmlns:a16="http://schemas.microsoft.com/office/drawing/2014/main" id="{1B1DCB06-7770-49ED-941C-D1E79B0B96B1}"/>
              </a:ext>
            </a:extLst>
          </p:cNvPr>
          <p:cNvPicPr>
            <a:picLocks noChangeAspect="1"/>
          </p:cNvPicPr>
          <p:nvPr/>
        </p:nvPicPr>
        <p:blipFill>
          <a:blip r:embed="rId3"/>
          <a:stretch>
            <a:fillRect/>
          </a:stretch>
        </p:blipFill>
        <p:spPr>
          <a:xfrm>
            <a:off x="5720760" y="4426825"/>
            <a:ext cx="435576" cy="470917"/>
          </a:xfrm>
          <a:prstGeom prst="rect">
            <a:avLst/>
          </a:prstGeom>
        </p:spPr>
      </p:pic>
      <p:cxnSp>
        <p:nvCxnSpPr>
          <p:cNvPr id="29" name="직선 화살표 연결선 28">
            <a:extLst>
              <a:ext uri="{FF2B5EF4-FFF2-40B4-BE49-F238E27FC236}">
                <a16:creationId xmlns:a16="http://schemas.microsoft.com/office/drawing/2014/main" id="{4FE7DF3D-7158-417F-9EC4-7D645301ED96}"/>
              </a:ext>
            </a:extLst>
          </p:cNvPr>
          <p:cNvCxnSpPr>
            <a:cxnSpLocks/>
          </p:cNvCxnSpPr>
          <p:nvPr/>
        </p:nvCxnSpPr>
        <p:spPr>
          <a:xfrm>
            <a:off x="5935520" y="4897741"/>
            <a:ext cx="3028" cy="3607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B0179FBC-D845-44C7-A06B-B1E13E2F0A03}"/>
              </a:ext>
            </a:extLst>
          </p:cNvPr>
          <p:cNvSpPr txBox="1"/>
          <p:nvPr/>
        </p:nvSpPr>
        <p:spPr>
          <a:xfrm>
            <a:off x="4251367" y="4464844"/>
            <a:ext cx="1308371" cy="424732"/>
          </a:xfrm>
          <a:prstGeom prst="rect">
            <a:avLst/>
          </a:prstGeom>
          <a:noFill/>
        </p:spPr>
        <p:txBody>
          <a:bodyPr wrap="none" rtlCol="0">
            <a:spAutoFit/>
          </a:bodyPr>
          <a:lstStyle/>
          <a:p>
            <a:r>
              <a:rPr lang="en-US" altLang="ko-KR" sz="2160" dirty="0"/>
              <a:t>QA model</a:t>
            </a:r>
            <a:endParaRPr lang="ko-KR" altLang="en-US" sz="2160" dirty="0"/>
          </a:p>
        </p:txBody>
      </p:sp>
      <p:sp>
        <p:nvSpPr>
          <p:cNvPr id="14" name="모서리가 둥근 직사각형 13"/>
          <p:cNvSpPr/>
          <p:nvPr/>
        </p:nvSpPr>
        <p:spPr>
          <a:xfrm>
            <a:off x="10192871" y="242047"/>
            <a:ext cx="1896035" cy="712694"/>
          </a:xfrm>
          <a:prstGeom prst="roundRect">
            <a:avLst/>
          </a:prstGeom>
          <a:solidFill>
            <a:srgbClr val="92D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dirty="0"/>
              <a:t>ACL21</a:t>
            </a:r>
            <a:endParaRPr lang="ko-KR" altLang="en-US" dirty="0"/>
          </a:p>
        </p:txBody>
      </p:sp>
    </p:spTree>
    <p:extLst>
      <p:ext uri="{BB962C8B-B14F-4D97-AF65-F5344CB8AC3E}">
        <p14:creationId xmlns:p14="http://schemas.microsoft.com/office/powerpoint/2010/main" val="10428590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6C184D32-6EEE-4776-8AFF-8D433FA93B93}"/>
              </a:ext>
            </a:extLst>
          </p:cNvPr>
          <p:cNvPicPr>
            <a:picLocks noChangeAspect="1"/>
          </p:cNvPicPr>
          <p:nvPr/>
        </p:nvPicPr>
        <p:blipFill rotWithShape="1">
          <a:blip r:embed="rId2"/>
          <a:srcRect t="236" r="606" b="54862"/>
          <a:stretch/>
        </p:blipFill>
        <p:spPr>
          <a:xfrm>
            <a:off x="1935481" y="2661364"/>
            <a:ext cx="3705149" cy="2263063"/>
          </a:xfrm>
          <a:prstGeom prst="rect">
            <a:avLst/>
          </a:prstGeom>
        </p:spPr>
      </p:pic>
      <p:pic>
        <p:nvPicPr>
          <p:cNvPr id="3" name="그림 2">
            <a:extLst>
              <a:ext uri="{FF2B5EF4-FFF2-40B4-BE49-F238E27FC236}">
                <a16:creationId xmlns:a16="http://schemas.microsoft.com/office/drawing/2014/main" id="{E9BC19A8-AF1F-4396-8743-E513C332199F}"/>
              </a:ext>
            </a:extLst>
          </p:cNvPr>
          <p:cNvPicPr>
            <a:picLocks noChangeAspect="1"/>
          </p:cNvPicPr>
          <p:nvPr/>
        </p:nvPicPr>
        <p:blipFill rotWithShape="1">
          <a:blip r:embed="rId2"/>
          <a:srcRect t="46176" r="606" b="-236"/>
          <a:stretch/>
        </p:blipFill>
        <p:spPr>
          <a:xfrm>
            <a:off x="6560516" y="2661364"/>
            <a:ext cx="3705149" cy="2724674"/>
          </a:xfrm>
          <a:prstGeom prst="rect">
            <a:avLst/>
          </a:prstGeom>
        </p:spPr>
      </p:pic>
      <p:sp>
        <p:nvSpPr>
          <p:cNvPr id="4" name="TextBox 3">
            <a:extLst>
              <a:ext uri="{FF2B5EF4-FFF2-40B4-BE49-F238E27FC236}">
                <a16:creationId xmlns:a16="http://schemas.microsoft.com/office/drawing/2014/main" id="{722BFD71-83D3-4295-8435-1AB082AD48D4}"/>
              </a:ext>
            </a:extLst>
          </p:cNvPr>
          <p:cNvSpPr txBox="1"/>
          <p:nvPr/>
        </p:nvSpPr>
        <p:spPr>
          <a:xfrm>
            <a:off x="2669288" y="5445252"/>
            <a:ext cx="1931683" cy="424732"/>
          </a:xfrm>
          <a:prstGeom prst="rect">
            <a:avLst/>
          </a:prstGeom>
          <a:noFill/>
        </p:spPr>
        <p:txBody>
          <a:bodyPr wrap="none" rtlCol="0">
            <a:spAutoFit/>
          </a:bodyPr>
          <a:lstStyle/>
          <a:p>
            <a:r>
              <a:rPr lang="en-US" altLang="ko-KR" sz="2160" dirty="0"/>
              <a:t>e.g., </a:t>
            </a:r>
            <a:r>
              <a:rPr lang="en-US" altLang="ko-KR" sz="2160" dirty="0" err="1"/>
              <a:t>SQuAD</a:t>
            </a:r>
            <a:r>
              <a:rPr lang="en-US" altLang="ko-KR" sz="2160" dirty="0"/>
              <a:t> 2.0</a:t>
            </a:r>
            <a:endParaRPr lang="ko-KR" altLang="en-US" sz="2160" dirty="0"/>
          </a:p>
        </p:txBody>
      </p:sp>
      <p:sp>
        <p:nvSpPr>
          <p:cNvPr id="5" name="TextBox 4">
            <a:extLst>
              <a:ext uri="{FF2B5EF4-FFF2-40B4-BE49-F238E27FC236}">
                <a16:creationId xmlns:a16="http://schemas.microsoft.com/office/drawing/2014/main" id="{AB3C7AFB-A09B-4BB8-964A-F59FCBC40A1B}"/>
              </a:ext>
            </a:extLst>
          </p:cNvPr>
          <p:cNvSpPr txBox="1"/>
          <p:nvPr/>
        </p:nvSpPr>
        <p:spPr>
          <a:xfrm>
            <a:off x="8127947" y="5445252"/>
            <a:ext cx="713722" cy="424732"/>
          </a:xfrm>
          <a:prstGeom prst="rect">
            <a:avLst/>
          </a:prstGeom>
          <a:noFill/>
        </p:spPr>
        <p:txBody>
          <a:bodyPr wrap="none" rtlCol="0">
            <a:spAutoFit/>
          </a:bodyPr>
          <a:lstStyle/>
          <a:p>
            <a:r>
              <a:rPr lang="en-US" altLang="ko-KR" sz="2160" dirty="0"/>
              <a:t>Ours</a:t>
            </a:r>
            <a:endParaRPr lang="ko-KR" altLang="en-US" sz="2160" dirty="0"/>
          </a:p>
        </p:txBody>
      </p:sp>
      <p:sp>
        <p:nvSpPr>
          <p:cNvPr id="6" name="TextBox 5">
            <a:extLst>
              <a:ext uri="{FF2B5EF4-FFF2-40B4-BE49-F238E27FC236}">
                <a16:creationId xmlns:a16="http://schemas.microsoft.com/office/drawing/2014/main" id="{9F727E7D-F3D3-4DFE-8B13-7871AB9CA784}"/>
              </a:ext>
            </a:extLst>
          </p:cNvPr>
          <p:cNvSpPr txBox="1"/>
          <p:nvPr/>
        </p:nvSpPr>
        <p:spPr>
          <a:xfrm>
            <a:off x="1615519" y="1112497"/>
            <a:ext cx="4209935" cy="424732"/>
          </a:xfrm>
          <a:prstGeom prst="rect">
            <a:avLst/>
          </a:prstGeom>
          <a:noFill/>
        </p:spPr>
        <p:txBody>
          <a:bodyPr wrap="none" rtlCol="0">
            <a:spAutoFit/>
          </a:bodyPr>
          <a:lstStyle/>
          <a:p>
            <a:r>
              <a:rPr lang="en-US" altLang="ko-KR" sz="2160" b="1" dirty="0"/>
              <a:t>The solution : </a:t>
            </a:r>
            <a:r>
              <a:rPr lang="en-US" altLang="ko-KR" sz="2160" dirty="0"/>
              <a:t> </a:t>
            </a:r>
            <a:r>
              <a:rPr lang="en-US" altLang="ko-KR" sz="2160" dirty="0">
                <a:solidFill>
                  <a:srgbClr val="FF0000"/>
                </a:solidFill>
              </a:rPr>
              <a:t>Training Evidentiality</a:t>
            </a:r>
          </a:p>
        </p:txBody>
      </p:sp>
      <p:sp>
        <p:nvSpPr>
          <p:cNvPr id="7" name="TextBox 6">
            <a:extLst>
              <a:ext uri="{FF2B5EF4-FFF2-40B4-BE49-F238E27FC236}">
                <a16:creationId xmlns:a16="http://schemas.microsoft.com/office/drawing/2014/main" id="{51B86E0A-A9F4-41AC-BA0E-FA2D6B445940}"/>
              </a:ext>
            </a:extLst>
          </p:cNvPr>
          <p:cNvSpPr txBox="1"/>
          <p:nvPr/>
        </p:nvSpPr>
        <p:spPr>
          <a:xfrm>
            <a:off x="1935482" y="1715281"/>
            <a:ext cx="7792005" cy="400110"/>
          </a:xfrm>
          <a:prstGeom prst="rect">
            <a:avLst/>
          </a:prstGeom>
          <a:noFill/>
        </p:spPr>
        <p:txBody>
          <a:bodyPr wrap="none" rtlCol="0">
            <a:spAutoFit/>
          </a:bodyPr>
          <a:lstStyle/>
          <a:p>
            <a:r>
              <a:rPr lang="en-US" altLang="ko-KR" sz="2000" dirty="0"/>
              <a:t>- Identify whether the Q-P pair has sufficient evidence for right reasoning</a:t>
            </a:r>
          </a:p>
        </p:txBody>
      </p:sp>
      <p:cxnSp>
        <p:nvCxnSpPr>
          <p:cNvPr id="9" name="직선 연결선 8">
            <a:extLst>
              <a:ext uri="{FF2B5EF4-FFF2-40B4-BE49-F238E27FC236}">
                <a16:creationId xmlns:a16="http://schemas.microsoft.com/office/drawing/2014/main" id="{D2E2E21E-0F1A-4F17-825F-5725379A2D94}"/>
              </a:ext>
            </a:extLst>
          </p:cNvPr>
          <p:cNvCxnSpPr/>
          <p:nvPr/>
        </p:nvCxnSpPr>
        <p:spPr>
          <a:xfrm>
            <a:off x="6142300" y="2372868"/>
            <a:ext cx="0" cy="3630168"/>
          </a:xfrm>
          <a:prstGeom prst="line">
            <a:avLst/>
          </a:prstGeom>
        </p:spPr>
        <p:style>
          <a:lnRef idx="1">
            <a:schemeClr val="dk1"/>
          </a:lnRef>
          <a:fillRef idx="0">
            <a:schemeClr val="dk1"/>
          </a:fillRef>
          <a:effectRef idx="0">
            <a:schemeClr val="dk1"/>
          </a:effectRef>
          <a:fontRef idx="minor">
            <a:schemeClr val="tx1"/>
          </a:fontRef>
        </p:style>
      </p:cxnSp>
      <p:sp>
        <p:nvSpPr>
          <p:cNvPr id="10" name="모서리가 둥근 직사각형 9"/>
          <p:cNvSpPr/>
          <p:nvPr/>
        </p:nvSpPr>
        <p:spPr>
          <a:xfrm>
            <a:off x="10192871" y="242047"/>
            <a:ext cx="1896035" cy="712694"/>
          </a:xfrm>
          <a:prstGeom prst="roundRect">
            <a:avLst/>
          </a:prstGeom>
          <a:solidFill>
            <a:srgbClr val="92D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dirty="0"/>
              <a:t>ACL21</a:t>
            </a:r>
            <a:endParaRPr lang="ko-KR" altLang="en-US" dirty="0"/>
          </a:p>
        </p:txBody>
      </p:sp>
    </p:spTree>
    <p:extLst>
      <p:ext uri="{BB962C8B-B14F-4D97-AF65-F5344CB8AC3E}">
        <p14:creationId xmlns:p14="http://schemas.microsoft.com/office/powerpoint/2010/main" val="37898536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35B9593B-06FF-4E43-BF5C-6EE13E662912}"/>
              </a:ext>
            </a:extLst>
          </p:cNvPr>
          <p:cNvPicPr>
            <a:picLocks noChangeAspect="1"/>
          </p:cNvPicPr>
          <p:nvPr/>
        </p:nvPicPr>
        <p:blipFill>
          <a:blip r:embed="rId2"/>
          <a:stretch>
            <a:fillRect/>
          </a:stretch>
        </p:blipFill>
        <p:spPr>
          <a:xfrm>
            <a:off x="6658645" y="1938895"/>
            <a:ext cx="4351933" cy="3957968"/>
          </a:xfrm>
          <a:prstGeom prst="rect">
            <a:avLst/>
          </a:prstGeom>
        </p:spPr>
      </p:pic>
      <p:pic>
        <p:nvPicPr>
          <p:cNvPr id="4" name="그림 3">
            <a:extLst>
              <a:ext uri="{FF2B5EF4-FFF2-40B4-BE49-F238E27FC236}">
                <a16:creationId xmlns:a16="http://schemas.microsoft.com/office/drawing/2014/main" id="{FA9BEDEF-3C51-48BA-A0C1-32DB6E7C55BB}"/>
              </a:ext>
            </a:extLst>
          </p:cNvPr>
          <p:cNvPicPr>
            <a:picLocks noChangeAspect="1"/>
          </p:cNvPicPr>
          <p:nvPr/>
        </p:nvPicPr>
        <p:blipFill rotWithShape="1">
          <a:blip r:embed="rId3"/>
          <a:srcRect l="52095" t="52391" r="5714" b="28740"/>
          <a:stretch/>
        </p:blipFill>
        <p:spPr>
          <a:xfrm>
            <a:off x="4615858" y="3840751"/>
            <a:ext cx="1228420" cy="742765"/>
          </a:xfrm>
          <a:prstGeom prst="rect">
            <a:avLst/>
          </a:prstGeom>
        </p:spPr>
      </p:pic>
      <p:sp>
        <p:nvSpPr>
          <p:cNvPr id="7" name="TextBox 6">
            <a:extLst>
              <a:ext uri="{FF2B5EF4-FFF2-40B4-BE49-F238E27FC236}">
                <a16:creationId xmlns:a16="http://schemas.microsoft.com/office/drawing/2014/main" id="{914FF419-8455-47E0-B807-FEA680F22C43}"/>
              </a:ext>
            </a:extLst>
          </p:cNvPr>
          <p:cNvSpPr txBox="1"/>
          <p:nvPr/>
        </p:nvSpPr>
        <p:spPr>
          <a:xfrm>
            <a:off x="1492314" y="1153194"/>
            <a:ext cx="4388702" cy="424732"/>
          </a:xfrm>
          <a:prstGeom prst="rect">
            <a:avLst/>
          </a:prstGeom>
          <a:noFill/>
        </p:spPr>
        <p:txBody>
          <a:bodyPr wrap="none" rtlCol="0">
            <a:spAutoFit/>
          </a:bodyPr>
          <a:lstStyle/>
          <a:p>
            <a:r>
              <a:rPr lang="en-US" altLang="ko-KR" sz="2160" dirty="0"/>
              <a:t>Generating the evidence-negative set</a:t>
            </a:r>
          </a:p>
        </p:txBody>
      </p:sp>
      <p:sp>
        <p:nvSpPr>
          <p:cNvPr id="8" name="직사각형 7">
            <a:extLst>
              <a:ext uri="{FF2B5EF4-FFF2-40B4-BE49-F238E27FC236}">
                <a16:creationId xmlns:a16="http://schemas.microsoft.com/office/drawing/2014/main" id="{B2F62918-7B05-4D1A-AEC9-3F9EC3423F1A}"/>
              </a:ext>
            </a:extLst>
          </p:cNvPr>
          <p:cNvSpPr/>
          <p:nvPr/>
        </p:nvSpPr>
        <p:spPr>
          <a:xfrm>
            <a:off x="2710240" y="4516728"/>
            <a:ext cx="1434722" cy="313932"/>
          </a:xfrm>
          <a:prstGeom prst="rect">
            <a:avLst/>
          </a:prstGeom>
        </p:spPr>
        <p:txBody>
          <a:bodyPr wrap="square">
            <a:spAutoFit/>
          </a:bodyPr>
          <a:lstStyle/>
          <a:p>
            <a:r>
              <a:rPr lang="en-US" altLang="ko-KR" sz="1400" dirty="0">
                <a:latin typeface="Times New Roman" panose="02020603050405020304" pitchFamily="18" charset="0"/>
                <a:cs typeface="Times New Roman" panose="02020603050405020304" pitchFamily="18" charset="0"/>
              </a:rPr>
              <a:t>Answer: </a:t>
            </a:r>
            <a:r>
              <a:rPr lang="en-US" altLang="ko-KR" sz="1440" dirty="0">
                <a:solidFill>
                  <a:srgbClr val="2200FF"/>
                </a:solidFill>
                <a:latin typeface="Times New Roman" panose="02020603050405020304" pitchFamily="18" charset="0"/>
                <a:cs typeface="Times New Roman" panose="02020603050405020304" pitchFamily="18" charset="0"/>
              </a:rPr>
              <a:t>Korea</a:t>
            </a:r>
            <a:endParaRPr lang="ko-KR" altLang="en-US" sz="1400" dirty="0"/>
          </a:p>
        </p:txBody>
      </p:sp>
      <p:cxnSp>
        <p:nvCxnSpPr>
          <p:cNvPr id="9" name="직선 화살표 연결선 8">
            <a:extLst>
              <a:ext uri="{FF2B5EF4-FFF2-40B4-BE49-F238E27FC236}">
                <a16:creationId xmlns:a16="http://schemas.microsoft.com/office/drawing/2014/main" id="{757E19E1-F27B-4B7C-B8E2-46FF2F4EA6E7}"/>
              </a:ext>
            </a:extLst>
          </p:cNvPr>
          <p:cNvCxnSpPr>
            <a:cxnSpLocks/>
            <a:endCxn id="8" idx="0"/>
          </p:cNvCxnSpPr>
          <p:nvPr/>
        </p:nvCxnSpPr>
        <p:spPr>
          <a:xfrm>
            <a:off x="3427601" y="2960697"/>
            <a:ext cx="0" cy="1556032"/>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E7A76A8E-C7A1-486F-BD34-8EC654AFEC7A}"/>
              </a:ext>
            </a:extLst>
          </p:cNvPr>
          <p:cNvSpPr/>
          <p:nvPr/>
        </p:nvSpPr>
        <p:spPr>
          <a:xfrm>
            <a:off x="922270" y="2545973"/>
            <a:ext cx="5392903" cy="254505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75B8C2B-A990-4975-B501-FDC6D921D013}"/>
              </a:ext>
            </a:extLst>
          </p:cNvPr>
          <p:cNvSpPr txBox="1"/>
          <p:nvPr/>
        </p:nvSpPr>
        <p:spPr>
          <a:xfrm>
            <a:off x="1067022" y="2658470"/>
            <a:ext cx="4824811" cy="313932"/>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Q: </a:t>
            </a:r>
            <a:r>
              <a:rPr lang="en-US" sz="1440" dirty="0">
                <a:latin typeface="Times New Roman" panose="02020603050405020304" pitchFamily="18" charset="0"/>
                <a:cs typeface="Times New Roman" panose="02020603050405020304" pitchFamily="18" charset="0"/>
              </a:rPr>
              <a:t>W</a:t>
            </a:r>
            <a:r>
              <a:rPr lang="en-US" altLang="ko-KR" sz="1440" dirty="0">
                <a:latin typeface="Times New Roman" panose="02020603050405020304" pitchFamily="18" charset="0"/>
                <a:cs typeface="Times New Roman" panose="02020603050405020304" pitchFamily="18" charset="0"/>
              </a:rPr>
              <a:t>hich country got independence when World War II ended?</a:t>
            </a:r>
            <a:endParaRPr lang="en-US" sz="1400" dirty="0">
              <a:latin typeface="Times New Roman" panose="02020603050405020304" pitchFamily="18" charset="0"/>
              <a:cs typeface="Times New Roman" panose="02020603050405020304" pitchFamily="18" charset="0"/>
            </a:endParaRPr>
          </a:p>
        </p:txBody>
      </p:sp>
      <p:grpSp>
        <p:nvGrpSpPr>
          <p:cNvPr id="12" name="그룹 11">
            <a:extLst>
              <a:ext uri="{FF2B5EF4-FFF2-40B4-BE49-F238E27FC236}">
                <a16:creationId xmlns:a16="http://schemas.microsoft.com/office/drawing/2014/main" id="{438A1854-D81B-45DB-AC4F-1BEF9EBBC0F4}"/>
              </a:ext>
            </a:extLst>
          </p:cNvPr>
          <p:cNvGrpSpPr/>
          <p:nvPr/>
        </p:nvGrpSpPr>
        <p:grpSpPr>
          <a:xfrm rot="2729041">
            <a:off x="3275762" y="3922781"/>
            <a:ext cx="321227" cy="319627"/>
            <a:chOff x="6209564" y="3080657"/>
            <a:chExt cx="451414" cy="451414"/>
          </a:xfrm>
        </p:grpSpPr>
        <p:sp>
          <p:nvSpPr>
            <p:cNvPr id="13" name="직사각형 12">
              <a:extLst>
                <a:ext uri="{FF2B5EF4-FFF2-40B4-BE49-F238E27FC236}">
                  <a16:creationId xmlns:a16="http://schemas.microsoft.com/office/drawing/2014/main" id="{EB05E7BC-92BC-4E5F-8370-CC5DC59D13D5}"/>
                </a:ext>
              </a:extLst>
            </p:cNvPr>
            <p:cNvSpPr/>
            <p:nvPr/>
          </p:nvSpPr>
          <p:spPr>
            <a:xfrm>
              <a:off x="6400800" y="3080657"/>
              <a:ext cx="68943" cy="45141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B27FB275-66B3-49AE-9068-CA57B42328CA}"/>
                </a:ext>
              </a:extLst>
            </p:cNvPr>
            <p:cNvSpPr/>
            <p:nvPr/>
          </p:nvSpPr>
          <p:spPr>
            <a:xfrm rot="5400000">
              <a:off x="6400799" y="3080657"/>
              <a:ext cx="68943" cy="45141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TextBox 14">
            <a:extLst>
              <a:ext uri="{FF2B5EF4-FFF2-40B4-BE49-F238E27FC236}">
                <a16:creationId xmlns:a16="http://schemas.microsoft.com/office/drawing/2014/main" id="{EF0D9794-E121-402F-A69C-CF13BBE6389D}"/>
              </a:ext>
            </a:extLst>
          </p:cNvPr>
          <p:cNvSpPr txBox="1"/>
          <p:nvPr/>
        </p:nvSpPr>
        <p:spPr>
          <a:xfrm>
            <a:off x="1724292" y="3904121"/>
            <a:ext cx="1368388" cy="338554"/>
          </a:xfrm>
          <a:prstGeom prst="rect">
            <a:avLst/>
          </a:prstGeom>
          <a:noFill/>
        </p:spPr>
        <p:txBody>
          <a:bodyPr wrap="none" rtlCol="0">
            <a:spAutoFit/>
          </a:bodyPr>
          <a:lstStyle/>
          <a:p>
            <a:r>
              <a:rPr lang="en-US" altLang="ko-KR" sz="1600" dirty="0"/>
              <a:t>Regularization</a:t>
            </a:r>
            <a:endParaRPr lang="ko-KR" altLang="en-US" sz="1600" dirty="0"/>
          </a:p>
        </p:txBody>
      </p:sp>
      <p:sp>
        <p:nvSpPr>
          <p:cNvPr id="16" name="TextBox 15">
            <a:extLst>
              <a:ext uri="{FF2B5EF4-FFF2-40B4-BE49-F238E27FC236}">
                <a16:creationId xmlns:a16="http://schemas.microsoft.com/office/drawing/2014/main" id="{872EF884-4F56-4150-B29B-A0A86B08E4C3}"/>
              </a:ext>
            </a:extLst>
          </p:cNvPr>
          <p:cNvSpPr txBox="1"/>
          <p:nvPr/>
        </p:nvSpPr>
        <p:spPr>
          <a:xfrm>
            <a:off x="4423131" y="3196436"/>
            <a:ext cx="1660070" cy="584775"/>
          </a:xfrm>
          <a:prstGeom prst="rect">
            <a:avLst/>
          </a:prstGeom>
          <a:noFill/>
        </p:spPr>
        <p:txBody>
          <a:bodyPr wrap="none" rtlCol="0">
            <a:spAutoFit/>
          </a:bodyPr>
          <a:lstStyle/>
          <a:p>
            <a:pPr algn="ctr"/>
            <a:r>
              <a:rPr lang="en-US" altLang="ko-KR" sz="1600" dirty="0">
                <a:solidFill>
                  <a:srgbClr val="FF0000"/>
                </a:solidFill>
              </a:rPr>
              <a:t>No evidence or </a:t>
            </a:r>
          </a:p>
          <a:p>
            <a:pPr algn="ctr"/>
            <a:r>
              <a:rPr lang="en-US" altLang="ko-KR" sz="1600" dirty="0">
                <a:solidFill>
                  <a:srgbClr val="FF0000"/>
                </a:solidFill>
              </a:rPr>
              <a:t>Irrelevant context</a:t>
            </a:r>
          </a:p>
        </p:txBody>
      </p:sp>
      <p:pic>
        <p:nvPicPr>
          <p:cNvPr id="17" name="그림 16">
            <a:extLst>
              <a:ext uri="{FF2B5EF4-FFF2-40B4-BE49-F238E27FC236}">
                <a16:creationId xmlns:a16="http://schemas.microsoft.com/office/drawing/2014/main" id="{CE6047FF-31D6-4BF8-93D6-DE3177A2A6DC}"/>
              </a:ext>
            </a:extLst>
          </p:cNvPr>
          <p:cNvPicPr>
            <a:picLocks noChangeAspect="1"/>
          </p:cNvPicPr>
          <p:nvPr/>
        </p:nvPicPr>
        <p:blipFill>
          <a:blip r:embed="rId4"/>
          <a:stretch>
            <a:fillRect/>
          </a:stretch>
        </p:blipFill>
        <p:spPr>
          <a:xfrm>
            <a:off x="3209812" y="3309451"/>
            <a:ext cx="435576" cy="470917"/>
          </a:xfrm>
          <a:prstGeom prst="rect">
            <a:avLst/>
          </a:prstGeom>
        </p:spPr>
      </p:pic>
      <p:cxnSp>
        <p:nvCxnSpPr>
          <p:cNvPr id="18" name="직선 화살표 연결선 17">
            <a:extLst>
              <a:ext uri="{FF2B5EF4-FFF2-40B4-BE49-F238E27FC236}">
                <a16:creationId xmlns:a16="http://schemas.microsoft.com/office/drawing/2014/main" id="{01285CDB-5BB6-4D36-8BCE-FAC9D0ADD5AE}"/>
              </a:ext>
            </a:extLst>
          </p:cNvPr>
          <p:cNvCxnSpPr>
            <a:cxnSpLocks/>
          </p:cNvCxnSpPr>
          <p:nvPr/>
        </p:nvCxnSpPr>
        <p:spPr>
          <a:xfrm flipH="1" flipV="1">
            <a:off x="3863176" y="3492235"/>
            <a:ext cx="563572"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모서리가 둥근 직사각형 18"/>
          <p:cNvSpPr/>
          <p:nvPr/>
        </p:nvSpPr>
        <p:spPr>
          <a:xfrm>
            <a:off x="10192871" y="242047"/>
            <a:ext cx="1896035" cy="712694"/>
          </a:xfrm>
          <a:prstGeom prst="roundRect">
            <a:avLst/>
          </a:prstGeom>
          <a:solidFill>
            <a:srgbClr val="92D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dirty="0"/>
              <a:t>ACL21</a:t>
            </a:r>
            <a:endParaRPr lang="ko-KR" altLang="en-US" dirty="0"/>
          </a:p>
        </p:txBody>
      </p:sp>
    </p:spTree>
    <p:extLst>
      <p:ext uri="{BB962C8B-B14F-4D97-AF65-F5344CB8AC3E}">
        <p14:creationId xmlns:p14="http://schemas.microsoft.com/office/powerpoint/2010/main" val="22972950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54E254B3-5D77-4FF9-8B1F-24E60C1A1131}"/>
              </a:ext>
            </a:extLst>
          </p:cNvPr>
          <p:cNvPicPr>
            <a:picLocks noChangeAspect="1"/>
          </p:cNvPicPr>
          <p:nvPr/>
        </p:nvPicPr>
        <p:blipFill>
          <a:blip r:embed="rId2"/>
          <a:stretch>
            <a:fillRect/>
          </a:stretch>
        </p:blipFill>
        <p:spPr>
          <a:xfrm>
            <a:off x="3527354" y="1838412"/>
            <a:ext cx="5333232" cy="990818"/>
          </a:xfrm>
          <a:prstGeom prst="rect">
            <a:avLst/>
          </a:prstGeom>
        </p:spPr>
      </p:pic>
      <p:sp>
        <p:nvSpPr>
          <p:cNvPr id="5" name="TextBox 4">
            <a:extLst>
              <a:ext uri="{FF2B5EF4-FFF2-40B4-BE49-F238E27FC236}">
                <a16:creationId xmlns:a16="http://schemas.microsoft.com/office/drawing/2014/main" id="{5D50B3D9-0F20-4328-A268-C4CE4B4B6DCE}"/>
              </a:ext>
            </a:extLst>
          </p:cNvPr>
          <p:cNvSpPr txBox="1"/>
          <p:nvPr/>
        </p:nvSpPr>
        <p:spPr>
          <a:xfrm>
            <a:off x="1842650" y="1446194"/>
            <a:ext cx="7634334" cy="387798"/>
          </a:xfrm>
          <a:prstGeom prst="rect">
            <a:avLst/>
          </a:prstGeom>
          <a:noFill/>
        </p:spPr>
        <p:txBody>
          <a:bodyPr wrap="none" rtlCol="0">
            <a:spAutoFit/>
          </a:bodyPr>
          <a:lstStyle/>
          <a:p>
            <a:r>
              <a:rPr lang="en-US" altLang="ko-KR" sz="1920" dirty="0"/>
              <a:t>Regularization : enforcing to be not confident on the evidence-negative set</a:t>
            </a:r>
            <a:endParaRPr lang="ko-KR" altLang="en-US" sz="1920" dirty="0"/>
          </a:p>
        </p:txBody>
      </p:sp>
      <p:sp>
        <p:nvSpPr>
          <p:cNvPr id="6" name="TextBox 5">
            <a:extLst>
              <a:ext uri="{FF2B5EF4-FFF2-40B4-BE49-F238E27FC236}">
                <a16:creationId xmlns:a16="http://schemas.microsoft.com/office/drawing/2014/main" id="{099CBE95-4F0B-4955-AD22-5CE1E66E3CEC}"/>
              </a:ext>
            </a:extLst>
          </p:cNvPr>
          <p:cNvSpPr txBox="1"/>
          <p:nvPr/>
        </p:nvSpPr>
        <p:spPr>
          <a:xfrm>
            <a:off x="1501953" y="927651"/>
            <a:ext cx="1467068" cy="424732"/>
          </a:xfrm>
          <a:prstGeom prst="rect">
            <a:avLst/>
          </a:prstGeom>
          <a:noFill/>
        </p:spPr>
        <p:txBody>
          <a:bodyPr wrap="none" rtlCol="0">
            <a:spAutoFit/>
          </a:bodyPr>
          <a:lstStyle/>
          <a:p>
            <a:r>
              <a:rPr lang="en-US" altLang="ko-KR" sz="2160" dirty="0"/>
              <a:t>- Solution 1</a:t>
            </a:r>
            <a:endParaRPr lang="ko-KR" altLang="en-US" sz="2160" dirty="0"/>
          </a:p>
        </p:txBody>
      </p:sp>
      <p:sp>
        <p:nvSpPr>
          <p:cNvPr id="7" name="TextBox 6">
            <a:extLst>
              <a:ext uri="{FF2B5EF4-FFF2-40B4-BE49-F238E27FC236}">
                <a16:creationId xmlns:a16="http://schemas.microsoft.com/office/drawing/2014/main" id="{3E788DEA-00C1-4D5B-9FEA-68491EEE5A14}"/>
              </a:ext>
            </a:extLst>
          </p:cNvPr>
          <p:cNvSpPr txBox="1"/>
          <p:nvPr/>
        </p:nvSpPr>
        <p:spPr>
          <a:xfrm>
            <a:off x="1501953" y="2985802"/>
            <a:ext cx="1467068" cy="424732"/>
          </a:xfrm>
          <a:prstGeom prst="rect">
            <a:avLst/>
          </a:prstGeom>
          <a:noFill/>
        </p:spPr>
        <p:txBody>
          <a:bodyPr wrap="none" rtlCol="0">
            <a:spAutoFit/>
          </a:bodyPr>
          <a:lstStyle/>
          <a:p>
            <a:r>
              <a:rPr lang="en-US" altLang="ko-KR" sz="2160" dirty="0"/>
              <a:t>- Solution 2</a:t>
            </a:r>
            <a:endParaRPr lang="ko-KR" altLang="en-US" sz="2160" dirty="0"/>
          </a:p>
        </p:txBody>
      </p:sp>
      <p:pic>
        <p:nvPicPr>
          <p:cNvPr id="8" name="그림 7">
            <a:extLst>
              <a:ext uri="{FF2B5EF4-FFF2-40B4-BE49-F238E27FC236}">
                <a16:creationId xmlns:a16="http://schemas.microsoft.com/office/drawing/2014/main" id="{4FE81387-9244-4B30-9FF6-8157B5BA0114}"/>
              </a:ext>
            </a:extLst>
          </p:cNvPr>
          <p:cNvPicPr>
            <a:picLocks noChangeAspect="1"/>
          </p:cNvPicPr>
          <p:nvPr/>
        </p:nvPicPr>
        <p:blipFill>
          <a:blip r:embed="rId3"/>
          <a:stretch>
            <a:fillRect/>
          </a:stretch>
        </p:blipFill>
        <p:spPr>
          <a:xfrm>
            <a:off x="6697238" y="2985802"/>
            <a:ext cx="3879808" cy="3440584"/>
          </a:xfrm>
          <a:prstGeom prst="rect">
            <a:avLst/>
          </a:prstGeom>
        </p:spPr>
      </p:pic>
      <p:sp>
        <p:nvSpPr>
          <p:cNvPr id="9" name="TextBox 8">
            <a:extLst>
              <a:ext uri="{FF2B5EF4-FFF2-40B4-BE49-F238E27FC236}">
                <a16:creationId xmlns:a16="http://schemas.microsoft.com/office/drawing/2014/main" id="{D6DFA74B-15D5-409D-809A-AEA1A2A36DD2}"/>
              </a:ext>
            </a:extLst>
          </p:cNvPr>
          <p:cNvSpPr txBox="1"/>
          <p:nvPr/>
        </p:nvSpPr>
        <p:spPr>
          <a:xfrm>
            <a:off x="1842652" y="3548260"/>
            <a:ext cx="4573388" cy="801501"/>
          </a:xfrm>
          <a:prstGeom prst="rect">
            <a:avLst/>
          </a:prstGeom>
          <a:noFill/>
        </p:spPr>
        <p:txBody>
          <a:bodyPr wrap="square" rtlCol="0">
            <a:spAutoFit/>
          </a:bodyPr>
          <a:lstStyle/>
          <a:p>
            <a:pPr>
              <a:lnSpc>
                <a:spcPct val="120000"/>
              </a:lnSpc>
            </a:pPr>
            <a:r>
              <a:rPr lang="en-US" altLang="ko-KR" sz="1920" dirty="0"/>
              <a:t>Build the biased layer and decorrelate the target layer from the biased one.</a:t>
            </a:r>
            <a:endParaRPr lang="ko-KR" altLang="en-US" sz="1920" dirty="0"/>
          </a:p>
        </p:txBody>
      </p:sp>
      <p:sp>
        <p:nvSpPr>
          <p:cNvPr id="10" name="TextBox 9">
            <a:extLst>
              <a:ext uri="{FF2B5EF4-FFF2-40B4-BE49-F238E27FC236}">
                <a16:creationId xmlns:a16="http://schemas.microsoft.com/office/drawing/2014/main" id="{29282A61-ACFD-4E97-A122-75800AC4459A}"/>
              </a:ext>
            </a:extLst>
          </p:cNvPr>
          <p:cNvSpPr txBox="1"/>
          <p:nvPr/>
        </p:nvSpPr>
        <p:spPr>
          <a:xfrm>
            <a:off x="1842651" y="4562342"/>
            <a:ext cx="4645235" cy="1156086"/>
          </a:xfrm>
          <a:prstGeom prst="rect">
            <a:avLst/>
          </a:prstGeom>
          <a:noFill/>
        </p:spPr>
        <p:txBody>
          <a:bodyPr wrap="square" rtlCol="0">
            <a:spAutoFit/>
          </a:bodyPr>
          <a:lstStyle/>
          <a:p>
            <a:pPr>
              <a:lnSpc>
                <a:spcPct val="120000"/>
              </a:lnSpc>
            </a:pPr>
            <a:r>
              <a:rPr lang="en-US" altLang="ko-KR" sz="1920" dirty="0"/>
              <a:t>It can preserve high confidence on the evidence-positive set, while demoting the confidence on evidence-negative set.</a:t>
            </a:r>
            <a:endParaRPr lang="ko-KR" altLang="en-US" sz="1920" dirty="0"/>
          </a:p>
        </p:txBody>
      </p:sp>
      <p:sp>
        <p:nvSpPr>
          <p:cNvPr id="12" name="모서리가 둥근 직사각형 11"/>
          <p:cNvSpPr/>
          <p:nvPr/>
        </p:nvSpPr>
        <p:spPr>
          <a:xfrm>
            <a:off x="10192871" y="242047"/>
            <a:ext cx="1896035" cy="712694"/>
          </a:xfrm>
          <a:prstGeom prst="roundRect">
            <a:avLst/>
          </a:prstGeom>
          <a:solidFill>
            <a:srgbClr val="92D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dirty="0"/>
              <a:t>ACL21</a:t>
            </a:r>
            <a:endParaRPr lang="ko-KR" altLang="en-US" dirty="0"/>
          </a:p>
        </p:txBody>
      </p:sp>
    </p:spTree>
    <p:extLst>
      <p:ext uri="{BB962C8B-B14F-4D97-AF65-F5344CB8AC3E}">
        <p14:creationId xmlns:p14="http://schemas.microsoft.com/office/powerpoint/2010/main" val="41617122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ea typeface="맑은 고딕"/>
              </a:rPr>
              <a:t>New ML Pipeline: Iterative Debiasing</a:t>
            </a:r>
            <a:endParaRPr lang="ko-KR" altLang="en-US" dirty="0">
              <a:ea typeface="맑은 고딕"/>
              <a:cs typeface="Calibri Light" panose="020F0302020204030204"/>
            </a:endParaRPr>
          </a:p>
        </p:txBody>
      </p:sp>
      <p:sp>
        <p:nvSpPr>
          <p:cNvPr id="9" name="자유형 8"/>
          <p:cNvSpPr/>
          <p:nvPr/>
        </p:nvSpPr>
        <p:spPr>
          <a:xfrm>
            <a:off x="5438775" y="1825856"/>
            <a:ext cx="1314449" cy="1314449"/>
          </a:xfrm>
          <a:custGeom>
            <a:avLst/>
            <a:gdLst>
              <a:gd name="connsiteX0" fmla="*/ 0 w 1314449"/>
              <a:gd name="connsiteY0" fmla="*/ 657225 h 1314449"/>
              <a:gd name="connsiteX1" fmla="*/ 657225 w 1314449"/>
              <a:gd name="connsiteY1" fmla="*/ 0 h 1314449"/>
              <a:gd name="connsiteX2" fmla="*/ 1314450 w 1314449"/>
              <a:gd name="connsiteY2" fmla="*/ 657225 h 1314449"/>
              <a:gd name="connsiteX3" fmla="*/ 657225 w 1314449"/>
              <a:gd name="connsiteY3" fmla="*/ 1314450 h 1314449"/>
              <a:gd name="connsiteX4" fmla="*/ 0 w 1314449"/>
              <a:gd name="connsiteY4" fmla="*/ 657225 h 1314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449" h="1314449">
                <a:moveTo>
                  <a:pt x="0" y="657225"/>
                </a:moveTo>
                <a:cubicBezTo>
                  <a:pt x="0" y="294250"/>
                  <a:pt x="294250" y="0"/>
                  <a:pt x="657225" y="0"/>
                </a:cubicBezTo>
                <a:cubicBezTo>
                  <a:pt x="1020200" y="0"/>
                  <a:pt x="1314450" y="294250"/>
                  <a:pt x="1314450" y="657225"/>
                </a:cubicBezTo>
                <a:cubicBezTo>
                  <a:pt x="1314450" y="1020200"/>
                  <a:pt x="1020200" y="1314450"/>
                  <a:pt x="657225" y="1314450"/>
                </a:cubicBezTo>
                <a:cubicBezTo>
                  <a:pt x="294250" y="1314450"/>
                  <a:pt x="0" y="1020200"/>
                  <a:pt x="0" y="657225"/>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9007" tIns="209007" rIns="209007" bIns="209007" numCol="1" spcCol="1270" anchor="ctr" anchorCtr="0">
            <a:noAutofit/>
          </a:bodyPr>
          <a:lstStyle/>
          <a:p>
            <a:pPr lvl="0" algn="ctr" defTabSz="577850" latinLnBrk="1">
              <a:lnSpc>
                <a:spcPct val="90000"/>
              </a:lnSpc>
              <a:spcBef>
                <a:spcPct val="0"/>
              </a:spcBef>
              <a:spcAft>
                <a:spcPct val="35000"/>
              </a:spcAft>
            </a:pPr>
            <a:r>
              <a:rPr lang="en-US" altLang="ko-KR" sz="1300" kern="1200" dirty="0"/>
              <a:t>Task </a:t>
            </a:r>
          </a:p>
          <a:p>
            <a:pPr lvl="0" algn="ctr" defTabSz="577850" latinLnBrk="1">
              <a:lnSpc>
                <a:spcPct val="90000"/>
              </a:lnSpc>
              <a:spcBef>
                <a:spcPct val="0"/>
              </a:spcBef>
              <a:spcAft>
                <a:spcPct val="35000"/>
              </a:spcAft>
            </a:pPr>
            <a:r>
              <a:rPr lang="en-US" altLang="ko-KR" sz="1300" kern="1200" dirty="0"/>
              <a:t>definition</a:t>
            </a:r>
            <a:endParaRPr lang="ko-KR" altLang="en-US" sz="1300" kern="1200" dirty="0"/>
          </a:p>
        </p:txBody>
      </p:sp>
      <p:sp>
        <p:nvSpPr>
          <p:cNvPr id="10" name="자유형 9"/>
          <p:cNvSpPr/>
          <p:nvPr/>
        </p:nvSpPr>
        <p:spPr>
          <a:xfrm rot="2160000">
            <a:off x="6711611" y="2835365"/>
            <a:ext cx="349131" cy="443626"/>
          </a:xfrm>
          <a:custGeom>
            <a:avLst/>
            <a:gdLst>
              <a:gd name="connsiteX0" fmla="*/ 0 w 349131"/>
              <a:gd name="connsiteY0" fmla="*/ 88725 h 443626"/>
              <a:gd name="connsiteX1" fmla="*/ 174566 w 349131"/>
              <a:gd name="connsiteY1" fmla="*/ 88725 h 443626"/>
              <a:gd name="connsiteX2" fmla="*/ 174566 w 349131"/>
              <a:gd name="connsiteY2" fmla="*/ 0 h 443626"/>
              <a:gd name="connsiteX3" fmla="*/ 349131 w 349131"/>
              <a:gd name="connsiteY3" fmla="*/ 221813 h 443626"/>
              <a:gd name="connsiteX4" fmla="*/ 174566 w 349131"/>
              <a:gd name="connsiteY4" fmla="*/ 443626 h 443626"/>
              <a:gd name="connsiteX5" fmla="*/ 174566 w 349131"/>
              <a:gd name="connsiteY5" fmla="*/ 354901 h 443626"/>
              <a:gd name="connsiteX6" fmla="*/ 0 w 349131"/>
              <a:gd name="connsiteY6" fmla="*/ 354901 h 443626"/>
              <a:gd name="connsiteX7" fmla="*/ 0 w 349131"/>
              <a:gd name="connsiteY7" fmla="*/ 88725 h 443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131" h="443626">
                <a:moveTo>
                  <a:pt x="0" y="88725"/>
                </a:moveTo>
                <a:lnTo>
                  <a:pt x="174566" y="88725"/>
                </a:lnTo>
                <a:lnTo>
                  <a:pt x="174566" y="0"/>
                </a:lnTo>
                <a:lnTo>
                  <a:pt x="349131" y="221813"/>
                </a:lnTo>
                <a:lnTo>
                  <a:pt x="174566" y="443626"/>
                </a:lnTo>
                <a:lnTo>
                  <a:pt x="174566" y="354901"/>
                </a:lnTo>
                <a:lnTo>
                  <a:pt x="0" y="354901"/>
                </a:lnTo>
                <a:lnTo>
                  <a:pt x="0" y="88725"/>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88724" rIns="104738" bIns="88725" numCol="1" spcCol="1270" anchor="ctr" anchorCtr="0">
            <a:noAutofit/>
          </a:bodyPr>
          <a:lstStyle/>
          <a:p>
            <a:pPr lvl="0" algn="ctr" defTabSz="444500" latinLnBrk="1">
              <a:lnSpc>
                <a:spcPct val="90000"/>
              </a:lnSpc>
              <a:spcBef>
                <a:spcPct val="0"/>
              </a:spcBef>
              <a:spcAft>
                <a:spcPct val="35000"/>
              </a:spcAft>
            </a:pPr>
            <a:endParaRPr lang="ko-KR" altLang="en-US" sz="1000" kern="1200"/>
          </a:p>
        </p:txBody>
      </p:sp>
      <p:sp>
        <p:nvSpPr>
          <p:cNvPr id="11" name="자유형 10"/>
          <p:cNvSpPr/>
          <p:nvPr/>
        </p:nvSpPr>
        <p:spPr>
          <a:xfrm>
            <a:off x="7035118" y="2985667"/>
            <a:ext cx="1314449" cy="1314449"/>
          </a:xfrm>
          <a:custGeom>
            <a:avLst/>
            <a:gdLst>
              <a:gd name="connsiteX0" fmla="*/ 0 w 1314449"/>
              <a:gd name="connsiteY0" fmla="*/ 657225 h 1314449"/>
              <a:gd name="connsiteX1" fmla="*/ 657225 w 1314449"/>
              <a:gd name="connsiteY1" fmla="*/ 0 h 1314449"/>
              <a:gd name="connsiteX2" fmla="*/ 1314450 w 1314449"/>
              <a:gd name="connsiteY2" fmla="*/ 657225 h 1314449"/>
              <a:gd name="connsiteX3" fmla="*/ 657225 w 1314449"/>
              <a:gd name="connsiteY3" fmla="*/ 1314450 h 1314449"/>
              <a:gd name="connsiteX4" fmla="*/ 0 w 1314449"/>
              <a:gd name="connsiteY4" fmla="*/ 657225 h 1314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449" h="1314449">
                <a:moveTo>
                  <a:pt x="0" y="657225"/>
                </a:moveTo>
                <a:cubicBezTo>
                  <a:pt x="0" y="294250"/>
                  <a:pt x="294250" y="0"/>
                  <a:pt x="657225" y="0"/>
                </a:cubicBezTo>
                <a:cubicBezTo>
                  <a:pt x="1020200" y="0"/>
                  <a:pt x="1314450" y="294250"/>
                  <a:pt x="1314450" y="657225"/>
                </a:cubicBezTo>
                <a:cubicBezTo>
                  <a:pt x="1314450" y="1020200"/>
                  <a:pt x="1020200" y="1314450"/>
                  <a:pt x="657225" y="1314450"/>
                </a:cubicBezTo>
                <a:cubicBezTo>
                  <a:pt x="294250" y="1314450"/>
                  <a:pt x="0" y="1020200"/>
                  <a:pt x="0" y="657225"/>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9007" tIns="209007" rIns="209007" bIns="209007" numCol="1" spcCol="1270" anchor="ctr" anchorCtr="0">
            <a:noAutofit/>
          </a:bodyPr>
          <a:lstStyle/>
          <a:p>
            <a:pPr lvl="0" algn="ctr" defTabSz="577850" latinLnBrk="1">
              <a:lnSpc>
                <a:spcPct val="90000"/>
              </a:lnSpc>
              <a:spcBef>
                <a:spcPct val="0"/>
              </a:spcBef>
              <a:spcAft>
                <a:spcPct val="35000"/>
              </a:spcAft>
            </a:pPr>
            <a:r>
              <a:rPr lang="en-US" altLang="ko-KR" sz="1300" kern="1200" dirty="0"/>
              <a:t>Dataset construction</a:t>
            </a:r>
            <a:endParaRPr lang="ko-KR" altLang="en-US" sz="1300" kern="1200" dirty="0"/>
          </a:p>
        </p:txBody>
      </p:sp>
      <p:sp>
        <p:nvSpPr>
          <p:cNvPr id="12" name="자유형 11"/>
          <p:cNvSpPr/>
          <p:nvPr/>
        </p:nvSpPr>
        <p:spPr>
          <a:xfrm rot="17280000">
            <a:off x="7215956" y="4349988"/>
            <a:ext cx="349131" cy="443626"/>
          </a:xfrm>
          <a:custGeom>
            <a:avLst/>
            <a:gdLst>
              <a:gd name="connsiteX0" fmla="*/ 0 w 349131"/>
              <a:gd name="connsiteY0" fmla="*/ 88725 h 443626"/>
              <a:gd name="connsiteX1" fmla="*/ 174566 w 349131"/>
              <a:gd name="connsiteY1" fmla="*/ 88725 h 443626"/>
              <a:gd name="connsiteX2" fmla="*/ 174566 w 349131"/>
              <a:gd name="connsiteY2" fmla="*/ 0 h 443626"/>
              <a:gd name="connsiteX3" fmla="*/ 349131 w 349131"/>
              <a:gd name="connsiteY3" fmla="*/ 221813 h 443626"/>
              <a:gd name="connsiteX4" fmla="*/ 174566 w 349131"/>
              <a:gd name="connsiteY4" fmla="*/ 443626 h 443626"/>
              <a:gd name="connsiteX5" fmla="*/ 174566 w 349131"/>
              <a:gd name="connsiteY5" fmla="*/ 354901 h 443626"/>
              <a:gd name="connsiteX6" fmla="*/ 0 w 349131"/>
              <a:gd name="connsiteY6" fmla="*/ 354901 h 443626"/>
              <a:gd name="connsiteX7" fmla="*/ 0 w 349131"/>
              <a:gd name="connsiteY7" fmla="*/ 88725 h 443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131" h="443626">
                <a:moveTo>
                  <a:pt x="349131" y="354901"/>
                </a:moveTo>
                <a:lnTo>
                  <a:pt x="174565" y="354901"/>
                </a:lnTo>
                <a:lnTo>
                  <a:pt x="174565" y="443626"/>
                </a:lnTo>
                <a:lnTo>
                  <a:pt x="0" y="221813"/>
                </a:lnTo>
                <a:lnTo>
                  <a:pt x="174565" y="0"/>
                </a:lnTo>
                <a:lnTo>
                  <a:pt x="174565" y="88725"/>
                </a:lnTo>
                <a:lnTo>
                  <a:pt x="349131" y="88725"/>
                </a:lnTo>
                <a:lnTo>
                  <a:pt x="349131" y="354901"/>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04738" tIns="88725" rIns="0" bIns="88724" numCol="1" spcCol="1270" anchor="ctr" anchorCtr="0">
            <a:noAutofit/>
          </a:bodyPr>
          <a:lstStyle/>
          <a:p>
            <a:pPr lvl="0" algn="ctr" defTabSz="444500" latinLnBrk="1">
              <a:lnSpc>
                <a:spcPct val="90000"/>
              </a:lnSpc>
              <a:spcBef>
                <a:spcPct val="0"/>
              </a:spcBef>
              <a:spcAft>
                <a:spcPct val="35000"/>
              </a:spcAft>
            </a:pPr>
            <a:endParaRPr lang="ko-KR" altLang="en-US" sz="1000" kern="1200"/>
          </a:p>
        </p:txBody>
      </p:sp>
      <p:sp>
        <p:nvSpPr>
          <p:cNvPr id="13" name="자유형 12"/>
          <p:cNvSpPr/>
          <p:nvPr/>
        </p:nvSpPr>
        <p:spPr>
          <a:xfrm>
            <a:off x="6425369" y="4862281"/>
            <a:ext cx="1314449" cy="1314449"/>
          </a:xfrm>
          <a:custGeom>
            <a:avLst/>
            <a:gdLst>
              <a:gd name="connsiteX0" fmla="*/ 0 w 1314449"/>
              <a:gd name="connsiteY0" fmla="*/ 657225 h 1314449"/>
              <a:gd name="connsiteX1" fmla="*/ 657225 w 1314449"/>
              <a:gd name="connsiteY1" fmla="*/ 0 h 1314449"/>
              <a:gd name="connsiteX2" fmla="*/ 1314450 w 1314449"/>
              <a:gd name="connsiteY2" fmla="*/ 657225 h 1314449"/>
              <a:gd name="connsiteX3" fmla="*/ 657225 w 1314449"/>
              <a:gd name="connsiteY3" fmla="*/ 1314450 h 1314449"/>
              <a:gd name="connsiteX4" fmla="*/ 0 w 1314449"/>
              <a:gd name="connsiteY4" fmla="*/ 657225 h 1314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449" h="1314449">
                <a:moveTo>
                  <a:pt x="0" y="657225"/>
                </a:moveTo>
                <a:cubicBezTo>
                  <a:pt x="0" y="294250"/>
                  <a:pt x="294250" y="0"/>
                  <a:pt x="657225" y="0"/>
                </a:cubicBezTo>
                <a:cubicBezTo>
                  <a:pt x="1020200" y="0"/>
                  <a:pt x="1314450" y="294250"/>
                  <a:pt x="1314450" y="657225"/>
                </a:cubicBezTo>
                <a:cubicBezTo>
                  <a:pt x="1314450" y="1020200"/>
                  <a:pt x="1020200" y="1314450"/>
                  <a:pt x="657225" y="1314450"/>
                </a:cubicBezTo>
                <a:cubicBezTo>
                  <a:pt x="294250" y="1314450"/>
                  <a:pt x="0" y="1020200"/>
                  <a:pt x="0" y="657225"/>
                </a:cubicBezTo>
                <a:close/>
              </a:path>
            </a:pathLst>
          </a:custGeom>
          <a:solidFill>
            <a:schemeClr val="tx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09007" tIns="209007" rIns="209007" bIns="209007" numCol="1" spcCol="1270" anchor="ctr" anchorCtr="0">
            <a:noAutofit/>
          </a:bodyPr>
          <a:lstStyle/>
          <a:p>
            <a:pPr lvl="0" algn="ctr" defTabSz="577850" latinLnBrk="1">
              <a:lnSpc>
                <a:spcPct val="90000"/>
              </a:lnSpc>
              <a:spcBef>
                <a:spcPct val="0"/>
              </a:spcBef>
              <a:spcAft>
                <a:spcPct val="35000"/>
              </a:spcAft>
            </a:pPr>
            <a:r>
              <a:rPr lang="en-US" altLang="ko-KR" sz="1300" kern="1200" dirty="0"/>
              <a:t>Model desig</a:t>
            </a:r>
            <a:r>
              <a:rPr lang="en-US" altLang="ko-KR" sz="1300" dirty="0"/>
              <a:t>n +</a:t>
            </a:r>
          </a:p>
          <a:p>
            <a:pPr lvl="0" algn="ctr" defTabSz="577850" latinLnBrk="1">
              <a:lnSpc>
                <a:spcPct val="90000"/>
              </a:lnSpc>
              <a:spcBef>
                <a:spcPct val="0"/>
              </a:spcBef>
              <a:spcAft>
                <a:spcPct val="35000"/>
              </a:spcAft>
            </a:pPr>
            <a:r>
              <a:rPr lang="en-US" altLang="ko-KR" sz="1300" kern="1200" dirty="0"/>
              <a:t>Training</a:t>
            </a:r>
            <a:endParaRPr lang="ko-KR" altLang="en-US" sz="1300" kern="1200" dirty="0"/>
          </a:p>
        </p:txBody>
      </p:sp>
      <p:sp>
        <p:nvSpPr>
          <p:cNvPr id="14" name="자유형 13"/>
          <p:cNvSpPr/>
          <p:nvPr/>
        </p:nvSpPr>
        <p:spPr>
          <a:xfrm>
            <a:off x="5931315" y="5297692"/>
            <a:ext cx="349132" cy="443627"/>
          </a:xfrm>
          <a:custGeom>
            <a:avLst/>
            <a:gdLst>
              <a:gd name="connsiteX0" fmla="*/ 0 w 349131"/>
              <a:gd name="connsiteY0" fmla="*/ 88725 h 443626"/>
              <a:gd name="connsiteX1" fmla="*/ 174566 w 349131"/>
              <a:gd name="connsiteY1" fmla="*/ 88725 h 443626"/>
              <a:gd name="connsiteX2" fmla="*/ 174566 w 349131"/>
              <a:gd name="connsiteY2" fmla="*/ 0 h 443626"/>
              <a:gd name="connsiteX3" fmla="*/ 349131 w 349131"/>
              <a:gd name="connsiteY3" fmla="*/ 221813 h 443626"/>
              <a:gd name="connsiteX4" fmla="*/ 174566 w 349131"/>
              <a:gd name="connsiteY4" fmla="*/ 443626 h 443626"/>
              <a:gd name="connsiteX5" fmla="*/ 174566 w 349131"/>
              <a:gd name="connsiteY5" fmla="*/ 354901 h 443626"/>
              <a:gd name="connsiteX6" fmla="*/ 0 w 349131"/>
              <a:gd name="connsiteY6" fmla="*/ 354901 h 443626"/>
              <a:gd name="connsiteX7" fmla="*/ 0 w 349131"/>
              <a:gd name="connsiteY7" fmla="*/ 88725 h 443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131" h="443626">
                <a:moveTo>
                  <a:pt x="349131" y="354901"/>
                </a:moveTo>
                <a:lnTo>
                  <a:pt x="174565" y="354901"/>
                </a:lnTo>
                <a:lnTo>
                  <a:pt x="174565" y="443626"/>
                </a:lnTo>
                <a:lnTo>
                  <a:pt x="0" y="221813"/>
                </a:lnTo>
                <a:lnTo>
                  <a:pt x="174565" y="0"/>
                </a:lnTo>
                <a:lnTo>
                  <a:pt x="174565" y="88725"/>
                </a:lnTo>
                <a:lnTo>
                  <a:pt x="349131" y="88725"/>
                </a:lnTo>
                <a:lnTo>
                  <a:pt x="349131" y="354901"/>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04739" tIns="88726" rIns="1" bIns="88725" numCol="1" spcCol="1270" anchor="ctr" anchorCtr="0">
            <a:noAutofit/>
          </a:bodyPr>
          <a:lstStyle/>
          <a:p>
            <a:pPr lvl="0" algn="ctr" defTabSz="444500" latinLnBrk="1">
              <a:lnSpc>
                <a:spcPct val="90000"/>
              </a:lnSpc>
              <a:spcBef>
                <a:spcPct val="0"/>
              </a:spcBef>
              <a:spcAft>
                <a:spcPct val="35000"/>
              </a:spcAft>
            </a:pPr>
            <a:endParaRPr lang="ko-KR" altLang="en-US" sz="1000" kern="1200"/>
          </a:p>
        </p:txBody>
      </p:sp>
      <p:sp>
        <p:nvSpPr>
          <p:cNvPr id="15" name="자유형 14"/>
          <p:cNvSpPr/>
          <p:nvPr/>
        </p:nvSpPr>
        <p:spPr>
          <a:xfrm>
            <a:off x="4452180" y="4862281"/>
            <a:ext cx="1314449" cy="1314449"/>
          </a:xfrm>
          <a:custGeom>
            <a:avLst/>
            <a:gdLst>
              <a:gd name="connsiteX0" fmla="*/ 0 w 1314449"/>
              <a:gd name="connsiteY0" fmla="*/ 657225 h 1314449"/>
              <a:gd name="connsiteX1" fmla="*/ 657225 w 1314449"/>
              <a:gd name="connsiteY1" fmla="*/ 0 h 1314449"/>
              <a:gd name="connsiteX2" fmla="*/ 1314450 w 1314449"/>
              <a:gd name="connsiteY2" fmla="*/ 657225 h 1314449"/>
              <a:gd name="connsiteX3" fmla="*/ 657225 w 1314449"/>
              <a:gd name="connsiteY3" fmla="*/ 1314450 h 1314449"/>
              <a:gd name="connsiteX4" fmla="*/ 0 w 1314449"/>
              <a:gd name="connsiteY4" fmla="*/ 657225 h 1314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449" h="1314449">
                <a:moveTo>
                  <a:pt x="0" y="657225"/>
                </a:moveTo>
                <a:cubicBezTo>
                  <a:pt x="0" y="294250"/>
                  <a:pt x="294250" y="0"/>
                  <a:pt x="657225" y="0"/>
                </a:cubicBezTo>
                <a:cubicBezTo>
                  <a:pt x="1020200" y="0"/>
                  <a:pt x="1314450" y="294250"/>
                  <a:pt x="1314450" y="657225"/>
                </a:cubicBezTo>
                <a:cubicBezTo>
                  <a:pt x="1314450" y="1020200"/>
                  <a:pt x="1020200" y="1314450"/>
                  <a:pt x="657225" y="1314450"/>
                </a:cubicBezTo>
                <a:cubicBezTo>
                  <a:pt x="294250" y="1314450"/>
                  <a:pt x="0" y="1020200"/>
                  <a:pt x="0" y="657225"/>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9007" tIns="209007" rIns="209007" bIns="209007" numCol="1" spcCol="1270" anchor="ctr" anchorCtr="0">
            <a:noAutofit/>
          </a:bodyPr>
          <a:lstStyle/>
          <a:p>
            <a:pPr lvl="0" algn="ctr" defTabSz="577850" latinLnBrk="1">
              <a:lnSpc>
                <a:spcPct val="90000"/>
              </a:lnSpc>
              <a:spcBef>
                <a:spcPct val="0"/>
              </a:spcBef>
              <a:spcAft>
                <a:spcPct val="35000"/>
              </a:spcAft>
            </a:pPr>
            <a:r>
              <a:rPr lang="en-US" altLang="ko-KR" sz="1300" dirty="0"/>
              <a:t>Accuracy </a:t>
            </a:r>
          </a:p>
          <a:p>
            <a:pPr lvl="0" algn="ctr" defTabSz="577850" latinLnBrk="1">
              <a:lnSpc>
                <a:spcPct val="90000"/>
              </a:lnSpc>
              <a:spcBef>
                <a:spcPct val="0"/>
              </a:spcBef>
              <a:spcAft>
                <a:spcPct val="35000"/>
              </a:spcAft>
            </a:pPr>
            <a:r>
              <a:rPr lang="en-US" altLang="ko-KR" sz="1300" kern="1200" dirty="0"/>
              <a:t>On Test</a:t>
            </a:r>
          </a:p>
        </p:txBody>
      </p:sp>
      <p:sp>
        <p:nvSpPr>
          <p:cNvPr id="16" name="자유형 15"/>
          <p:cNvSpPr/>
          <p:nvPr/>
        </p:nvSpPr>
        <p:spPr>
          <a:xfrm rot="4320000">
            <a:off x="4633018" y="4368782"/>
            <a:ext cx="349132" cy="443627"/>
          </a:xfrm>
          <a:custGeom>
            <a:avLst/>
            <a:gdLst>
              <a:gd name="connsiteX0" fmla="*/ 0 w 349131"/>
              <a:gd name="connsiteY0" fmla="*/ 88725 h 443626"/>
              <a:gd name="connsiteX1" fmla="*/ 174566 w 349131"/>
              <a:gd name="connsiteY1" fmla="*/ 88725 h 443626"/>
              <a:gd name="connsiteX2" fmla="*/ 174566 w 349131"/>
              <a:gd name="connsiteY2" fmla="*/ 0 h 443626"/>
              <a:gd name="connsiteX3" fmla="*/ 349131 w 349131"/>
              <a:gd name="connsiteY3" fmla="*/ 221813 h 443626"/>
              <a:gd name="connsiteX4" fmla="*/ 174566 w 349131"/>
              <a:gd name="connsiteY4" fmla="*/ 443626 h 443626"/>
              <a:gd name="connsiteX5" fmla="*/ 174566 w 349131"/>
              <a:gd name="connsiteY5" fmla="*/ 354901 h 443626"/>
              <a:gd name="connsiteX6" fmla="*/ 0 w 349131"/>
              <a:gd name="connsiteY6" fmla="*/ 354901 h 443626"/>
              <a:gd name="connsiteX7" fmla="*/ 0 w 349131"/>
              <a:gd name="connsiteY7" fmla="*/ 88725 h 443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131" h="443626">
                <a:moveTo>
                  <a:pt x="349131" y="354901"/>
                </a:moveTo>
                <a:lnTo>
                  <a:pt x="174565" y="354901"/>
                </a:lnTo>
                <a:lnTo>
                  <a:pt x="174565" y="443626"/>
                </a:lnTo>
                <a:lnTo>
                  <a:pt x="0" y="221813"/>
                </a:lnTo>
                <a:lnTo>
                  <a:pt x="174565" y="0"/>
                </a:lnTo>
                <a:lnTo>
                  <a:pt x="174565" y="88725"/>
                </a:lnTo>
                <a:lnTo>
                  <a:pt x="349131" y="88725"/>
                </a:lnTo>
                <a:lnTo>
                  <a:pt x="349131" y="354901"/>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04740" tIns="88725" rIns="-1" bIns="88725" numCol="1" spcCol="1270" anchor="ctr" anchorCtr="0">
            <a:noAutofit/>
          </a:bodyPr>
          <a:lstStyle/>
          <a:p>
            <a:pPr lvl="0" algn="ctr" defTabSz="444500" latinLnBrk="1">
              <a:lnSpc>
                <a:spcPct val="90000"/>
              </a:lnSpc>
              <a:spcBef>
                <a:spcPct val="0"/>
              </a:spcBef>
              <a:spcAft>
                <a:spcPct val="35000"/>
              </a:spcAft>
            </a:pPr>
            <a:endParaRPr lang="ko-KR" altLang="en-US" sz="1000" kern="1200"/>
          </a:p>
        </p:txBody>
      </p:sp>
      <p:sp>
        <p:nvSpPr>
          <p:cNvPr id="17" name="자유형 16"/>
          <p:cNvSpPr/>
          <p:nvPr/>
        </p:nvSpPr>
        <p:spPr>
          <a:xfrm>
            <a:off x="3842431" y="2985667"/>
            <a:ext cx="1314449" cy="1314449"/>
          </a:xfrm>
          <a:custGeom>
            <a:avLst/>
            <a:gdLst>
              <a:gd name="connsiteX0" fmla="*/ 0 w 1314449"/>
              <a:gd name="connsiteY0" fmla="*/ 657225 h 1314449"/>
              <a:gd name="connsiteX1" fmla="*/ 657225 w 1314449"/>
              <a:gd name="connsiteY1" fmla="*/ 0 h 1314449"/>
              <a:gd name="connsiteX2" fmla="*/ 1314450 w 1314449"/>
              <a:gd name="connsiteY2" fmla="*/ 657225 h 1314449"/>
              <a:gd name="connsiteX3" fmla="*/ 657225 w 1314449"/>
              <a:gd name="connsiteY3" fmla="*/ 1314450 h 1314449"/>
              <a:gd name="connsiteX4" fmla="*/ 0 w 1314449"/>
              <a:gd name="connsiteY4" fmla="*/ 657225 h 1314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449" h="1314449">
                <a:moveTo>
                  <a:pt x="0" y="657225"/>
                </a:moveTo>
                <a:cubicBezTo>
                  <a:pt x="0" y="294250"/>
                  <a:pt x="294250" y="0"/>
                  <a:pt x="657225" y="0"/>
                </a:cubicBezTo>
                <a:cubicBezTo>
                  <a:pt x="1020200" y="0"/>
                  <a:pt x="1314450" y="294250"/>
                  <a:pt x="1314450" y="657225"/>
                </a:cubicBezTo>
                <a:cubicBezTo>
                  <a:pt x="1314450" y="1020200"/>
                  <a:pt x="1020200" y="1314450"/>
                  <a:pt x="657225" y="1314450"/>
                </a:cubicBezTo>
                <a:cubicBezTo>
                  <a:pt x="294250" y="1314450"/>
                  <a:pt x="0" y="1020200"/>
                  <a:pt x="0" y="657225"/>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9007" tIns="209007" rIns="209007" bIns="209007" numCol="1" spcCol="1270" anchor="ctr" anchorCtr="0">
            <a:noAutofit/>
          </a:bodyPr>
          <a:lstStyle/>
          <a:p>
            <a:pPr lvl="0" algn="ctr" defTabSz="577850" latinLnBrk="1">
              <a:lnSpc>
                <a:spcPct val="90000"/>
              </a:lnSpc>
              <a:spcBef>
                <a:spcPct val="0"/>
              </a:spcBef>
              <a:spcAft>
                <a:spcPct val="35000"/>
              </a:spcAft>
            </a:pPr>
            <a:r>
              <a:rPr lang="en-US" altLang="ko-KR" sz="1300" kern="1200" dirty="0"/>
              <a:t>Generalize?</a:t>
            </a:r>
          </a:p>
          <a:p>
            <a:pPr lvl="0" algn="ctr" defTabSz="577850" latinLnBrk="1">
              <a:lnSpc>
                <a:spcPct val="90000"/>
              </a:lnSpc>
              <a:spcBef>
                <a:spcPct val="0"/>
              </a:spcBef>
              <a:spcAft>
                <a:spcPct val="35000"/>
              </a:spcAft>
            </a:pPr>
            <a:r>
              <a:rPr lang="en-US" altLang="ko-KR" sz="1300" kern="1200" dirty="0"/>
              <a:t>Debug</a:t>
            </a:r>
            <a:endParaRPr lang="ko-KR" altLang="en-US" sz="1300" kern="1200" dirty="0"/>
          </a:p>
        </p:txBody>
      </p:sp>
      <p:sp>
        <p:nvSpPr>
          <p:cNvPr id="18" name="자유형 17"/>
          <p:cNvSpPr/>
          <p:nvPr/>
        </p:nvSpPr>
        <p:spPr>
          <a:xfrm>
            <a:off x="5485143" y="3550418"/>
            <a:ext cx="1401033" cy="443626"/>
          </a:xfrm>
          <a:custGeom>
            <a:avLst/>
            <a:gdLst>
              <a:gd name="connsiteX0" fmla="*/ 0 w 349131"/>
              <a:gd name="connsiteY0" fmla="*/ 88725 h 443626"/>
              <a:gd name="connsiteX1" fmla="*/ 174566 w 349131"/>
              <a:gd name="connsiteY1" fmla="*/ 88725 h 443626"/>
              <a:gd name="connsiteX2" fmla="*/ 174566 w 349131"/>
              <a:gd name="connsiteY2" fmla="*/ 0 h 443626"/>
              <a:gd name="connsiteX3" fmla="*/ 349131 w 349131"/>
              <a:gd name="connsiteY3" fmla="*/ 221813 h 443626"/>
              <a:gd name="connsiteX4" fmla="*/ 174566 w 349131"/>
              <a:gd name="connsiteY4" fmla="*/ 443626 h 443626"/>
              <a:gd name="connsiteX5" fmla="*/ 174566 w 349131"/>
              <a:gd name="connsiteY5" fmla="*/ 354901 h 443626"/>
              <a:gd name="connsiteX6" fmla="*/ 0 w 349131"/>
              <a:gd name="connsiteY6" fmla="*/ 354901 h 443626"/>
              <a:gd name="connsiteX7" fmla="*/ 0 w 349131"/>
              <a:gd name="connsiteY7" fmla="*/ 88725 h 443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131" h="443626">
                <a:moveTo>
                  <a:pt x="0" y="88725"/>
                </a:moveTo>
                <a:lnTo>
                  <a:pt x="174566" y="88725"/>
                </a:lnTo>
                <a:lnTo>
                  <a:pt x="174566" y="0"/>
                </a:lnTo>
                <a:lnTo>
                  <a:pt x="349131" y="221813"/>
                </a:lnTo>
                <a:lnTo>
                  <a:pt x="174566" y="443626"/>
                </a:lnTo>
                <a:lnTo>
                  <a:pt x="174566" y="354901"/>
                </a:lnTo>
                <a:lnTo>
                  <a:pt x="0" y="354901"/>
                </a:lnTo>
                <a:lnTo>
                  <a:pt x="0" y="88725"/>
                </a:lnTo>
                <a:close/>
              </a:path>
            </a:pathLst>
          </a:custGeom>
          <a:scene3d>
            <a:camera prst="orthographicFront">
              <a:rot lat="0" lon="2700000" rev="0"/>
            </a:camera>
            <a:lightRig rig="threePt" dir="t"/>
          </a:scene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88725" rIns="104738" bIns="88724" numCol="1" spcCol="1270" anchor="ctr" anchorCtr="0">
            <a:noAutofit/>
          </a:bodyPr>
          <a:lstStyle/>
          <a:p>
            <a:pPr lvl="0" algn="ctr" defTabSz="444500" latinLnBrk="1">
              <a:lnSpc>
                <a:spcPct val="90000"/>
              </a:lnSpc>
              <a:spcBef>
                <a:spcPct val="0"/>
              </a:spcBef>
              <a:spcAft>
                <a:spcPct val="35000"/>
              </a:spcAft>
            </a:pPr>
            <a:endParaRPr lang="ko-KR" altLang="en-US" sz="1000" kern="1200"/>
          </a:p>
        </p:txBody>
      </p:sp>
      <p:sp>
        <p:nvSpPr>
          <p:cNvPr id="4" name="슬라이드 번호 개체 틀 3"/>
          <p:cNvSpPr>
            <a:spLocks noGrp="1"/>
          </p:cNvSpPr>
          <p:nvPr>
            <p:ph type="sldNum" sz="quarter" idx="12"/>
          </p:nvPr>
        </p:nvSpPr>
        <p:spPr/>
        <p:txBody>
          <a:bodyPr/>
          <a:lstStyle/>
          <a:p>
            <a:fld id="{330EA680-D336-4FF7-8B7A-9848BB0A1C32}" type="slidenum">
              <a:rPr lang="en-US" smtClean="0"/>
              <a:t>36</a:t>
            </a:fld>
            <a:endParaRPr lang="en-US"/>
          </a:p>
        </p:txBody>
      </p:sp>
      <p:sp>
        <p:nvSpPr>
          <p:cNvPr id="6" name="AutoShape 4" descr="Crowd free icon"/>
          <p:cNvSpPr>
            <a:spLocks noChangeAspect="1" noChangeArrowheads="1"/>
          </p:cNvSpPr>
          <p:nvPr/>
        </p:nvSpPr>
        <p:spPr bwMode="auto">
          <a:xfrm>
            <a:off x="1682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7" name="웃는 얼굴 6"/>
          <p:cNvSpPr/>
          <p:nvPr/>
        </p:nvSpPr>
        <p:spPr>
          <a:xfrm>
            <a:off x="8551572" y="3206839"/>
            <a:ext cx="618186" cy="592428"/>
          </a:xfrm>
          <a:prstGeom prst="smileyFac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
        <p:nvSpPr>
          <p:cNvPr id="21" name="웃는 얼굴 20"/>
          <p:cNvSpPr/>
          <p:nvPr/>
        </p:nvSpPr>
        <p:spPr>
          <a:xfrm>
            <a:off x="2936383" y="3363730"/>
            <a:ext cx="618186" cy="592428"/>
          </a:xfrm>
          <a:prstGeom prst="smileyFac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
        <p:nvSpPr>
          <p:cNvPr id="19" name="TextBox 18"/>
          <p:cNvSpPr txBox="1"/>
          <p:nvPr/>
        </p:nvSpPr>
        <p:spPr>
          <a:xfrm>
            <a:off x="7203334" y="3458225"/>
            <a:ext cx="1072967" cy="369332"/>
          </a:xfrm>
          <a:prstGeom prst="rect">
            <a:avLst/>
          </a:prstGeom>
          <a:solidFill>
            <a:schemeClr val="accent1"/>
          </a:solidFill>
        </p:spPr>
        <p:txBody>
          <a:bodyPr wrap="square" rtlCol="0">
            <a:spAutoFit/>
          </a:bodyPr>
          <a:lstStyle/>
          <a:p>
            <a:r>
              <a:rPr lang="en-US" altLang="ko-KR" dirty="0">
                <a:solidFill>
                  <a:schemeClr val="bg1"/>
                </a:solidFill>
              </a:rPr>
              <a:t>Dataset’</a:t>
            </a:r>
          </a:p>
        </p:txBody>
      </p:sp>
      <p:sp>
        <p:nvSpPr>
          <p:cNvPr id="3" name="구름 2"/>
          <p:cNvSpPr/>
          <p:nvPr/>
        </p:nvSpPr>
        <p:spPr>
          <a:xfrm>
            <a:off x="8551572" y="1690688"/>
            <a:ext cx="3019105" cy="129497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Iterative Knowledge Patching</a:t>
            </a:r>
            <a:endParaRPr lang="ko-KR" altLang="en-US" dirty="0"/>
          </a:p>
        </p:txBody>
      </p:sp>
    </p:spTree>
    <p:extLst>
      <p:ext uri="{BB962C8B-B14F-4D97-AF65-F5344CB8AC3E}">
        <p14:creationId xmlns:p14="http://schemas.microsoft.com/office/powerpoint/2010/main" val="4047355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2" presetClass="entr" presetSubtype="4"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additive="base">
                                        <p:cTn id="45" dur="500" fill="hold"/>
                                        <p:tgtEl>
                                          <p:spTgt spid="21"/>
                                        </p:tgtEl>
                                        <p:attrNameLst>
                                          <p:attrName>ppt_x</p:attrName>
                                        </p:attrNameLst>
                                      </p:cBhvr>
                                      <p:tavLst>
                                        <p:tav tm="0">
                                          <p:val>
                                            <p:strVal val="#ppt_x"/>
                                          </p:val>
                                        </p:tav>
                                        <p:tav tm="100000">
                                          <p:val>
                                            <p:strVal val="#ppt_x"/>
                                          </p:val>
                                        </p:tav>
                                      </p:tavLst>
                                    </p:anim>
                                    <p:anim calcmode="lin" valueType="num">
                                      <p:cBhvr additive="base">
                                        <p:cTn id="4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2" presetClass="entr" presetSubtype="4"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additive="base">
                                        <p:cTn id="53" dur="500" fill="hold"/>
                                        <p:tgtEl>
                                          <p:spTgt spid="19"/>
                                        </p:tgtEl>
                                        <p:attrNameLst>
                                          <p:attrName>ppt_x</p:attrName>
                                        </p:attrNameLst>
                                      </p:cBhvr>
                                      <p:tavLst>
                                        <p:tav tm="0">
                                          <p:val>
                                            <p:strVal val="#ppt_x"/>
                                          </p:val>
                                        </p:tav>
                                        <p:tav tm="100000">
                                          <p:val>
                                            <p:strVal val="#ppt_x"/>
                                          </p:val>
                                        </p:tav>
                                      </p:tavLst>
                                    </p:anim>
                                    <p:anim calcmode="lin" valueType="num">
                                      <p:cBhvr additive="base">
                                        <p:cTn id="54" dur="500" fill="hold"/>
                                        <p:tgtEl>
                                          <p:spTgt spid="19"/>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 calcmode="lin" valueType="num">
                                      <p:cBhvr additive="base">
                                        <p:cTn id="57" dur="500" fill="hold"/>
                                        <p:tgtEl>
                                          <p:spTgt spid="3"/>
                                        </p:tgtEl>
                                        <p:attrNameLst>
                                          <p:attrName>ppt_x</p:attrName>
                                        </p:attrNameLst>
                                      </p:cBhvr>
                                      <p:tavLst>
                                        <p:tav tm="0">
                                          <p:val>
                                            <p:strVal val="#ppt_x"/>
                                          </p:val>
                                        </p:tav>
                                        <p:tav tm="100000">
                                          <p:val>
                                            <p:strVal val="#ppt_x"/>
                                          </p:val>
                                        </p:tav>
                                      </p:tavLst>
                                    </p:anim>
                                    <p:anim calcmode="lin" valueType="num">
                                      <p:cBhvr additive="base">
                                        <p:cTn id="5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7" grpId="0" animBg="1"/>
      <p:bldP spid="21" grpId="0" animBg="1"/>
      <p:bldP spid="19" grpId="0" animBg="1"/>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solidFill>
                  <a:schemeClr val="accent2"/>
                </a:solidFill>
              </a:rPr>
              <a:t>Counterfactual</a:t>
            </a:r>
            <a:r>
              <a:rPr lang="en-US" altLang="ko-KR" dirty="0"/>
              <a:t> Knowledge: Data Debug </a:t>
            </a:r>
            <a:endParaRPr lang="ko-KR" altLang="en-US" dirty="0"/>
          </a:p>
        </p:txBody>
      </p:sp>
      <p:sp>
        <p:nvSpPr>
          <p:cNvPr id="5" name="텍스트 개체 틀 4"/>
          <p:cNvSpPr>
            <a:spLocks noGrp="1"/>
          </p:cNvSpPr>
          <p:nvPr>
            <p:ph type="body" idx="1"/>
          </p:nvPr>
        </p:nvSpPr>
        <p:spPr/>
        <p:txBody>
          <a:bodyPr/>
          <a:lstStyle/>
          <a:p>
            <a:r>
              <a:rPr lang="en-US" altLang="ko-KR" dirty="0"/>
              <a:t>Human Annotation: Observational</a:t>
            </a:r>
            <a:endParaRPr lang="ko-KR" altLang="en-US" dirty="0"/>
          </a:p>
        </p:txBody>
      </p:sp>
      <p:sp>
        <p:nvSpPr>
          <p:cNvPr id="6" name="내용 개체 틀 5"/>
          <p:cNvSpPr>
            <a:spLocks noGrp="1"/>
          </p:cNvSpPr>
          <p:nvPr>
            <p:ph sz="half" idx="2"/>
          </p:nvPr>
        </p:nvSpPr>
        <p:spPr/>
        <p:txBody>
          <a:bodyPr/>
          <a:lstStyle/>
          <a:p>
            <a:r>
              <a:rPr lang="en-US" altLang="ko-KR" dirty="0"/>
              <a:t>Treatment</a:t>
            </a:r>
          </a:p>
          <a:p>
            <a:pPr marL="0" indent="0">
              <a:buNone/>
            </a:pPr>
            <a:r>
              <a:rPr lang="en-US" altLang="ko-KR" dirty="0"/>
              <a:t>{Bypass, Stent, Drugs}</a:t>
            </a:r>
          </a:p>
          <a:p>
            <a:r>
              <a:rPr lang="en-US" altLang="ko-KR" dirty="0"/>
              <a:t>5-yr survival</a:t>
            </a:r>
          </a:p>
          <a:p>
            <a:pPr marL="0" indent="0">
              <a:buNone/>
            </a:pPr>
            <a:r>
              <a:rPr lang="en-US" altLang="ko-KR" dirty="0"/>
              <a:t>0/1</a:t>
            </a:r>
          </a:p>
          <a:p>
            <a:r>
              <a:rPr lang="en-US" altLang="ko-KR" dirty="0"/>
              <a:t>Your choice?</a:t>
            </a:r>
            <a:endParaRPr lang="ko-KR" altLang="en-US" dirty="0"/>
          </a:p>
        </p:txBody>
      </p:sp>
      <p:sp>
        <p:nvSpPr>
          <p:cNvPr id="7" name="텍스트 개체 틀 6"/>
          <p:cNvSpPr>
            <a:spLocks noGrp="1"/>
          </p:cNvSpPr>
          <p:nvPr>
            <p:ph type="body" sz="quarter" idx="3"/>
          </p:nvPr>
        </p:nvSpPr>
        <p:spPr/>
        <p:txBody>
          <a:bodyPr>
            <a:normAutofit/>
          </a:bodyPr>
          <a:lstStyle/>
          <a:p>
            <a:r>
              <a:rPr lang="en-US" altLang="ko-KR" dirty="0"/>
              <a:t>Counterfactual “what-if” Knowledge:</a:t>
            </a:r>
          </a:p>
        </p:txBody>
      </p:sp>
      <p:graphicFrame>
        <p:nvGraphicFramePr>
          <p:cNvPr id="9" name="내용 개체 틀 8"/>
          <p:cNvGraphicFramePr>
            <a:graphicFrameLocks noGrp="1"/>
          </p:cNvGraphicFramePr>
          <p:nvPr>
            <p:ph sz="quarter" idx="4"/>
            <p:extLst>
              <p:ext uri="{D42A27DB-BD31-4B8C-83A1-F6EECF244321}">
                <p14:modId xmlns:p14="http://schemas.microsoft.com/office/powerpoint/2010/main" val="2479339528"/>
              </p:ext>
            </p:extLst>
          </p:nvPr>
        </p:nvGraphicFramePr>
        <p:xfrm>
          <a:off x="4352029" y="2746615"/>
          <a:ext cx="2109160" cy="2560320"/>
        </p:xfrm>
        <a:graphic>
          <a:graphicData uri="http://schemas.openxmlformats.org/drawingml/2006/table">
            <a:tbl>
              <a:tblPr firstRow="1" bandRow="1">
                <a:tableStyleId>{5C22544A-7EE6-4342-B048-85BDC9FD1C3A}</a:tableStyleId>
              </a:tblPr>
              <a:tblGrid>
                <a:gridCol w="527290">
                  <a:extLst>
                    <a:ext uri="{9D8B030D-6E8A-4147-A177-3AD203B41FA5}">
                      <a16:colId xmlns:a16="http://schemas.microsoft.com/office/drawing/2014/main" val="20000"/>
                    </a:ext>
                  </a:extLst>
                </a:gridCol>
                <a:gridCol w="527290">
                  <a:extLst>
                    <a:ext uri="{9D8B030D-6E8A-4147-A177-3AD203B41FA5}">
                      <a16:colId xmlns:a16="http://schemas.microsoft.com/office/drawing/2014/main" val="20001"/>
                    </a:ext>
                  </a:extLst>
                </a:gridCol>
                <a:gridCol w="527290">
                  <a:extLst>
                    <a:ext uri="{9D8B030D-6E8A-4147-A177-3AD203B41FA5}">
                      <a16:colId xmlns:a16="http://schemas.microsoft.com/office/drawing/2014/main" val="20002"/>
                    </a:ext>
                  </a:extLst>
                </a:gridCol>
                <a:gridCol w="527290">
                  <a:extLst>
                    <a:ext uri="{9D8B030D-6E8A-4147-A177-3AD203B41FA5}">
                      <a16:colId xmlns:a16="http://schemas.microsoft.com/office/drawing/2014/main" val="20003"/>
                    </a:ext>
                  </a:extLst>
                </a:gridCol>
              </a:tblGrid>
              <a:tr h="355660">
                <a:tc>
                  <a:txBody>
                    <a:bodyPr/>
                    <a:lstStyle/>
                    <a:p>
                      <a:pPr latinLnBrk="1"/>
                      <a:endParaRPr lang="ko-KR" altLang="en-US" dirty="0"/>
                    </a:p>
                  </a:txBody>
                  <a:tcPr/>
                </a:tc>
                <a:tc>
                  <a:txBody>
                    <a:bodyPr/>
                    <a:lstStyle/>
                    <a:p>
                      <a:pPr latinLnBrk="1"/>
                      <a:r>
                        <a:rPr lang="en-US" altLang="ko-KR" dirty="0"/>
                        <a:t>B</a:t>
                      </a:r>
                      <a:endParaRPr lang="ko-KR" altLang="en-US" dirty="0"/>
                    </a:p>
                  </a:txBody>
                  <a:tcPr/>
                </a:tc>
                <a:tc>
                  <a:txBody>
                    <a:bodyPr/>
                    <a:lstStyle/>
                    <a:p>
                      <a:pPr latinLnBrk="1"/>
                      <a:r>
                        <a:rPr lang="en-US" altLang="ko-KR" dirty="0"/>
                        <a:t>S</a:t>
                      </a:r>
                      <a:endParaRPr lang="ko-KR" altLang="en-US" dirty="0"/>
                    </a:p>
                  </a:txBody>
                  <a:tcPr/>
                </a:tc>
                <a:tc>
                  <a:txBody>
                    <a:bodyPr/>
                    <a:lstStyle/>
                    <a:p>
                      <a:pPr latinLnBrk="1"/>
                      <a:r>
                        <a:rPr lang="en-US" altLang="ko-KR" dirty="0"/>
                        <a:t>D</a:t>
                      </a:r>
                      <a:endParaRPr lang="ko-KR" altLang="en-US" dirty="0"/>
                    </a:p>
                  </a:txBody>
                  <a:tcPr/>
                </a:tc>
                <a:extLst>
                  <a:ext uri="{0D108BD9-81ED-4DB2-BD59-A6C34878D82A}">
                    <a16:rowId xmlns:a16="http://schemas.microsoft.com/office/drawing/2014/main" val="10000"/>
                  </a:ext>
                </a:extLst>
              </a:tr>
              <a:tr h="355660">
                <a:tc>
                  <a:txBody>
                    <a:bodyPr/>
                    <a:lstStyle/>
                    <a:p>
                      <a:pPr latinLnBrk="1"/>
                      <a:r>
                        <a:rPr lang="en-US" altLang="ko-KR" dirty="0"/>
                        <a:t>#1</a:t>
                      </a:r>
                      <a:endParaRPr lang="ko-KR" altLang="en-US" dirty="0"/>
                    </a:p>
                  </a:txBody>
                  <a:tcPr/>
                </a:tc>
                <a:tc>
                  <a:txBody>
                    <a:bodyPr/>
                    <a:lstStyle/>
                    <a:p>
                      <a:pPr latinLnBrk="1"/>
                      <a:r>
                        <a:rPr lang="en-US" altLang="ko-KR" dirty="0"/>
                        <a:t>0</a:t>
                      </a:r>
                      <a:endParaRPr lang="ko-KR" altLang="en-US" dirty="0"/>
                    </a:p>
                  </a:txBody>
                  <a:tcPr/>
                </a:tc>
                <a:tc>
                  <a:txBody>
                    <a:bodyPr/>
                    <a:lstStyle/>
                    <a:p>
                      <a:pPr latinLnBrk="1"/>
                      <a:endParaRPr lang="ko-KR" altLang="en-US"/>
                    </a:p>
                  </a:txBody>
                  <a:tcPr/>
                </a:tc>
                <a:tc>
                  <a:txBody>
                    <a:bodyPr/>
                    <a:lstStyle/>
                    <a:p>
                      <a:pPr latinLnBrk="1"/>
                      <a:endParaRPr lang="ko-KR" altLang="en-US"/>
                    </a:p>
                  </a:txBody>
                  <a:tcPr/>
                </a:tc>
                <a:extLst>
                  <a:ext uri="{0D108BD9-81ED-4DB2-BD59-A6C34878D82A}">
                    <a16:rowId xmlns:a16="http://schemas.microsoft.com/office/drawing/2014/main" val="10001"/>
                  </a:ext>
                </a:extLst>
              </a:tr>
              <a:tr h="35566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a:t>#2</a:t>
                      </a:r>
                      <a:endParaRPr lang="ko-KR" altLang="en-US" dirty="0"/>
                    </a:p>
                  </a:txBody>
                  <a:tcPr/>
                </a:tc>
                <a:tc>
                  <a:txBody>
                    <a:bodyPr/>
                    <a:lstStyle/>
                    <a:p>
                      <a:pPr latinLnBrk="1"/>
                      <a:endParaRPr lang="ko-KR" altLang="en-US" dirty="0"/>
                    </a:p>
                  </a:txBody>
                  <a:tcPr/>
                </a:tc>
                <a:tc>
                  <a:txBody>
                    <a:bodyPr/>
                    <a:lstStyle/>
                    <a:p>
                      <a:pPr latinLnBrk="1"/>
                      <a:r>
                        <a:rPr lang="en-US" altLang="ko-KR" dirty="0"/>
                        <a:t>1</a:t>
                      </a:r>
                      <a:endParaRPr lang="ko-KR" altLang="en-US" dirty="0"/>
                    </a:p>
                  </a:txBody>
                  <a:tcPr/>
                </a:tc>
                <a:tc>
                  <a:txBody>
                    <a:bodyPr/>
                    <a:lstStyle/>
                    <a:p>
                      <a:pPr latinLnBrk="1"/>
                      <a:endParaRPr lang="ko-KR" altLang="en-US" dirty="0"/>
                    </a:p>
                  </a:txBody>
                  <a:tcPr/>
                </a:tc>
                <a:extLst>
                  <a:ext uri="{0D108BD9-81ED-4DB2-BD59-A6C34878D82A}">
                    <a16:rowId xmlns:a16="http://schemas.microsoft.com/office/drawing/2014/main" val="10002"/>
                  </a:ext>
                </a:extLst>
              </a:tr>
              <a:tr h="35566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a:t>#3</a:t>
                      </a:r>
                      <a:endParaRPr lang="ko-KR" altLang="en-US" dirty="0"/>
                    </a:p>
                  </a:txBody>
                  <a:tcPr/>
                </a:tc>
                <a:tc>
                  <a:txBody>
                    <a:bodyPr/>
                    <a:lstStyle/>
                    <a:p>
                      <a:pPr latinLnBrk="1"/>
                      <a:endParaRPr lang="ko-KR" altLang="en-US" dirty="0"/>
                    </a:p>
                  </a:txBody>
                  <a:tcPr/>
                </a:tc>
                <a:tc>
                  <a:txBody>
                    <a:bodyPr/>
                    <a:lstStyle/>
                    <a:p>
                      <a:pPr latinLnBrk="1"/>
                      <a:endParaRPr lang="ko-KR" altLang="en-US" dirty="0"/>
                    </a:p>
                  </a:txBody>
                  <a:tcPr/>
                </a:tc>
                <a:tc>
                  <a:txBody>
                    <a:bodyPr/>
                    <a:lstStyle/>
                    <a:p>
                      <a:pPr latinLnBrk="1"/>
                      <a:r>
                        <a:rPr lang="en-US" altLang="ko-KR" dirty="0"/>
                        <a:t>1</a:t>
                      </a:r>
                      <a:endParaRPr lang="ko-KR" altLang="en-US" dirty="0"/>
                    </a:p>
                  </a:txBody>
                  <a:tcPr/>
                </a:tc>
                <a:extLst>
                  <a:ext uri="{0D108BD9-81ED-4DB2-BD59-A6C34878D82A}">
                    <a16:rowId xmlns:a16="http://schemas.microsoft.com/office/drawing/2014/main" val="10003"/>
                  </a:ext>
                </a:extLst>
              </a:tr>
              <a:tr h="35566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a:t>#4</a:t>
                      </a:r>
                      <a:endParaRPr lang="ko-KR" altLang="en-US" dirty="0"/>
                    </a:p>
                  </a:txBody>
                  <a:tcPr/>
                </a:tc>
                <a:tc>
                  <a:txBody>
                    <a:bodyPr/>
                    <a:lstStyle/>
                    <a:p>
                      <a:pPr latinLnBrk="1"/>
                      <a:endParaRPr lang="ko-KR" altLang="en-US" dirty="0"/>
                    </a:p>
                  </a:txBody>
                  <a:tcPr/>
                </a:tc>
                <a:tc>
                  <a:txBody>
                    <a:bodyPr/>
                    <a:lstStyle/>
                    <a:p>
                      <a:pPr latinLnBrk="1"/>
                      <a:endParaRPr lang="ko-KR" altLang="en-US"/>
                    </a:p>
                  </a:txBody>
                  <a:tcPr/>
                </a:tc>
                <a:tc>
                  <a:txBody>
                    <a:bodyPr/>
                    <a:lstStyle/>
                    <a:p>
                      <a:pPr latinLnBrk="1"/>
                      <a:r>
                        <a:rPr lang="en-US" altLang="ko-KR" dirty="0"/>
                        <a:t>1</a:t>
                      </a:r>
                      <a:endParaRPr lang="ko-KR" altLang="en-US" dirty="0"/>
                    </a:p>
                  </a:txBody>
                  <a:tcPr/>
                </a:tc>
                <a:extLst>
                  <a:ext uri="{0D108BD9-81ED-4DB2-BD59-A6C34878D82A}">
                    <a16:rowId xmlns:a16="http://schemas.microsoft.com/office/drawing/2014/main" val="10004"/>
                  </a:ext>
                </a:extLst>
              </a:tr>
              <a:tr h="35566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a:t>#5</a:t>
                      </a:r>
                      <a:endParaRPr lang="ko-KR" altLang="en-US" dirty="0"/>
                    </a:p>
                  </a:txBody>
                  <a:tcPr/>
                </a:tc>
                <a:tc>
                  <a:txBody>
                    <a:bodyPr/>
                    <a:lstStyle/>
                    <a:p>
                      <a:pPr latinLnBrk="1"/>
                      <a:endParaRPr lang="ko-KR" altLang="en-US" dirty="0"/>
                    </a:p>
                  </a:txBody>
                  <a:tcPr/>
                </a:tc>
                <a:tc>
                  <a:txBody>
                    <a:bodyPr/>
                    <a:lstStyle/>
                    <a:p>
                      <a:pPr latinLnBrk="1"/>
                      <a:r>
                        <a:rPr lang="en-US" altLang="ko-KR" dirty="0"/>
                        <a:t>0</a:t>
                      </a:r>
                      <a:endParaRPr lang="ko-KR" altLang="en-US" dirty="0"/>
                    </a:p>
                  </a:txBody>
                  <a:tcPr/>
                </a:tc>
                <a:tc>
                  <a:txBody>
                    <a:bodyPr/>
                    <a:lstStyle/>
                    <a:p>
                      <a:pPr latinLnBrk="1"/>
                      <a:endParaRPr lang="ko-KR" altLang="en-US" dirty="0"/>
                    </a:p>
                  </a:txBody>
                  <a:tcPr/>
                </a:tc>
                <a:extLst>
                  <a:ext uri="{0D108BD9-81ED-4DB2-BD59-A6C34878D82A}">
                    <a16:rowId xmlns:a16="http://schemas.microsoft.com/office/drawing/2014/main" val="10005"/>
                  </a:ext>
                </a:extLst>
              </a:tr>
              <a:tr h="35566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a:t>#6</a:t>
                      </a:r>
                      <a:endParaRPr lang="ko-KR" altLang="en-US" dirty="0"/>
                    </a:p>
                  </a:txBody>
                  <a:tcPr/>
                </a:tc>
                <a:tc>
                  <a:txBody>
                    <a:bodyPr/>
                    <a:lstStyle/>
                    <a:p>
                      <a:pPr latinLnBrk="1"/>
                      <a:r>
                        <a:rPr lang="en-US" altLang="ko-KR" dirty="0"/>
                        <a:t>0</a:t>
                      </a:r>
                      <a:endParaRPr lang="ko-KR" altLang="en-US" dirty="0"/>
                    </a:p>
                  </a:txBody>
                  <a:tcPr/>
                </a:tc>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a16="http://schemas.microsoft.com/office/drawing/2014/main" val="10006"/>
                  </a:ext>
                </a:extLst>
              </a:tr>
            </a:tbl>
          </a:graphicData>
        </a:graphic>
      </p:graphicFrame>
      <p:sp>
        <p:nvSpPr>
          <p:cNvPr id="4" name="슬라이드 번호 개체 틀 3"/>
          <p:cNvSpPr>
            <a:spLocks noGrp="1"/>
          </p:cNvSpPr>
          <p:nvPr>
            <p:ph type="sldNum" sz="quarter" idx="12"/>
          </p:nvPr>
        </p:nvSpPr>
        <p:spPr/>
        <p:txBody>
          <a:bodyPr/>
          <a:lstStyle/>
          <a:p>
            <a:fld id="{330EA680-D336-4FF7-8B7A-9848BB0A1C32}" type="slidenum">
              <a:rPr lang="en-US" smtClean="0"/>
              <a:t>37</a:t>
            </a:fld>
            <a:endParaRPr lang="en-US"/>
          </a:p>
        </p:txBody>
      </p:sp>
      <p:graphicFrame>
        <p:nvGraphicFramePr>
          <p:cNvPr id="11" name="내용 개체 틀 8"/>
          <p:cNvGraphicFramePr>
            <a:graphicFrameLocks noGrp="1"/>
          </p:cNvGraphicFramePr>
          <p:nvPr>
            <p:ph sz="quarter" idx="4"/>
            <p:extLst>
              <p:ext uri="{D42A27DB-BD31-4B8C-83A1-F6EECF244321}">
                <p14:modId xmlns:p14="http://schemas.microsoft.com/office/powerpoint/2010/main" val="2329980300"/>
              </p:ext>
            </p:extLst>
          </p:nvPr>
        </p:nvGraphicFramePr>
        <p:xfrm>
          <a:off x="7975122" y="2703482"/>
          <a:ext cx="2109159" cy="2560320"/>
        </p:xfrm>
        <a:graphic>
          <a:graphicData uri="http://schemas.openxmlformats.org/drawingml/2006/table">
            <a:tbl>
              <a:tblPr firstRow="1" bandRow="1">
                <a:tableStyleId>{5C22544A-7EE6-4342-B048-85BDC9FD1C3A}</a:tableStyleId>
              </a:tblPr>
              <a:tblGrid>
                <a:gridCol w="703053">
                  <a:extLst>
                    <a:ext uri="{9D8B030D-6E8A-4147-A177-3AD203B41FA5}">
                      <a16:colId xmlns:a16="http://schemas.microsoft.com/office/drawing/2014/main" val="20000"/>
                    </a:ext>
                  </a:extLst>
                </a:gridCol>
                <a:gridCol w="703053">
                  <a:extLst>
                    <a:ext uri="{9D8B030D-6E8A-4147-A177-3AD203B41FA5}">
                      <a16:colId xmlns:a16="http://schemas.microsoft.com/office/drawing/2014/main" val="20001"/>
                    </a:ext>
                  </a:extLst>
                </a:gridCol>
                <a:gridCol w="703053">
                  <a:extLst>
                    <a:ext uri="{9D8B030D-6E8A-4147-A177-3AD203B41FA5}">
                      <a16:colId xmlns:a16="http://schemas.microsoft.com/office/drawing/2014/main" val="20002"/>
                    </a:ext>
                  </a:extLst>
                </a:gridCol>
              </a:tblGrid>
              <a:tr h="355660">
                <a:tc>
                  <a:txBody>
                    <a:bodyPr/>
                    <a:lstStyle/>
                    <a:p>
                      <a:pPr latinLnBrk="1"/>
                      <a:r>
                        <a:rPr lang="en-US" altLang="ko-KR" dirty="0"/>
                        <a:t>B</a:t>
                      </a:r>
                      <a:endParaRPr lang="ko-KR" altLang="en-US" dirty="0"/>
                    </a:p>
                  </a:txBody>
                  <a:tcPr/>
                </a:tc>
                <a:tc>
                  <a:txBody>
                    <a:bodyPr/>
                    <a:lstStyle/>
                    <a:p>
                      <a:pPr latinLnBrk="1"/>
                      <a:r>
                        <a:rPr lang="en-US" altLang="ko-KR" dirty="0"/>
                        <a:t>S</a:t>
                      </a:r>
                      <a:endParaRPr lang="ko-KR" altLang="en-US" dirty="0"/>
                    </a:p>
                  </a:txBody>
                  <a:tcPr/>
                </a:tc>
                <a:tc>
                  <a:txBody>
                    <a:bodyPr/>
                    <a:lstStyle/>
                    <a:p>
                      <a:pPr latinLnBrk="1"/>
                      <a:r>
                        <a:rPr lang="en-US" altLang="ko-KR" dirty="0"/>
                        <a:t>D</a:t>
                      </a:r>
                      <a:endParaRPr lang="ko-KR" altLang="en-US" dirty="0"/>
                    </a:p>
                  </a:txBody>
                  <a:tcPr/>
                </a:tc>
                <a:extLst>
                  <a:ext uri="{0D108BD9-81ED-4DB2-BD59-A6C34878D82A}">
                    <a16:rowId xmlns:a16="http://schemas.microsoft.com/office/drawing/2014/main" val="10000"/>
                  </a:ext>
                </a:extLst>
              </a:tr>
              <a:tr h="355660">
                <a:tc>
                  <a:txBody>
                    <a:bodyPr/>
                    <a:lstStyle/>
                    <a:p>
                      <a:pPr latinLnBrk="1"/>
                      <a:r>
                        <a:rPr lang="en-US" altLang="ko-KR" dirty="0"/>
                        <a:t>0</a:t>
                      </a:r>
                      <a:endParaRPr lang="ko-KR" altLang="en-US" dirty="0"/>
                    </a:p>
                  </a:txBody>
                  <a:tcPr/>
                </a:tc>
                <a:tc>
                  <a:txBody>
                    <a:bodyPr/>
                    <a:lstStyle/>
                    <a:p>
                      <a:pPr latinLnBrk="1"/>
                      <a:r>
                        <a:rPr lang="en-US" altLang="ko-KR" dirty="0">
                          <a:solidFill>
                            <a:schemeClr val="accent2"/>
                          </a:solidFill>
                        </a:rPr>
                        <a:t>1</a:t>
                      </a:r>
                      <a:endParaRPr lang="ko-KR" altLang="en-US" dirty="0">
                        <a:solidFill>
                          <a:schemeClr val="accent2"/>
                        </a:solidFill>
                      </a:endParaRPr>
                    </a:p>
                  </a:txBody>
                  <a:tcPr/>
                </a:tc>
                <a:tc>
                  <a:txBody>
                    <a:bodyPr/>
                    <a:lstStyle/>
                    <a:p>
                      <a:pPr latinLnBrk="1"/>
                      <a:r>
                        <a:rPr lang="en-US" altLang="ko-KR" dirty="0">
                          <a:solidFill>
                            <a:schemeClr val="accent2"/>
                          </a:solidFill>
                        </a:rPr>
                        <a:t>0</a:t>
                      </a:r>
                      <a:endParaRPr lang="ko-KR" altLang="en-US" dirty="0">
                        <a:solidFill>
                          <a:schemeClr val="accent2"/>
                        </a:solidFill>
                      </a:endParaRPr>
                    </a:p>
                  </a:txBody>
                  <a:tcPr/>
                </a:tc>
                <a:extLst>
                  <a:ext uri="{0D108BD9-81ED-4DB2-BD59-A6C34878D82A}">
                    <a16:rowId xmlns:a16="http://schemas.microsoft.com/office/drawing/2014/main" val="10001"/>
                  </a:ext>
                </a:extLst>
              </a:tr>
              <a:tr h="355660">
                <a:tc>
                  <a:txBody>
                    <a:bodyPr/>
                    <a:lstStyle/>
                    <a:p>
                      <a:pPr latinLnBrk="1"/>
                      <a:r>
                        <a:rPr lang="en-US" altLang="ko-KR" dirty="0">
                          <a:solidFill>
                            <a:schemeClr val="accent2"/>
                          </a:solidFill>
                        </a:rPr>
                        <a:t>0</a:t>
                      </a:r>
                      <a:endParaRPr lang="ko-KR" altLang="en-US" dirty="0">
                        <a:solidFill>
                          <a:schemeClr val="accent2"/>
                        </a:solidFill>
                      </a:endParaRPr>
                    </a:p>
                  </a:txBody>
                  <a:tcPr/>
                </a:tc>
                <a:tc>
                  <a:txBody>
                    <a:bodyPr/>
                    <a:lstStyle/>
                    <a:p>
                      <a:pPr latinLnBrk="1"/>
                      <a:r>
                        <a:rPr lang="en-US" altLang="ko-KR" dirty="0"/>
                        <a:t>1</a:t>
                      </a:r>
                      <a:endParaRPr lang="ko-KR" altLang="en-US" dirty="0"/>
                    </a:p>
                  </a:txBody>
                  <a:tcPr/>
                </a:tc>
                <a:tc>
                  <a:txBody>
                    <a:bodyPr/>
                    <a:lstStyle/>
                    <a:p>
                      <a:pPr latinLnBrk="1"/>
                      <a:r>
                        <a:rPr lang="en-US" altLang="ko-KR" dirty="0">
                          <a:solidFill>
                            <a:schemeClr val="accent2"/>
                          </a:solidFill>
                        </a:rPr>
                        <a:t>0</a:t>
                      </a:r>
                      <a:endParaRPr lang="ko-KR" altLang="en-US" dirty="0">
                        <a:solidFill>
                          <a:schemeClr val="accent2"/>
                        </a:solidFill>
                      </a:endParaRPr>
                    </a:p>
                  </a:txBody>
                  <a:tcPr/>
                </a:tc>
                <a:extLst>
                  <a:ext uri="{0D108BD9-81ED-4DB2-BD59-A6C34878D82A}">
                    <a16:rowId xmlns:a16="http://schemas.microsoft.com/office/drawing/2014/main" val="10002"/>
                  </a:ext>
                </a:extLst>
              </a:tr>
              <a:tr h="355660">
                <a:tc>
                  <a:txBody>
                    <a:bodyPr/>
                    <a:lstStyle/>
                    <a:p>
                      <a:pPr latinLnBrk="1"/>
                      <a:r>
                        <a:rPr lang="en-US" altLang="ko-KR" dirty="0">
                          <a:solidFill>
                            <a:schemeClr val="accent2"/>
                          </a:solidFill>
                        </a:rPr>
                        <a:t>0</a:t>
                      </a:r>
                      <a:endParaRPr lang="ko-KR" altLang="en-US" dirty="0">
                        <a:solidFill>
                          <a:schemeClr val="accent2"/>
                        </a:solidFill>
                      </a:endParaRPr>
                    </a:p>
                  </a:txBody>
                  <a:tcPr/>
                </a:tc>
                <a:tc>
                  <a:txBody>
                    <a:bodyPr/>
                    <a:lstStyle/>
                    <a:p>
                      <a:pPr latinLnBrk="1"/>
                      <a:r>
                        <a:rPr lang="en-US" altLang="ko-KR" dirty="0">
                          <a:solidFill>
                            <a:schemeClr val="accent2"/>
                          </a:solidFill>
                        </a:rPr>
                        <a:t>1</a:t>
                      </a:r>
                      <a:endParaRPr lang="ko-KR" altLang="en-US" dirty="0">
                        <a:solidFill>
                          <a:schemeClr val="accent2"/>
                        </a:solidFill>
                      </a:endParaRPr>
                    </a:p>
                  </a:txBody>
                  <a:tcPr/>
                </a:tc>
                <a:tc>
                  <a:txBody>
                    <a:bodyPr/>
                    <a:lstStyle/>
                    <a:p>
                      <a:pPr latinLnBrk="1"/>
                      <a:r>
                        <a:rPr lang="en-US" altLang="ko-KR" dirty="0"/>
                        <a:t>1</a:t>
                      </a:r>
                      <a:endParaRPr lang="ko-KR" altLang="en-US" dirty="0"/>
                    </a:p>
                  </a:txBody>
                  <a:tcPr/>
                </a:tc>
                <a:extLst>
                  <a:ext uri="{0D108BD9-81ED-4DB2-BD59-A6C34878D82A}">
                    <a16:rowId xmlns:a16="http://schemas.microsoft.com/office/drawing/2014/main" val="10003"/>
                  </a:ext>
                </a:extLst>
              </a:tr>
              <a:tr h="355660">
                <a:tc>
                  <a:txBody>
                    <a:bodyPr/>
                    <a:lstStyle/>
                    <a:p>
                      <a:pPr latinLnBrk="1"/>
                      <a:r>
                        <a:rPr lang="en-US" altLang="ko-KR" dirty="0">
                          <a:solidFill>
                            <a:schemeClr val="accent2"/>
                          </a:solidFill>
                        </a:rPr>
                        <a:t>0</a:t>
                      </a:r>
                      <a:endParaRPr lang="ko-KR" altLang="en-US" dirty="0">
                        <a:solidFill>
                          <a:schemeClr val="accent2"/>
                        </a:solidFill>
                      </a:endParaRPr>
                    </a:p>
                  </a:txBody>
                  <a:tcPr/>
                </a:tc>
                <a:tc>
                  <a:txBody>
                    <a:bodyPr/>
                    <a:lstStyle/>
                    <a:p>
                      <a:pPr latinLnBrk="1"/>
                      <a:r>
                        <a:rPr lang="en-US" altLang="ko-KR" dirty="0">
                          <a:solidFill>
                            <a:schemeClr val="accent2"/>
                          </a:solidFill>
                        </a:rPr>
                        <a:t>1</a:t>
                      </a:r>
                      <a:endParaRPr lang="ko-KR" altLang="en-US" dirty="0">
                        <a:solidFill>
                          <a:schemeClr val="accent2"/>
                        </a:solidFill>
                      </a:endParaRPr>
                    </a:p>
                  </a:txBody>
                  <a:tcPr/>
                </a:tc>
                <a:tc>
                  <a:txBody>
                    <a:bodyPr/>
                    <a:lstStyle/>
                    <a:p>
                      <a:pPr latinLnBrk="1"/>
                      <a:r>
                        <a:rPr lang="en-US" altLang="ko-KR" dirty="0"/>
                        <a:t>1</a:t>
                      </a:r>
                      <a:endParaRPr lang="ko-KR" altLang="en-US" dirty="0"/>
                    </a:p>
                  </a:txBody>
                  <a:tcPr/>
                </a:tc>
                <a:extLst>
                  <a:ext uri="{0D108BD9-81ED-4DB2-BD59-A6C34878D82A}">
                    <a16:rowId xmlns:a16="http://schemas.microsoft.com/office/drawing/2014/main" val="10004"/>
                  </a:ext>
                </a:extLst>
              </a:tr>
              <a:tr h="355660">
                <a:tc>
                  <a:txBody>
                    <a:bodyPr/>
                    <a:lstStyle/>
                    <a:p>
                      <a:pPr latinLnBrk="1"/>
                      <a:r>
                        <a:rPr lang="en-US" altLang="ko-KR" dirty="0">
                          <a:solidFill>
                            <a:schemeClr val="accent2"/>
                          </a:solidFill>
                        </a:rPr>
                        <a:t>0</a:t>
                      </a:r>
                      <a:endParaRPr lang="ko-KR" altLang="en-US" dirty="0">
                        <a:solidFill>
                          <a:schemeClr val="accent2"/>
                        </a:solidFill>
                      </a:endParaRPr>
                    </a:p>
                  </a:txBody>
                  <a:tcPr/>
                </a:tc>
                <a:tc>
                  <a:txBody>
                    <a:bodyPr/>
                    <a:lstStyle/>
                    <a:p>
                      <a:pPr latinLnBrk="1"/>
                      <a:r>
                        <a:rPr lang="en-US" altLang="ko-KR" dirty="0"/>
                        <a:t>0</a:t>
                      </a:r>
                      <a:endParaRPr lang="ko-KR" altLang="en-US" dirty="0"/>
                    </a:p>
                  </a:txBody>
                  <a:tcPr/>
                </a:tc>
                <a:tc>
                  <a:txBody>
                    <a:bodyPr/>
                    <a:lstStyle/>
                    <a:p>
                      <a:pPr latinLnBrk="1"/>
                      <a:r>
                        <a:rPr lang="en-US" altLang="ko-KR" dirty="0">
                          <a:solidFill>
                            <a:schemeClr val="accent2"/>
                          </a:solidFill>
                        </a:rPr>
                        <a:t>0</a:t>
                      </a:r>
                      <a:endParaRPr lang="ko-KR" altLang="en-US" dirty="0">
                        <a:solidFill>
                          <a:schemeClr val="accent2"/>
                        </a:solidFill>
                      </a:endParaRPr>
                    </a:p>
                  </a:txBody>
                  <a:tcPr/>
                </a:tc>
                <a:extLst>
                  <a:ext uri="{0D108BD9-81ED-4DB2-BD59-A6C34878D82A}">
                    <a16:rowId xmlns:a16="http://schemas.microsoft.com/office/drawing/2014/main" val="10005"/>
                  </a:ext>
                </a:extLst>
              </a:tr>
              <a:tr h="355660">
                <a:tc>
                  <a:txBody>
                    <a:bodyPr/>
                    <a:lstStyle/>
                    <a:p>
                      <a:pPr latinLnBrk="1"/>
                      <a:r>
                        <a:rPr lang="en-US" altLang="ko-KR" dirty="0"/>
                        <a:t>0</a:t>
                      </a:r>
                      <a:endParaRPr lang="ko-KR" altLang="en-US" dirty="0"/>
                    </a:p>
                  </a:txBody>
                  <a:tcPr/>
                </a:tc>
                <a:tc>
                  <a:txBody>
                    <a:bodyPr/>
                    <a:lstStyle/>
                    <a:p>
                      <a:pPr latinLnBrk="1"/>
                      <a:r>
                        <a:rPr lang="en-US" altLang="ko-KR" dirty="0">
                          <a:solidFill>
                            <a:schemeClr val="accent2"/>
                          </a:solidFill>
                        </a:rPr>
                        <a:t>1</a:t>
                      </a:r>
                      <a:endParaRPr lang="ko-KR" altLang="en-US" dirty="0">
                        <a:solidFill>
                          <a:schemeClr val="accent2"/>
                        </a:solidFill>
                      </a:endParaRPr>
                    </a:p>
                  </a:txBody>
                  <a:tcPr/>
                </a:tc>
                <a:tc>
                  <a:txBody>
                    <a:bodyPr/>
                    <a:lstStyle/>
                    <a:p>
                      <a:pPr latinLnBrk="1"/>
                      <a:r>
                        <a:rPr lang="en-US" altLang="ko-KR" dirty="0">
                          <a:solidFill>
                            <a:schemeClr val="accent2"/>
                          </a:solidFill>
                        </a:rPr>
                        <a:t>0</a:t>
                      </a:r>
                      <a:endParaRPr lang="ko-KR" altLang="en-US" dirty="0">
                        <a:solidFill>
                          <a:schemeClr val="accent2"/>
                        </a:solidFill>
                      </a:endParaRP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27324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solidFill>
                  <a:schemeClr val="accent2"/>
                </a:solidFill>
              </a:rPr>
              <a:t>Counterfactual</a:t>
            </a:r>
            <a:r>
              <a:rPr lang="en-US" altLang="ko-KR" dirty="0"/>
              <a:t> Knowledge: </a:t>
            </a:r>
            <a:r>
              <a:rPr lang="en-US" altLang="ko-KR" sz="4000" dirty="0"/>
              <a:t>Observe or Predict </a:t>
            </a:r>
            <a:endParaRPr lang="ko-KR" altLang="en-US" sz="4000" dirty="0"/>
          </a:p>
        </p:txBody>
      </p:sp>
      <p:sp>
        <p:nvSpPr>
          <p:cNvPr id="5" name="텍스트 개체 틀 4"/>
          <p:cNvSpPr>
            <a:spLocks noGrp="1"/>
          </p:cNvSpPr>
          <p:nvPr>
            <p:ph type="body" idx="1"/>
          </p:nvPr>
        </p:nvSpPr>
        <p:spPr/>
        <p:txBody>
          <a:bodyPr/>
          <a:lstStyle/>
          <a:p>
            <a:r>
              <a:rPr lang="en-US" altLang="ko-KR" dirty="0"/>
              <a:t>A/B Test</a:t>
            </a:r>
            <a:endParaRPr lang="ko-KR" altLang="en-US" dirty="0"/>
          </a:p>
        </p:txBody>
      </p:sp>
      <p:sp>
        <p:nvSpPr>
          <p:cNvPr id="6" name="내용 개체 틀 5"/>
          <p:cNvSpPr>
            <a:spLocks noGrp="1"/>
          </p:cNvSpPr>
          <p:nvPr>
            <p:ph sz="half" idx="2"/>
          </p:nvPr>
        </p:nvSpPr>
        <p:spPr/>
        <p:txBody>
          <a:bodyPr/>
          <a:lstStyle/>
          <a:p>
            <a:r>
              <a:rPr lang="en-US" altLang="ko-KR" dirty="0"/>
              <a:t>Additional human annotations</a:t>
            </a:r>
            <a:endParaRPr lang="ko-KR" altLang="en-US" dirty="0"/>
          </a:p>
        </p:txBody>
      </p:sp>
      <p:sp>
        <p:nvSpPr>
          <p:cNvPr id="7" name="텍스트 개체 틀 6"/>
          <p:cNvSpPr>
            <a:spLocks noGrp="1"/>
          </p:cNvSpPr>
          <p:nvPr>
            <p:ph type="body" sz="quarter" idx="3"/>
          </p:nvPr>
        </p:nvSpPr>
        <p:spPr/>
        <p:txBody>
          <a:bodyPr/>
          <a:lstStyle/>
          <a:p>
            <a:r>
              <a:rPr lang="en-US" altLang="ko-KR" dirty="0"/>
              <a:t>Machine prediction</a:t>
            </a:r>
            <a:endParaRPr lang="ko-KR" altLang="en-US" dirty="0"/>
          </a:p>
        </p:txBody>
      </p:sp>
      <p:graphicFrame>
        <p:nvGraphicFramePr>
          <p:cNvPr id="9" name="내용 개체 틀 8"/>
          <p:cNvGraphicFramePr>
            <a:graphicFrameLocks noGrp="1"/>
          </p:cNvGraphicFramePr>
          <p:nvPr>
            <p:ph sz="quarter" idx="4"/>
            <p:extLst>
              <p:ext uri="{D42A27DB-BD31-4B8C-83A1-F6EECF244321}">
                <p14:modId xmlns:p14="http://schemas.microsoft.com/office/powerpoint/2010/main" val="4262046771"/>
              </p:ext>
            </p:extLst>
          </p:nvPr>
        </p:nvGraphicFramePr>
        <p:xfrm>
          <a:off x="1970441" y="3431915"/>
          <a:ext cx="2109159" cy="2560320"/>
        </p:xfrm>
        <a:graphic>
          <a:graphicData uri="http://schemas.openxmlformats.org/drawingml/2006/table">
            <a:tbl>
              <a:tblPr firstRow="1" bandRow="1">
                <a:tableStyleId>{5C22544A-7EE6-4342-B048-85BDC9FD1C3A}</a:tableStyleId>
              </a:tblPr>
              <a:tblGrid>
                <a:gridCol w="703053">
                  <a:extLst>
                    <a:ext uri="{9D8B030D-6E8A-4147-A177-3AD203B41FA5}">
                      <a16:colId xmlns:a16="http://schemas.microsoft.com/office/drawing/2014/main" val="20000"/>
                    </a:ext>
                  </a:extLst>
                </a:gridCol>
                <a:gridCol w="703053">
                  <a:extLst>
                    <a:ext uri="{9D8B030D-6E8A-4147-A177-3AD203B41FA5}">
                      <a16:colId xmlns:a16="http://schemas.microsoft.com/office/drawing/2014/main" val="20001"/>
                    </a:ext>
                  </a:extLst>
                </a:gridCol>
                <a:gridCol w="703053">
                  <a:extLst>
                    <a:ext uri="{9D8B030D-6E8A-4147-A177-3AD203B41FA5}">
                      <a16:colId xmlns:a16="http://schemas.microsoft.com/office/drawing/2014/main" val="20002"/>
                    </a:ext>
                  </a:extLst>
                </a:gridCol>
              </a:tblGrid>
              <a:tr h="355660">
                <a:tc>
                  <a:txBody>
                    <a:bodyPr/>
                    <a:lstStyle/>
                    <a:p>
                      <a:pPr latinLnBrk="1"/>
                      <a:r>
                        <a:rPr lang="en-US" altLang="ko-KR" dirty="0"/>
                        <a:t>B</a:t>
                      </a:r>
                      <a:endParaRPr lang="ko-KR" altLang="en-US" dirty="0"/>
                    </a:p>
                  </a:txBody>
                  <a:tcPr/>
                </a:tc>
                <a:tc>
                  <a:txBody>
                    <a:bodyPr/>
                    <a:lstStyle/>
                    <a:p>
                      <a:pPr latinLnBrk="1"/>
                      <a:r>
                        <a:rPr lang="en-US" altLang="ko-KR" dirty="0"/>
                        <a:t>S</a:t>
                      </a:r>
                      <a:endParaRPr lang="ko-KR" altLang="en-US" dirty="0"/>
                    </a:p>
                  </a:txBody>
                  <a:tcPr/>
                </a:tc>
                <a:tc>
                  <a:txBody>
                    <a:bodyPr/>
                    <a:lstStyle/>
                    <a:p>
                      <a:pPr latinLnBrk="1"/>
                      <a:r>
                        <a:rPr lang="en-US" altLang="ko-KR" dirty="0"/>
                        <a:t>D</a:t>
                      </a:r>
                      <a:endParaRPr lang="ko-KR" altLang="en-US" dirty="0"/>
                    </a:p>
                  </a:txBody>
                  <a:tcPr/>
                </a:tc>
                <a:extLst>
                  <a:ext uri="{0D108BD9-81ED-4DB2-BD59-A6C34878D82A}">
                    <a16:rowId xmlns:a16="http://schemas.microsoft.com/office/drawing/2014/main" val="10000"/>
                  </a:ext>
                </a:extLst>
              </a:tr>
              <a:tr h="355660">
                <a:tc>
                  <a:txBody>
                    <a:bodyPr/>
                    <a:lstStyle/>
                    <a:p>
                      <a:pPr latinLnBrk="1"/>
                      <a:r>
                        <a:rPr lang="en-US" altLang="ko-KR" dirty="0"/>
                        <a:t>0</a:t>
                      </a:r>
                      <a:endParaRPr lang="ko-KR" altLang="en-US" dirty="0"/>
                    </a:p>
                  </a:txBody>
                  <a:tcPr/>
                </a:tc>
                <a:tc>
                  <a:txBody>
                    <a:bodyPr/>
                    <a:lstStyle/>
                    <a:p>
                      <a:pPr latinLnBrk="1"/>
                      <a:r>
                        <a:rPr lang="en-US" altLang="ko-KR" dirty="0"/>
                        <a:t>?</a:t>
                      </a:r>
                      <a:endParaRPr lang="ko-KR" altLang="en-US" dirty="0"/>
                    </a:p>
                  </a:txBody>
                  <a:tcPr/>
                </a:tc>
                <a:tc>
                  <a:txBody>
                    <a:bodyPr/>
                    <a:lstStyle/>
                    <a:p>
                      <a:pPr latinLnBrk="1"/>
                      <a:r>
                        <a:rPr lang="en-US" altLang="ko-KR" dirty="0"/>
                        <a:t>?</a:t>
                      </a:r>
                      <a:endParaRPr lang="ko-KR" altLang="en-US" dirty="0"/>
                    </a:p>
                  </a:txBody>
                  <a:tcPr/>
                </a:tc>
                <a:extLst>
                  <a:ext uri="{0D108BD9-81ED-4DB2-BD59-A6C34878D82A}">
                    <a16:rowId xmlns:a16="http://schemas.microsoft.com/office/drawing/2014/main" val="10001"/>
                  </a:ext>
                </a:extLst>
              </a:tr>
              <a:tr h="35566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a:t>?</a:t>
                      </a:r>
                      <a:endParaRPr lang="ko-KR" altLang="en-US" dirty="0"/>
                    </a:p>
                  </a:txBody>
                  <a:tcPr/>
                </a:tc>
                <a:tc>
                  <a:txBody>
                    <a:bodyPr/>
                    <a:lstStyle/>
                    <a:p>
                      <a:pPr latinLnBrk="1"/>
                      <a:r>
                        <a:rPr lang="en-US" altLang="ko-KR" dirty="0"/>
                        <a:t>1</a:t>
                      </a:r>
                      <a:endParaRPr lang="ko-KR" altLang="en-US" dirty="0"/>
                    </a:p>
                  </a:txBody>
                  <a:tcPr/>
                </a:tc>
                <a:tc>
                  <a:txBody>
                    <a:bodyPr/>
                    <a:lstStyle/>
                    <a:p>
                      <a:pPr latinLnBrk="1"/>
                      <a:r>
                        <a:rPr lang="en-US" altLang="ko-KR" dirty="0"/>
                        <a:t>?</a:t>
                      </a:r>
                      <a:endParaRPr lang="ko-KR" altLang="en-US" dirty="0"/>
                    </a:p>
                  </a:txBody>
                  <a:tcPr/>
                </a:tc>
                <a:extLst>
                  <a:ext uri="{0D108BD9-81ED-4DB2-BD59-A6C34878D82A}">
                    <a16:rowId xmlns:a16="http://schemas.microsoft.com/office/drawing/2014/main" val="10002"/>
                  </a:ext>
                </a:extLst>
              </a:tr>
              <a:tr h="35566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a:t>?</a:t>
                      </a:r>
                      <a:endParaRPr lang="ko-KR" altLang="en-US" dirty="0"/>
                    </a:p>
                  </a:txBody>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a:t>?</a:t>
                      </a:r>
                      <a:endParaRPr lang="ko-KR" altLang="en-US" dirty="0"/>
                    </a:p>
                  </a:txBody>
                  <a:tcPr/>
                </a:tc>
                <a:tc>
                  <a:txBody>
                    <a:bodyPr/>
                    <a:lstStyle/>
                    <a:p>
                      <a:pPr latinLnBrk="1"/>
                      <a:r>
                        <a:rPr lang="en-US" altLang="ko-KR" dirty="0"/>
                        <a:t>1</a:t>
                      </a:r>
                      <a:endParaRPr lang="ko-KR" altLang="en-US" dirty="0"/>
                    </a:p>
                  </a:txBody>
                  <a:tcPr/>
                </a:tc>
                <a:extLst>
                  <a:ext uri="{0D108BD9-81ED-4DB2-BD59-A6C34878D82A}">
                    <a16:rowId xmlns:a16="http://schemas.microsoft.com/office/drawing/2014/main" val="10003"/>
                  </a:ext>
                </a:extLst>
              </a:tr>
              <a:tr h="35566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a:t>?</a:t>
                      </a:r>
                      <a:endParaRPr lang="ko-KR" altLang="en-US" dirty="0"/>
                    </a:p>
                  </a:txBody>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a:t>?</a:t>
                      </a:r>
                      <a:endParaRPr lang="ko-KR" altLang="en-US" dirty="0"/>
                    </a:p>
                  </a:txBody>
                  <a:tcPr/>
                </a:tc>
                <a:tc>
                  <a:txBody>
                    <a:bodyPr/>
                    <a:lstStyle/>
                    <a:p>
                      <a:pPr latinLnBrk="1"/>
                      <a:r>
                        <a:rPr lang="en-US" altLang="ko-KR" dirty="0"/>
                        <a:t>1</a:t>
                      </a:r>
                      <a:endParaRPr lang="ko-KR" altLang="en-US" dirty="0"/>
                    </a:p>
                  </a:txBody>
                  <a:tcPr/>
                </a:tc>
                <a:extLst>
                  <a:ext uri="{0D108BD9-81ED-4DB2-BD59-A6C34878D82A}">
                    <a16:rowId xmlns:a16="http://schemas.microsoft.com/office/drawing/2014/main" val="10004"/>
                  </a:ext>
                </a:extLst>
              </a:tr>
              <a:tr h="35566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a:t>?</a:t>
                      </a:r>
                      <a:endParaRPr lang="ko-KR" altLang="en-US" dirty="0"/>
                    </a:p>
                  </a:txBody>
                  <a:tcPr/>
                </a:tc>
                <a:tc>
                  <a:txBody>
                    <a:bodyPr/>
                    <a:lstStyle/>
                    <a:p>
                      <a:pPr latinLnBrk="1"/>
                      <a:r>
                        <a:rPr lang="en-US" altLang="ko-KR" dirty="0"/>
                        <a:t>0</a:t>
                      </a:r>
                      <a:endParaRPr lang="ko-KR" altLang="en-US" dirty="0"/>
                    </a:p>
                  </a:txBody>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a:t>?</a:t>
                      </a:r>
                      <a:endParaRPr lang="ko-KR" altLang="en-US" dirty="0"/>
                    </a:p>
                  </a:txBody>
                  <a:tcPr/>
                </a:tc>
                <a:extLst>
                  <a:ext uri="{0D108BD9-81ED-4DB2-BD59-A6C34878D82A}">
                    <a16:rowId xmlns:a16="http://schemas.microsoft.com/office/drawing/2014/main" val="10005"/>
                  </a:ext>
                </a:extLst>
              </a:tr>
              <a:tr h="355660">
                <a:tc>
                  <a:txBody>
                    <a:bodyPr/>
                    <a:lstStyle/>
                    <a:p>
                      <a:pPr latinLnBrk="1"/>
                      <a:r>
                        <a:rPr lang="en-US" altLang="ko-KR" dirty="0"/>
                        <a:t>0</a:t>
                      </a:r>
                      <a:endParaRPr lang="ko-KR" altLang="en-US" dirty="0"/>
                    </a:p>
                  </a:txBody>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a:t>?</a:t>
                      </a:r>
                      <a:endParaRPr lang="ko-KR" altLang="en-US" dirty="0"/>
                    </a:p>
                  </a:txBody>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a:t>?</a:t>
                      </a:r>
                      <a:endParaRPr lang="ko-KR" altLang="en-US" dirty="0"/>
                    </a:p>
                  </a:txBody>
                  <a:tcPr/>
                </a:tc>
                <a:extLst>
                  <a:ext uri="{0D108BD9-81ED-4DB2-BD59-A6C34878D82A}">
                    <a16:rowId xmlns:a16="http://schemas.microsoft.com/office/drawing/2014/main" val="10006"/>
                  </a:ext>
                </a:extLst>
              </a:tr>
            </a:tbl>
          </a:graphicData>
        </a:graphic>
      </p:graphicFrame>
      <p:sp>
        <p:nvSpPr>
          <p:cNvPr id="4" name="슬라이드 번호 개체 틀 3"/>
          <p:cNvSpPr>
            <a:spLocks noGrp="1"/>
          </p:cNvSpPr>
          <p:nvPr>
            <p:ph type="sldNum" sz="quarter" idx="12"/>
          </p:nvPr>
        </p:nvSpPr>
        <p:spPr/>
        <p:txBody>
          <a:bodyPr/>
          <a:lstStyle/>
          <a:p>
            <a:fld id="{330EA680-D336-4FF7-8B7A-9848BB0A1C32}" type="slidenum">
              <a:rPr lang="en-US" smtClean="0"/>
              <a:t>38</a:t>
            </a:fld>
            <a:endParaRPr lang="en-US" dirty="0"/>
          </a:p>
        </p:txBody>
      </p:sp>
      <p:graphicFrame>
        <p:nvGraphicFramePr>
          <p:cNvPr id="11" name="내용 개체 틀 8"/>
          <p:cNvGraphicFramePr>
            <a:graphicFrameLocks noGrp="1"/>
          </p:cNvGraphicFramePr>
          <p:nvPr>
            <p:ph sz="quarter" idx="4"/>
            <p:extLst>
              <p:ext uri="{D42A27DB-BD31-4B8C-83A1-F6EECF244321}">
                <p14:modId xmlns:p14="http://schemas.microsoft.com/office/powerpoint/2010/main" val="524647155"/>
              </p:ext>
            </p:extLst>
          </p:nvPr>
        </p:nvGraphicFramePr>
        <p:xfrm>
          <a:off x="6998867" y="3447949"/>
          <a:ext cx="2109159" cy="2560320"/>
        </p:xfrm>
        <a:graphic>
          <a:graphicData uri="http://schemas.openxmlformats.org/drawingml/2006/table">
            <a:tbl>
              <a:tblPr firstRow="1" bandRow="1">
                <a:tableStyleId>{5C22544A-7EE6-4342-B048-85BDC9FD1C3A}</a:tableStyleId>
              </a:tblPr>
              <a:tblGrid>
                <a:gridCol w="703053">
                  <a:extLst>
                    <a:ext uri="{9D8B030D-6E8A-4147-A177-3AD203B41FA5}">
                      <a16:colId xmlns:a16="http://schemas.microsoft.com/office/drawing/2014/main" val="20000"/>
                    </a:ext>
                  </a:extLst>
                </a:gridCol>
                <a:gridCol w="703053">
                  <a:extLst>
                    <a:ext uri="{9D8B030D-6E8A-4147-A177-3AD203B41FA5}">
                      <a16:colId xmlns:a16="http://schemas.microsoft.com/office/drawing/2014/main" val="20001"/>
                    </a:ext>
                  </a:extLst>
                </a:gridCol>
                <a:gridCol w="703053">
                  <a:extLst>
                    <a:ext uri="{9D8B030D-6E8A-4147-A177-3AD203B41FA5}">
                      <a16:colId xmlns:a16="http://schemas.microsoft.com/office/drawing/2014/main" val="20002"/>
                    </a:ext>
                  </a:extLst>
                </a:gridCol>
              </a:tblGrid>
              <a:tr h="355660">
                <a:tc>
                  <a:txBody>
                    <a:bodyPr/>
                    <a:lstStyle/>
                    <a:p>
                      <a:pPr latinLnBrk="1"/>
                      <a:r>
                        <a:rPr lang="en-US" altLang="ko-KR" dirty="0"/>
                        <a:t>B</a:t>
                      </a:r>
                      <a:endParaRPr lang="ko-KR" altLang="en-US" dirty="0"/>
                    </a:p>
                  </a:txBody>
                  <a:tcPr/>
                </a:tc>
                <a:tc>
                  <a:txBody>
                    <a:bodyPr/>
                    <a:lstStyle/>
                    <a:p>
                      <a:pPr latinLnBrk="1"/>
                      <a:r>
                        <a:rPr lang="en-US" altLang="ko-KR" dirty="0"/>
                        <a:t>S</a:t>
                      </a:r>
                      <a:endParaRPr lang="ko-KR" altLang="en-US" dirty="0"/>
                    </a:p>
                  </a:txBody>
                  <a:tcPr/>
                </a:tc>
                <a:tc>
                  <a:txBody>
                    <a:bodyPr/>
                    <a:lstStyle/>
                    <a:p>
                      <a:pPr latinLnBrk="1"/>
                      <a:r>
                        <a:rPr lang="en-US" altLang="ko-KR" dirty="0"/>
                        <a:t>D</a:t>
                      </a:r>
                      <a:endParaRPr lang="ko-KR" altLang="en-US" dirty="0"/>
                    </a:p>
                  </a:txBody>
                  <a:tcPr/>
                </a:tc>
                <a:extLst>
                  <a:ext uri="{0D108BD9-81ED-4DB2-BD59-A6C34878D82A}">
                    <a16:rowId xmlns:a16="http://schemas.microsoft.com/office/drawing/2014/main" val="10000"/>
                  </a:ext>
                </a:extLst>
              </a:tr>
              <a:tr h="355660">
                <a:tc>
                  <a:txBody>
                    <a:bodyPr/>
                    <a:lstStyle/>
                    <a:p>
                      <a:pPr latinLnBrk="1"/>
                      <a:r>
                        <a:rPr lang="en-US" altLang="ko-KR" dirty="0"/>
                        <a:t>0</a:t>
                      </a:r>
                      <a:endParaRPr lang="ko-KR" altLang="en-US" dirty="0"/>
                    </a:p>
                  </a:txBody>
                  <a:tcPr/>
                </a:tc>
                <a:tc>
                  <a:txBody>
                    <a:bodyPr/>
                    <a:lstStyle/>
                    <a:p>
                      <a:pPr latinLnBrk="1"/>
                      <a:r>
                        <a:rPr lang="en-US" altLang="ko-KR" dirty="0">
                          <a:solidFill>
                            <a:schemeClr val="accent2"/>
                          </a:solidFill>
                        </a:rPr>
                        <a:t>1</a:t>
                      </a:r>
                      <a:endParaRPr lang="ko-KR" altLang="en-US" dirty="0">
                        <a:solidFill>
                          <a:schemeClr val="accent2"/>
                        </a:solidFill>
                      </a:endParaRPr>
                    </a:p>
                  </a:txBody>
                  <a:tcPr/>
                </a:tc>
                <a:tc>
                  <a:txBody>
                    <a:bodyPr/>
                    <a:lstStyle/>
                    <a:p>
                      <a:pPr latinLnBrk="1"/>
                      <a:r>
                        <a:rPr lang="en-US" altLang="ko-KR" dirty="0">
                          <a:solidFill>
                            <a:schemeClr val="accent2"/>
                          </a:solidFill>
                        </a:rPr>
                        <a:t>0</a:t>
                      </a:r>
                      <a:endParaRPr lang="ko-KR" altLang="en-US" dirty="0">
                        <a:solidFill>
                          <a:schemeClr val="accent2"/>
                        </a:solidFill>
                      </a:endParaRPr>
                    </a:p>
                  </a:txBody>
                  <a:tcPr/>
                </a:tc>
                <a:extLst>
                  <a:ext uri="{0D108BD9-81ED-4DB2-BD59-A6C34878D82A}">
                    <a16:rowId xmlns:a16="http://schemas.microsoft.com/office/drawing/2014/main" val="10001"/>
                  </a:ext>
                </a:extLst>
              </a:tr>
              <a:tr h="355660">
                <a:tc>
                  <a:txBody>
                    <a:bodyPr/>
                    <a:lstStyle/>
                    <a:p>
                      <a:pPr latinLnBrk="1"/>
                      <a:r>
                        <a:rPr lang="en-US" altLang="ko-KR" dirty="0">
                          <a:solidFill>
                            <a:schemeClr val="accent2"/>
                          </a:solidFill>
                        </a:rPr>
                        <a:t>0</a:t>
                      </a:r>
                      <a:endParaRPr lang="ko-KR" altLang="en-US" dirty="0">
                        <a:solidFill>
                          <a:schemeClr val="accent2"/>
                        </a:solidFill>
                      </a:endParaRPr>
                    </a:p>
                  </a:txBody>
                  <a:tcPr/>
                </a:tc>
                <a:tc>
                  <a:txBody>
                    <a:bodyPr/>
                    <a:lstStyle/>
                    <a:p>
                      <a:pPr latinLnBrk="1"/>
                      <a:r>
                        <a:rPr lang="en-US" altLang="ko-KR" dirty="0"/>
                        <a:t>1</a:t>
                      </a:r>
                      <a:endParaRPr lang="ko-KR" altLang="en-US" dirty="0"/>
                    </a:p>
                  </a:txBody>
                  <a:tcPr/>
                </a:tc>
                <a:tc>
                  <a:txBody>
                    <a:bodyPr/>
                    <a:lstStyle/>
                    <a:p>
                      <a:pPr latinLnBrk="1"/>
                      <a:r>
                        <a:rPr lang="en-US" altLang="ko-KR" dirty="0">
                          <a:solidFill>
                            <a:schemeClr val="accent2"/>
                          </a:solidFill>
                        </a:rPr>
                        <a:t>0</a:t>
                      </a:r>
                      <a:endParaRPr lang="ko-KR" altLang="en-US" dirty="0">
                        <a:solidFill>
                          <a:schemeClr val="accent2"/>
                        </a:solidFill>
                      </a:endParaRPr>
                    </a:p>
                  </a:txBody>
                  <a:tcPr/>
                </a:tc>
                <a:extLst>
                  <a:ext uri="{0D108BD9-81ED-4DB2-BD59-A6C34878D82A}">
                    <a16:rowId xmlns:a16="http://schemas.microsoft.com/office/drawing/2014/main" val="10002"/>
                  </a:ext>
                </a:extLst>
              </a:tr>
              <a:tr h="355660">
                <a:tc>
                  <a:txBody>
                    <a:bodyPr/>
                    <a:lstStyle/>
                    <a:p>
                      <a:pPr latinLnBrk="1"/>
                      <a:r>
                        <a:rPr lang="en-US" altLang="ko-KR" dirty="0">
                          <a:solidFill>
                            <a:schemeClr val="accent2"/>
                          </a:solidFill>
                        </a:rPr>
                        <a:t>0</a:t>
                      </a:r>
                      <a:endParaRPr lang="ko-KR" altLang="en-US" dirty="0">
                        <a:solidFill>
                          <a:schemeClr val="accent2"/>
                        </a:solidFill>
                      </a:endParaRPr>
                    </a:p>
                  </a:txBody>
                  <a:tcPr/>
                </a:tc>
                <a:tc>
                  <a:txBody>
                    <a:bodyPr/>
                    <a:lstStyle/>
                    <a:p>
                      <a:pPr latinLnBrk="1"/>
                      <a:r>
                        <a:rPr lang="en-US" altLang="ko-KR" dirty="0">
                          <a:solidFill>
                            <a:schemeClr val="accent2"/>
                          </a:solidFill>
                        </a:rPr>
                        <a:t>1</a:t>
                      </a:r>
                      <a:endParaRPr lang="ko-KR" altLang="en-US" dirty="0">
                        <a:solidFill>
                          <a:schemeClr val="accent2"/>
                        </a:solidFill>
                      </a:endParaRPr>
                    </a:p>
                  </a:txBody>
                  <a:tcPr/>
                </a:tc>
                <a:tc>
                  <a:txBody>
                    <a:bodyPr/>
                    <a:lstStyle/>
                    <a:p>
                      <a:pPr latinLnBrk="1"/>
                      <a:r>
                        <a:rPr lang="en-US" altLang="ko-KR" dirty="0"/>
                        <a:t>1</a:t>
                      </a:r>
                      <a:endParaRPr lang="ko-KR" altLang="en-US" dirty="0"/>
                    </a:p>
                  </a:txBody>
                  <a:tcPr/>
                </a:tc>
                <a:extLst>
                  <a:ext uri="{0D108BD9-81ED-4DB2-BD59-A6C34878D82A}">
                    <a16:rowId xmlns:a16="http://schemas.microsoft.com/office/drawing/2014/main" val="10003"/>
                  </a:ext>
                </a:extLst>
              </a:tr>
              <a:tr h="355660">
                <a:tc>
                  <a:txBody>
                    <a:bodyPr/>
                    <a:lstStyle/>
                    <a:p>
                      <a:pPr latinLnBrk="1"/>
                      <a:r>
                        <a:rPr lang="en-US" altLang="ko-KR" dirty="0">
                          <a:solidFill>
                            <a:schemeClr val="accent2"/>
                          </a:solidFill>
                        </a:rPr>
                        <a:t>0</a:t>
                      </a:r>
                      <a:endParaRPr lang="ko-KR" altLang="en-US" dirty="0">
                        <a:solidFill>
                          <a:schemeClr val="accent2"/>
                        </a:solidFill>
                      </a:endParaRPr>
                    </a:p>
                  </a:txBody>
                  <a:tcPr/>
                </a:tc>
                <a:tc>
                  <a:txBody>
                    <a:bodyPr/>
                    <a:lstStyle/>
                    <a:p>
                      <a:pPr latinLnBrk="1"/>
                      <a:r>
                        <a:rPr lang="en-US" altLang="ko-KR" dirty="0">
                          <a:solidFill>
                            <a:schemeClr val="accent2"/>
                          </a:solidFill>
                        </a:rPr>
                        <a:t>1</a:t>
                      </a:r>
                      <a:endParaRPr lang="ko-KR" altLang="en-US" dirty="0">
                        <a:solidFill>
                          <a:schemeClr val="accent2"/>
                        </a:solidFill>
                      </a:endParaRPr>
                    </a:p>
                  </a:txBody>
                  <a:tcPr/>
                </a:tc>
                <a:tc>
                  <a:txBody>
                    <a:bodyPr/>
                    <a:lstStyle/>
                    <a:p>
                      <a:pPr latinLnBrk="1"/>
                      <a:r>
                        <a:rPr lang="en-US" altLang="ko-KR" dirty="0"/>
                        <a:t>1</a:t>
                      </a:r>
                      <a:endParaRPr lang="ko-KR" altLang="en-US" dirty="0"/>
                    </a:p>
                  </a:txBody>
                  <a:tcPr/>
                </a:tc>
                <a:extLst>
                  <a:ext uri="{0D108BD9-81ED-4DB2-BD59-A6C34878D82A}">
                    <a16:rowId xmlns:a16="http://schemas.microsoft.com/office/drawing/2014/main" val="10004"/>
                  </a:ext>
                </a:extLst>
              </a:tr>
              <a:tr h="355660">
                <a:tc>
                  <a:txBody>
                    <a:bodyPr/>
                    <a:lstStyle/>
                    <a:p>
                      <a:pPr latinLnBrk="1"/>
                      <a:r>
                        <a:rPr lang="en-US" altLang="ko-KR" dirty="0">
                          <a:solidFill>
                            <a:schemeClr val="accent2"/>
                          </a:solidFill>
                        </a:rPr>
                        <a:t>0</a:t>
                      </a:r>
                      <a:endParaRPr lang="ko-KR" altLang="en-US" dirty="0">
                        <a:solidFill>
                          <a:schemeClr val="accent2"/>
                        </a:solidFill>
                      </a:endParaRPr>
                    </a:p>
                  </a:txBody>
                  <a:tcPr/>
                </a:tc>
                <a:tc>
                  <a:txBody>
                    <a:bodyPr/>
                    <a:lstStyle/>
                    <a:p>
                      <a:pPr latinLnBrk="1"/>
                      <a:r>
                        <a:rPr lang="en-US" altLang="ko-KR" dirty="0"/>
                        <a:t>0</a:t>
                      </a:r>
                      <a:endParaRPr lang="ko-KR" altLang="en-US" dirty="0"/>
                    </a:p>
                  </a:txBody>
                  <a:tcPr/>
                </a:tc>
                <a:tc>
                  <a:txBody>
                    <a:bodyPr/>
                    <a:lstStyle/>
                    <a:p>
                      <a:pPr latinLnBrk="1"/>
                      <a:r>
                        <a:rPr lang="en-US" altLang="ko-KR" dirty="0">
                          <a:solidFill>
                            <a:schemeClr val="accent2"/>
                          </a:solidFill>
                        </a:rPr>
                        <a:t>0</a:t>
                      </a:r>
                      <a:endParaRPr lang="ko-KR" altLang="en-US" dirty="0">
                        <a:solidFill>
                          <a:schemeClr val="accent2"/>
                        </a:solidFill>
                      </a:endParaRPr>
                    </a:p>
                  </a:txBody>
                  <a:tcPr/>
                </a:tc>
                <a:extLst>
                  <a:ext uri="{0D108BD9-81ED-4DB2-BD59-A6C34878D82A}">
                    <a16:rowId xmlns:a16="http://schemas.microsoft.com/office/drawing/2014/main" val="10005"/>
                  </a:ext>
                </a:extLst>
              </a:tr>
              <a:tr h="355660">
                <a:tc>
                  <a:txBody>
                    <a:bodyPr/>
                    <a:lstStyle/>
                    <a:p>
                      <a:pPr latinLnBrk="1"/>
                      <a:r>
                        <a:rPr lang="en-US" altLang="ko-KR" dirty="0"/>
                        <a:t>0</a:t>
                      </a:r>
                      <a:endParaRPr lang="ko-KR" altLang="en-US" dirty="0"/>
                    </a:p>
                  </a:txBody>
                  <a:tcPr/>
                </a:tc>
                <a:tc>
                  <a:txBody>
                    <a:bodyPr/>
                    <a:lstStyle/>
                    <a:p>
                      <a:pPr latinLnBrk="1"/>
                      <a:r>
                        <a:rPr lang="en-US" altLang="ko-KR" dirty="0">
                          <a:solidFill>
                            <a:schemeClr val="accent2"/>
                          </a:solidFill>
                        </a:rPr>
                        <a:t>1</a:t>
                      </a:r>
                      <a:endParaRPr lang="ko-KR" altLang="en-US" dirty="0">
                        <a:solidFill>
                          <a:schemeClr val="accent2"/>
                        </a:solidFill>
                      </a:endParaRPr>
                    </a:p>
                  </a:txBody>
                  <a:tcPr/>
                </a:tc>
                <a:tc>
                  <a:txBody>
                    <a:bodyPr/>
                    <a:lstStyle/>
                    <a:p>
                      <a:pPr latinLnBrk="1"/>
                      <a:r>
                        <a:rPr lang="en-US" altLang="ko-KR" dirty="0">
                          <a:solidFill>
                            <a:schemeClr val="accent2"/>
                          </a:solidFill>
                        </a:rPr>
                        <a:t>0</a:t>
                      </a:r>
                      <a:endParaRPr lang="ko-KR" altLang="en-US" dirty="0">
                        <a:solidFill>
                          <a:schemeClr val="accent2"/>
                        </a:solidFill>
                      </a:endParaRPr>
                    </a:p>
                  </a:txBody>
                  <a:tcPr/>
                </a:tc>
                <a:extLst>
                  <a:ext uri="{0D108BD9-81ED-4DB2-BD59-A6C34878D82A}">
                    <a16:rowId xmlns:a16="http://schemas.microsoft.com/office/drawing/2014/main" val="10006"/>
                  </a:ext>
                </a:extLst>
              </a:tr>
            </a:tbl>
          </a:graphicData>
        </a:graphic>
      </p:graphicFrame>
      <p:sp>
        <p:nvSpPr>
          <p:cNvPr id="12" name="내용 개체 틀 5"/>
          <p:cNvSpPr txBox="1">
            <a:spLocks/>
          </p:cNvSpPr>
          <p:nvPr/>
        </p:nvSpPr>
        <p:spPr>
          <a:xfrm>
            <a:off x="6369320" y="2539581"/>
            <a:ext cx="5934259"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a:t>Simulate counterfactual outcome</a:t>
            </a:r>
          </a:p>
          <a:p>
            <a:pPr marL="0" indent="0">
              <a:buFont typeface="Arial" panose="020B0604020202020204" pitchFamily="34" charset="0"/>
              <a:buNone/>
            </a:pPr>
            <a:endParaRPr lang="ko-KR" altLang="en-US" dirty="0"/>
          </a:p>
        </p:txBody>
      </p:sp>
    </p:spTree>
    <p:extLst>
      <p:ext uri="{BB962C8B-B14F-4D97-AF65-F5344CB8AC3E}">
        <p14:creationId xmlns:p14="http://schemas.microsoft.com/office/powerpoint/2010/main" val="2406177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Direction I: Observe</a:t>
            </a:r>
            <a:endParaRPr lang="ko-KR" altLang="en-US" dirty="0"/>
          </a:p>
        </p:txBody>
      </p:sp>
      <p:sp>
        <p:nvSpPr>
          <p:cNvPr id="8" name="내용 개체 틀 7"/>
          <p:cNvSpPr>
            <a:spLocks noGrp="1"/>
          </p:cNvSpPr>
          <p:nvPr>
            <p:ph idx="1"/>
          </p:nvPr>
        </p:nvSpPr>
        <p:spPr/>
        <p:txBody>
          <a:bodyPr/>
          <a:lstStyle/>
          <a:p>
            <a:endParaRPr lang="ko-KR" altLang="en-US" dirty="0"/>
          </a:p>
        </p:txBody>
      </p:sp>
      <p:sp>
        <p:nvSpPr>
          <p:cNvPr id="7" name="슬라이드 번호 개체 틀 6"/>
          <p:cNvSpPr>
            <a:spLocks noGrp="1"/>
          </p:cNvSpPr>
          <p:nvPr>
            <p:ph type="sldNum" sz="quarter" idx="12"/>
          </p:nvPr>
        </p:nvSpPr>
        <p:spPr/>
        <p:txBody>
          <a:bodyPr/>
          <a:lstStyle/>
          <a:p>
            <a:fld id="{330EA680-D336-4FF7-8B7A-9848BB0A1C32}" type="slidenum">
              <a:rPr lang="en-US" smtClean="0"/>
              <a:t>39</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861" y="2059043"/>
            <a:ext cx="6116779" cy="2381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직사각형 11"/>
          <p:cNvSpPr/>
          <p:nvPr/>
        </p:nvSpPr>
        <p:spPr>
          <a:xfrm>
            <a:off x="703932" y="5998416"/>
            <a:ext cx="6628519" cy="430887"/>
          </a:xfrm>
          <a:prstGeom prst="rect">
            <a:avLst/>
          </a:prstGeom>
        </p:spPr>
        <p:txBody>
          <a:bodyPr wrap="square">
            <a:spAutoFit/>
          </a:bodyPr>
          <a:lstStyle/>
          <a:p>
            <a:r>
              <a:rPr lang="en-US" altLang="ko-KR" sz="1100" dirty="0"/>
              <a:t>Kaushik et. al. Learning the Difference that Makes a Difference with Counterfactually-Augmented Data (ICLR 2020) </a:t>
            </a:r>
            <a:endParaRPr lang="en-US" altLang="ko-KR" sz="1100" dirty="0">
              <a:solidFill>
                <a:schemeClr val="accent4">
                  <a:lumMod val="50000"/>
                </a:schemeClr>
              </a:solidFill>
            </a:endParaRPr>
          </a:p>
          <a:p>
            <a:endParaRPr lang="en-US" altLang="ko-KR" sz="1100" dirty="0">
              <a:solidFill>
                <a:schemeClr val="accent1"/>
              </a:solidFill>
            </a:endParaRPr>
          </a:p>
        </p:txBody>
      </p:sp>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6580" y="2741637"/>
            <a:ext cx="4752975" cy="26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직사각형 8"/>
          <p:cNvSpPr/>
          <p:nvPr/>
        </p:nvSpPr>
        <p:spPr>
          <a:xfrm>
            <a:off x="7522952" y="3128898"/>
            <a:ext cx="905773" cy="241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IMDB</a:t>
            </a:r>
            <a:endParaRPr lang="ko-KR" alt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3455" y="4608453"/>
            <a:ext cx="5953125" cy="962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직사각형 3"/>
          <p:cNvSpPr/>
          <p:nvPr/>
        </p:nvSpPr>
        <p:spPr>
          <a:xfrm>
            <a:off x="6607834" y="5089465"/>
            <a:ext cx="468746" cy="3169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err="1"/>
              <a:t>Neg</a:t>
            </a:r>
            <a:endParaRPr lang="ko-KR" altLang="en-US" sz="1100" dirty="0"/>
          </a:p>
        </p:txBody>
      </p:sp>
      <p:sp>
        <p:nvSpPr>
          <p:cNvPr id="17" name="직사각형 16"/>
          <p:cNvSpPr/>
          <p:nvPr/>
        </p:nvSpPr>
        <p:spPr>
          <a:xfrm>
            <a:off x="2587924" y="5089464"/>
            <a:ext cx="819509" cy="1584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t>frustrated</a:t>
            </a:r>
            <a:endParaRPr lang="ko-KR" altLang="en-US" sz="1100" dirty="0"/>
          </a:p>
        </p:txBody>
      </p:sp>
    </p:spTree>
    <p:extLst>
      <p:ext uri="{BB962C8B-B14F-4D97-AF65-F5344CB8AC3E}">
        <p14:creationId xmlns:p14="http://schemas.microsoft.com/office/powerpoint/2010/main" val="3265038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77"/>
                                        </p:tgtEl>
                                        <p:attrNameLst>
                                          <p:attrName>style.visibility</p:attrName>
                                        </p:attrNameLst>
                                      </p:cBhvr>
                                      <p:to>
                                        <p:strVal val="visible"/>
                                      </p:to>
                                    </p:set>
                                    <p:anim calcmode="lin" valueType="num">
                                      <p:cBhvr additive="base">
                                        <p:cTn id="19" dur="500" fill="hold"/>
                                        <p:tgtEl>
                                          <p:spTgt spid="3077"/>
                                        </p:tgtEl>
                                        <p:attrNameLst>
                                          <p:attrName>ppt_x</p:attrName>
                                        </p:attrNameLst>
                                      </p:cBhvr>
                                      <p:tavLst>
                                        <p:tav tm="0">
                                          <p:val>
                                            <p:strVal val="#ppt_x"/>
                                          </p:val>
                                        </p:tav>
                                        <p:tav tm="100000">
                                          <p:val>
                                            <p:strVal val="#ppt_x"/>
                                          </p:val>
                                        </p:tav>
                                      </p:tavLst>
                                    </p:anim>
                                    <p:anim calcmode="lin" valueType="num">
                                      <p:cBhvr additive="base">
                                        <p:cTn id="20" dur="500" fill="hold"/>
                                        <p:tgtEl>
                                          <p:spTgt spid="307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animBg="1"/>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3A80844-7C0D-4562-8E70-E49B57010BB7}"/>
              </a:ext>
            </a:extLst>
          </p:cNvPr>
          <p:cNvSpPr>
            <a:spLocks noGrp="1"/>
          </p:cNvSpPr>
          <p:nvPr>
            <p:ph type="title"/>
          </p:nvPr>
        </p:nvSpPr>
        <p:spPr/>
        <p:txBody>
          <a:bodyPr/>
          <a:lstStyle/>
          <a:p>
            <a:r>
              <a:rPr lang="en-US" altLang="ko-KR" dirty="0"/>
              <a:t>Limitation (2/2): Dataset Bias</a:t>
            </a:r>
            <a:endParaRPr lang="ko-KR" altLang="en-US" dirty="0"/>
          </a:p>
        </p:txBody>
      </p:sp>
      <p:sp>
        <p:nvSpPr>
          <p:cNvPr id="3" name="내용 개체 틀 2">
            <a:extLst>
              <a:ext uri="{FF2B5EF4-FFF2-40B4-BE49-F238E27FC236}">
                <a16:creationId xmlns:a16="http://schemas.microsoft.com/office/drawing/2014/main" id="{1F941E30-DD0E-43A6-BC27-E4586A1B7C4A}"/>
              </a:ext>
            </a:extLst>
          </p:cNvPr>
          <p:cNvSpPr>
            <a:spLocks noGrp="1"/>
          </p:cNvSpPr>
          <p:nvPr>
            <p:ph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E7AB64B-B85D-4486-8461-728C6EEE1BB6}"/>
              </a:ext>
            </a:extLst>
          </p:cNvPr>
          <p:cNvSpPr>
            <a:spLocks noGrp="1"/>
          </p:cNvSpPr>
          <p:nvPr>
            <p:ph type="sldNum" sz="quarter" idx="12"/>
          </p:nvPr>
        </p:nvSpPr>
        <p:spPr/>
        <p:txBody>
          <a:bodyPr/>
          <a:lstStyle/>
          <a:p>
            <a:fld id="{330EA680-D336-4FF7-8B7A-9848BB0A1C32}" type="slidenum">
              <a:rPr lang="en-US" smtClean="0"/>
              <a:t>4</a:t>
            </a:fld>
            <a:endParaRPr lang="en-US"/>
          </a:p>
        </p:txBody>
      </p:sp>
      <p:pic>
        <p:nvPicPr>
          <p:cNvPr id="5" name="그림 4">
            <a:extLst>
              <a:ext uri="{FF2B5EF4-FFF2-40B4-BE49-F238E27FC236}">
                <a16:creationId xmlns:a16="http://schemas.microsoft.com/office/drawing/2014/main" id="{1DB82ACD-950A-48B7-957D-B4B293B40F3A}"/>
              </a:ext>
            </a:extLst>
          </p:cNvPr>
          <p:cNvPicPr>
            <a:picLocks noChangeAspect="1"/>
          </p:cNvPicPr>
          <p:nvPr/>
        </p:nvPicPr>
        <p:blipFill>
          <a:blip r:embed="rId2"/>
          <a:stretch>
            <a:fillRect/>
          </a:stretch>
        </p:blipFill>
        <p:spPr>
          <a:xfrm>
            <a:off x="1819073" y="1497575"/>
            <a:ext cx="6975238" cy="4679388"/>
          </a:xfrm>
          <a:prstGeom prst="rect">
            <a:avLst/>
          </a:prstGeom>
        </p:spPr>
      </p:pic>
    </p:spTree>
    <p:extLst>
      <p:ext uri="{BB962C8B-B14F-4D97-AF65-F5344CB8AC3E}">
        <p14:creationId xmlns:p14="http://schemas.microsoft.com/office/powerpoint/2010/main" val="6099214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prstGeom prst="rect">
            <a:avLst/>
          </a:prstGeom>
        </p:spPr>
        <p:txBody>
          <a:bodyPr spcFirstLastPara="1" wrap="square" lIns="121897" tIns="121897" rIns="121897" bIns="121897" anchor="b" anchorCtr="0">
            <a:noAutofit/>
          </a:bodyPr>
          <a:lstStyle/>
          <a:p>
            <a:pPr>
              <a:spcBef>
                <a:spcPts val="0"/>
              </a:spcBef>
            </a:pPr>
            <a:endParaRPr sz="3900" dirty="0">
              <a:solidFill>
                <a:srgbClr val="000000"/>
              </a:solidFill>
            </a:endParaRPr>
          </a:p>
        </p:txBody>
      </p:sp>
      <p:sp>
        <p:nvSpPr>
          <p:cNvPr id="55" name="Google Shape;55;p13"/>
          <p:cNvSpPr txBox="1">
            <a:spLocks noGrp="1"/>
          </p:cNvSpPr>
          <p:nvPr>
            <p:ph idx="1"/>
          </p:nvPr>
        </p:nvSpPr>
        <p:spPr>
          <a:prstGeom prst="rect">
            <a:avLst/>
          </a:prstGeom>
        </p:spPr>
        <p:txBody>
          <a:bodyPr spcFirstLastPara="1" wrap="square" lIns="121897" tIns="121897" rIns="121897" bIns="121897" anchor="t" anchorCtr="0">
            <a:noAutofit/>
          </a:bodyPr>
          <a:lstStyle/>
          <a:p>
            <a:pPr>
              <a:spcBef>
                <a:spcPts val="0"/>
              </a:spcBef>
            </a:pPr>
            <a:r>
              <a:rPr lang="en-US" altLang="ko" sz="2100" dirty="0">
                <a:solidFill>
                  <a:srgbClr val="000000"/>
                </a:solidFill>
              </a:rPr>
              <a:t>Annotating attention supervision per sample is expensive </a:t>
            </a:r>
          </a:p>
          <a:p>
            <a:pPr>
              <a:spcBef>
                <a:spcPts val="0"/>
              </a:spcBef>
            </a:pPr>
            <a:r>
              <a:rPr lang="en-US" altLang="ko" sz="2100" dirty="0">
                <a:solidFill>
                  <a:srgbClr val="000000"/>
                </a:solidFill>
              </a:rPr>
              <a:t>Individualized causal effect can be distilled from </a:t>
            </a:r>
            <a:r>
              <a:rPr lang="en-US" altLang="ko" sz="2100" dirty="0" err="1">
                <a:solidFill>
                  <a:srgbClr val="000000"/>
                </a:solidFill>
              </a:rPr>
              <a:t>pretrained</a:t>
            </a:r>
            <a:r>
              <a:rPr lang="en-US" altLang="ko" sz="2100" dirty="0">
                <a:solidFill>
                  <a:srgbClr val="000000"/>
                </a:solidFill>
              </a:rPr>
              <a:t> model f by comparing outcome on f(x) and f(x’)</a:t>
            </a:r>
          </a:p>
          <a:p>
            <a:pPr>
              <a:spcBef>
                <a:spcPts val="0"/>
              </a:spcBef>
            </a:pPr>
            <a:endParaRPr lang="en-US" altLang="ko" sz="2100" dirty="0">
              <a:solidFill>
                <a:srgbClr val="00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3693" y="3252938"/>
            <a:ext cx="3805604" cy="2537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Google Shape;63;p14">
            <a:extLst>
              <a:ext uri="{FF2B5EF4-FFF2-40B4-BE49-F238E27FC236}">
                <a16:creationId xmlns:a16="http://schemas.microsoft.com/office/drawing/2014/main" id="{FADAD83F-2684-4992-88BE-38621FA5CEEE}"/>
              </a:ext>
            </a:extLst>
          </p:cNvPr>
          <p:cNvSpPr/>
          <p:nvPr/>
        </p:nvSpPr>
        <p:spPr>
          <a:xfrm>
            <a:off x="1764232" y="3386374"/>
            <a:ext cx="3876320" cy="778772"/>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897" tIns="121897" rIns="121897" bIns="121897" anchor="ctr" anchorCtr="0">
            <a:noAutofit/>
          </a:bodyPr>
          <a:lstStyle/>
          <a:p>
            <a:pPr algn="ctr"/>
            <a:r>
              <a:rPr lang="en-US" altLang="ko-KR" sz="1600" i="1" dirty="0"/>
              <a:t>“this place is </a:t>
            </a:r>
            <a:r>
              <a:rPr lang="en-US" altLang="ko-KR" sz="1600" i="1" dirty="0">
                <a:highlight>
                  <a:srgbClr val="FFFF00"/>
                </a:highlight>
              </a:rPr>
              <a:t>small</a:t>
            </a:r>
            <a:r>
              <a:rPr lang="en-US" altLang="ko-KR" sz="1600" i="1" dirty="0"/>
              <a:t> and </a:t>
            </a:r>
            <a:r>
              <a:rPr lang="en-US" altLang="ko-KR" sz="1600" i="1" dirty="0">
                <a:highlight>
                  <a:srgbClr val="FFFF00"/>
                </a:highlight>
              </a:rPr>
              <a:t>crowded</a:t>
            </a:r>
            <a:r>
              <a:rPr lang="en-US" altLang="ko-KR" sz="1600" i="1" dirty="0"/>
              <a:t> but the service is quick” (negative)</a:t>
            </a:r>
            <a:endParaRPr lang="ko-KR" altLang="en-US" sz="1600" i="1" dirty="0"/>
          </a:p>
        </p:txBody>
      </p:sp>
      <p:sp>
        <p:nvSpPr>
          <p:cNvPr id="10" name="Google Shape;63;p14">
            <a:extLst>
              <a:ext uri="{FF2B5EF4-FFF2-40B4-BE49-F238E27FC236}">
                <a16:creationId xmlns:a16="http://schemas.microsoft.com/office/drawing/2014/main" id="{7E186BC7-D7A8-4BFD-B79B-2D143B614B37}"/>
              </a:ext>
            </a:extLst>
          </p:cNvPr>
          <p:cNvSpPr/>
          <p:nvPr/>
        </p:nvSpPr>
        <p:spPr>
          <a:xfrm>
            <a:off x="1764232" y="4424755"/>
            <a:ext cx="3876320" cy="778772"/>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897" tIns="121897" rIns="121897" bIns="121897" anchor="ctr" anchorCtr="0">
            <a:noAutofit/>
          </a:bodyPr>
          <a:lstStyle/>
          <a:p>
            <a:pPr algn="ctr"/>
            <a:r>
              <a:rPr lang="en-US" altLang="ko-KR" sz="1600" i="1" dirty="0"/>
              <a:t>“this place is small and crowded but the service is </a:t>
            </a:r>
            <a:r>
              <a:rPr lang="en-US" altLang="ko-KR" sz="1600" i="1" dirty="0">
                <a:highlight>
                  <a:srgbClr val="FFFF00"/>
                </a:highlight>
              </a:rPr>
              <a:t>quick</a:t>
            </a:r>
            <a:r>
              <a:rPr lang="en-US" altLang="ko-KR" sz="1600" i="1" dirty="0"/>
              <a:t>” (positive)</a:t>
            </a:r>
            <a:endParaRPr lang="ko-KR" altLang="en-US" sz="1600" i="1" dirty="0"/>
          </a:p>
        </p:txBody>
      </p:sp>
      <p:sp>
        <p:nvSpPr>
          <p:cNvPr id="12" name="제목 1"/>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KR" dirty="0"/>
              <a:t>Direction II: Predict</a:t>
            </a:r>
            <a:endParaRPr lang="ko-KR" altLang="en-US" dirty="0"/>
          </a:p>
        </p:txBody>
      </p:sp>
      <p:sp>
        <p:nvSpPr>
          <p:cNvPr id="13" name="모서리가 둥근 직사각형 12"/>
          <p:cNvSpPr/>
          <p:nvPr/>
        </p:nvSpPr>
        <p:spPr>
          <a:xfrm>
            <a:off x="10192871" y="242047"/>
            <a:ext cx="1896035" cy="71269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dirty="0"/>
              <a:t>EMNLP20</a:t>
            </a:r>
            <a:endParaRPr lang="ko-KR" altLang="en-US" dirty="0"/>
          </a:p>
        </p:txBody>
      </p:sp>
    </p:spTree>
    <p:extLst>
      <p:ext uri="{BB962C8B-B14F-4D97-AF65-F5344CB8AC3E}">
        <p14:creationId xmlns:p14="http://schemas.microsoft.com/office/powerpoint/2010/main" val="23385090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Hands-on: Counterfactual Dataset Example</a:t>
            </a:r>
            <a:endParaRPr lang="ko-KR" altLang="en-US" dirty="0"/>
          </a:p>
        </p:txBody>
      </p:sp>
      <p:sp>
        <p:nvSpPr>
          <p:cNvPr id="3" name="내용 개체 틀 2"/>
          <p:cNvSpPr>
            <a:spLocks noGrp="1"/>
          </p:cNvSpPr>
          <p:nvPr>
            <p:ph sz="half" idx="1"/>
          </p:nvPr>
        </p:nvSpPr>
        <p:spPr/>
        <p:txBody>
          <a:bodyPr/>
          <a:lstStyle/>
          <a:p>
            <a:r>
              <a:rPr lang="en-US" altLang="ko-KR" dirty="0"/>
              <a:t>https://colab.research.google.com/drive/1s2lPk1GXEAUHBVewqcRaaOZGGu2WbB_l?usp=sharing</a:t>
            </a:r>
          </a:p>
          <a:p>
            <a:endParaRPr lang="ko-KR" altLang="en-US" dirty="0"/>
          </a:p>
        </p:txBody>
      </p:sp>
      <p:sp>
        <p:nvSpPr>
          <p:cNvPr id="4" name="내용 개체 틀 3"/>
          <p:cNvSpPr>
            <a:spLocks noGrp="1"/>
          </p:cNvSpPr>
          <p:nvPr>
            <p:ph sz="half" idx="2"/>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330EA680-D336-4FF7-8B7A-9848BB0A1C32}" type="slidenum">
              <a:rPr lang="en-US" smtClean="0"/>
              <a:t>41</a:t>
            </a:fld>
            <a:endParaRPr lang="en-US"/>
          </a:p>
        </p:txBody>
      </p:sp>
    </p:spTree>
    <p:extLst>
      <p:ext uri="{BB962C8B-B14F-4D97-AF65-F5344CB8AC3E}">
        <p14:creationId xmlns:p14="http://schemas.microsoft.com/office/powerpoint/2010/main" val="2129967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a:t>More </a:t>
            </a:r>
            <a:r>
              <a:rPr lang="en-US" altLang="ko-KR" dirty="0"/>
              <a:t>Directions</a:t>
            </a:r>
            <a:endParaRPr lang="ko-KR" altLang="en-US" dirty="0"/>
          </a:p>
        </p:txBody>
      </p:sp>
      <p:sp>
        <p:nvSpPr>
          <p:cNvPr id="3" name="텍스트 개체 틀 2"/>
          <p:cNvSpPr>
            <a:spLocks noGrp="1"/>
          </p:cNvSpPr>
          <p:nvPr>
            <p:ph type="body" idx="1"/>
          </p:nvPr>
        </p:nvSpPr>
        <p:spPr/>
        <p:txBody>
          <a:bodyPr/>
          <a:lstStyle/>
          <a:p>
            <a:r>
              <a:rPr lang="en-US" altLang="ko-KR" dirty="0"/>
              <a:t>Perturbing </a:t>
            </a:r>
            <a:r>
              <a:rPr lang="en-US" altLang="ko-KR" dirty="0">
                <a:solidFill>
                  <a:srgbClr val="FF0000"/>
                </a:solidFill>
              </a:rPr>
              <a:t>x</a:t>
            </a:r>
            <a:r>
              <a:rPr lang="en-US" altLang="ko-KR" dirty="0"/>
              <a:t> into x’ and comparing counterfactual outcome </a:t>
            </a:r>
            <a:r>
              <a:rPr lang="en-US" altLang="ko-KR" dirty="0">
                <a:solidFill>
                  <a:srgbClr val="FF0000"/>
                </a:solidFill>
              </a:rPr>
              <a:t>f</a:t>
            </a:r>
            <a:r>
              <a:rPr lang="en-US" altLang="ko-KR" dirty="0"/>
              <a:t>(x) and f(x’), to </a:t>
            </a:r>
            <a:r>
              <a:rPr lang="en-US" altLang="ko-KR" dirty="0">
                <a:solidFill>
                  <a:schemeClr val="accent2"/>
                </a:solidFill>
              </a:rPr>
              <a:t>add</a:t>
            </a:r>
            <a:r>
              <a:rPr lang="en-US" altLang="ko-KR" dirty="0"/>
              <a:t>/</a:t>
            </a:r>
            <a:r>
              <a:rPr lang="en-US" altLang="ko-KR" dirty="0">
                <a:solidFill>
                  <a:schemeClr val="accent6"/>
                </a:solidFill>
              </a:rPr>
              <a:t>remove</a:t>
            </a:r>
            <a:r>
              <a:rPr lang="en-US" altLang="ko-KR" dirty="0"/>
              <a:t> supervisions (</a:t>
            </a:r>
            <a:r>
              <a:rPr lang="el-GR" altLang="ko-KR" dirty="0"/>
              <a:t>Δ</a:t>
            </a:r>
            <a:r>
              <a:rPr lang="en-US" altLang="ko-KR" dirty="0"/>
              <a:t>f/</a:t>
            </a:r>
            <a:r>
              <a:rPr lang="el-GR" altLang="ko-KR" dirty="0"/>
              <a:t>Δ</a:t>
            </a:r>
            <a:r>
              <a:rPr lang="en-US" altLang="ko-KR" dirty="0"/>
              <a:t>x as causal importance indicator)</a:t>
            </a:r>
            <a:endParaRPr lang="ko-KR" altLang="en-US" dirty="0">
              <a:solidFill>
                <a:srgbClr val="FF0000"/>
              </a:solidFill>
            </a:endParaRPr>
          </a:p>
        </p:txBody>
      </p:sp>
      <p:sp>
        <p:nvSpPr>
          <p:cNvPr id="4" name="슬라이드 번호 개체 틀 3"/>
          <p:cNvSpPr>
            <a:spLocks noGrp="1"/>
          </p:cNvSpPr>
          <p:nvPr>
            <p:ph type="sldNum" idx="12"/>
          </p:nvPr>
        </p:nvSpPr>
        <p:spPr/>
        <p:txBody>
          <a:bodyPr/>
          <a:lstStyle/>
          <a:p>
            <a:fld id="{00000000-1234-1234-1234-123412341234}" type="slidenum">
              <a:rPr lang="en-US" altLang="ko" smtClean="0"/>
              <a:pPr/>
              <a:t>42</a:t>
            </a:fld>
            <a:endParaRPr lang="ko" altLang="en-US"/>
          </a:p>
        </p:txBody>
      </p:sp>
      <p:graphicFrame>
        <p:nvGraphicFramePr>
          <p:cNvPr id="5" name="표 4"/>
          <p:cNvGraphicFramePr>
            <a:graphicFrameLocks noGrp="1"/>
          </p:cNvGraphicFramePr>
          <p:nvPr>
            <p:extLst/>
          </p:nvPr>
        </p:nvGraphicFramePr>
        <p:xfrm>
          <a:off x="952500" y="2959361"/>
          <a:ext cx="10216076" cy="1483360"/>
        </p:xfrm>
        <a:graphic>
          <a:graphicData uri="http://schemas.openxmlformats.org/drawingml/2006/table">
            <a:tbl>
              <a:tblPr firstRow="1" bandRow="1">
                <a:tableStyleId>{5C22544A-7EE6-4342-B048-85BDC9FD1C3A}</a:tableStyleId>
              </a:tblPr>
              <a:tblGrid>
                <a:gridCol w="2004060">
                  <a:extLst>
                    <a:ext uri="{9D8B030D-6E8A-4147-A177-3AD203B41FA5}">
                      <a16:colId xmlns:a16="http://schemas.microsoft.com/office/drawing/2014/main" val="20000"/>
                    </a:ext>
                  </a:extLst>
                </a:gridCol>
                <a:gridCol w="1630680">
                  <a:extLst>
                    <a:ext uri="{9D8B030D-6E8A-4147-A177-3AD203B41FA5}">
                      <a16:colId xmlns:a16="http://schemas.microsoft.com/office/drawing/2014/main" val="20001"/>
                    </a:ext>
                  </a:extLst>
                </a:gridCol>
                <a:gridCol w="6581336">
                  <a:extLst>
                    <a:ext uri="{9D8B030D-6E8A-4147-A177-3AD203B41FA5}">
                      <a16:colId xmlns:a16="http://schemas.microsoft.com/office/drawing/2014/main" val="20002"/>
                    </a:ext>
                  </a:extLst>
                </a:gridCol>
              </a:tblGrid>
              <a:tr h="370840">
                <a:tc>
                  <a:txBody>
                    <a:bodyPr/>
                    <a:lstStyle/>
                    <a:p>
                      <a:pPr latinLnBrk="1"/>
                      <a:r>
                        <a:rPr lang="en-US" altLang="ko-KR" dirty="0"/>
                        <a:t>x</a:t>
                      </a:r>
                      <a:endParaRPr lang="ko-KR" altLang="en-US" dirty="0"/>
                    </a:p>
                  </a:txBody>
                  <a:tcPr/>
                </a:tc>
                <a:tc>
                  <a:txBody>
                    <a:bodyPr/>
                    <a:lstStyle/>
                    <a:p>
                      <a:pPr latinLnBrk="1"/>
                      <a:r>
                        <a:rPr lang="en-US" altLang="ko-KR" dirty="0"/>
                        <a:t>f</a:t>
                      </a:r>
                      <a:endParaRPr lang="ko-KR" altLang="en-US" dirty="0"/>
                    </a:p>
                  </a:txBody>
                  <a:tcPr/>
                </a:tc>
                <a:tc>
                  <a:txBody>
                    <a:bodyPr/>
                    <a:lstStyle/>
                    <a:p>
                      <a:pPr latinLnBrk="1"/>
                      <a:r>
                        <a:rPr lang="en-US" altLang="ko-KR" dirty="0"/>
                        <a:t>optimize</a:t>
                      </a:r>
                      <a:endParaRPr lang="ko-KR" altLang="en-US" dirty="0"/>
                    </a:p>
                  </a:txBody>
                  <a:tcPr/>
                </a:tc>
                <a:extLst>
                  <a:ext uri="{0D108BD9-81ED-4DB2-BD59-A6C34878D82A}">
                    <a16:rowId xmlns:a16="http://schemas.microsoft.com/office/drawing/2014/main" val="10000"/>
                  </a:ext>
                </a:extLst>
              </a:tr>
              <a:tr h="370840">
                <a:tc>
                  <a:txBody>
                    <a:bodyPr/>
                    <a:lstStyle/>
                    <a:p>
                      <a:pPr latinLnBrk="1"/>
                      <a:r>
                        <a:rPr lang="en-US" altLang="ko-KR" dirty="0"/>
                        <a:t>Attention</a:t>
                      </a:r>
                      <a:endParaRPr lang="ko-KR" altLang="en-US" dirty="0"/>
                    </a:p>
                  </a:txBody>
                  <a:tcPr>
                    <a:solidFill>
                      <a:schemeClr val="accent2">
                        <a:lumMod val="20000"/>
                        <a:lumOff val="80000"/>
                      </a:schemeClr>
                    </a:solidFill>
                  </a:tcPr>
                </a:tc>
                <a:tc>
                  <a:txBody>
                    <a:bodyPr/>
                    <a:lstStyle/>
                    <a:p>
                      <a:pPr latinLnBrk="1"/>
                      <a:r>
                        <a:rPr lang="en-US" altLang="ko-KR" dirty="0"/>
                        <a:t>Label</a:t>
                      </a:r>
                      <a:r>
                        <a:rPr lang="en-US" altLang="ko-KR" baseline="0" dirty="0"/>
                        <a:t> loss</a:t>
                      </a:r>
                      <a:endParaRPr lang="ko-KR" altLang="en-US" dirty="0"/>
                    </a:p>
                  </a:txBody>
                  <a:tcPr>
                    <a:solidFill>
                      <a:schemeClr val="accent2">
                        <a:lumMod val="20000"/>
                        <a:lumOff val="80000"/>
                      </a:schemeClr>
                    </a:solidFill>
                  </a:tcPr>
                </a:tc>
                <a:tc>
                  <a:txBody>
                    <a:bodyPr/>
                    <a:lstStyle/>
                    <a:p>
                      <a:pPr latinLnBrk="1"/>
                      <a:r>
                        <a:rPr lang="en-US" altLang="ko-KR" dirty="0"/>
                        <a:t>De-emphasize</a:t>
                      </a:r>
                      <a:r>
                        <a:rPr lang="en-US" altLang="ko-KR" baseline="0" dirty="0"/>
                        <a:t> attention on unimportant words [EMNLP2020]</a:t>
                      </a:r>
                      <a:endParaRPr lang="ko-KR" altLang="en-US"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latinLnBrk="1"/>
                      <a:r>
                        <a:rPr lang="en-US" altLang="ko-KR" dirty="0"/>
                        <a:t>Instance</a:t>
                      </a:r>
                      <a:endParaRPr lang="ko-KR" altLang="en-US" dirty="0"/>
                    </a:p>
                  </a:txBody>
                  <a:tcPr>
                    <a:solidFill>
                      <a:schemeClr val="accent6">
                        <a:lumMod val="20000"/>
                        <a:lumOff val="80000"/>
                      </a:schemeClr>
                    </a:solidFill>
                  </a:tcPr>
                </a:tc>
                <a:tc>
                  <a:txBody>
                    <a:bodyPr/>
                    <a:lstStyle/>
                    <a:p>
                      <a:pPr latinLnBrk="1"/>
                      <a:r>
                        <a:rPr lang="en-US" altLang="ko-KR" dirty="0"/>
                        <a:t>Training loss</a:t>
                      </a:r>
                      <a:endParaRPr lang="ko-KR" altLang="en-US" dirty="0"/>
                    </a:p>
                  </a:txBody>
                  <a:tcPr>
                    <a:solidFill>
                      <a:schemeClr val="accent6">
                        <a:lumMod val="20000"/>
                        <a:lumOff val="80000"/>
                      </a:schemeClr>
                    </a:solidFill>
                  </a:tcPr>
                </a:tc>
                <a:tc>
                  <a:txBody>
                    <a:bodyPr/>
                    <a:lstStyle/>
                    <a:p>
                      <a:pPr latinLnBrk="1"/>
                      <a:r>
                        <a:rPr lang="en-US" altLang="ko-KR" dirty="0"/>
                        <a:t>Throw away harmful</a:t>
                      </a:r>
                      <a:r>
                        <a:rPr lang="en-US" altLang="ko-KR" baseline="0" dirty="0"/>
                        <a:t> annotations for search </a:t>
                      </a:r>
                      <a:r>
                        <a:rPr lang="en-US" altLang="ko-KR" dirty="0"/>
                        <a:t>[ICTIR</a:t>
                      </a:r>
                      <a:r>
                        <a:rPr lang="en-US" altLang="ko-KR" baseline="0" dirty="0"/>
                        <a:t>2020]</a:t>
                      </a:r>
                      <a:endParaRPr lang="ko-KR" altLang="en-US" dirty="0"/>
                    </a:p>
                  </a:txBody>
                  <a:tcPr>
                    <a:solidFill>
                      <a:schemeClr val="accent6">
                        <a:lumMod val="20000"/>
                        <a:lumOff val="80000"/>
                      </a:schemeClr>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err="1"/>
                        <a:t>Ctx-rsp</a:t>
                      </a:r>
                      <a:r>
                        <a:rPr lang="en-US" altLang="ko-KR" dirty="0"/>
                        <a:t> mapping</a:t>
                      </a:r>
                      <a:endParaRPr lang="ko-KR" altLang="en-US" dirty="0"/>
                    </a:p>
                  </a:txBody>
                  <a:tcPr>
                    <a:solidFill>
                      <a:schemeClr val="accent2">
                        <a:lumMod val="20000"/>
                        <a:lumOff val="80000"/>
                      </a:schemeClr>
                    </a:solidFill>
                  </a:tcPr>
                </a:tc>
                <a:tc>
                  <a:txBody>
                    <a:bodyPr/>
                    <a:lstStyle/>
                    <a:p>
                      <a:pPr latinLnBrk="1"/>
                      <a:r>
                        <a:rPr lang="en-US" altLang="ko-KR" dirty="0"/>
                        <a:t>Label loss</a:t>
                      </a:r>
                      <a:endParaRPr lang="ko-KR" altLang="en-US" dirty="0"/>
                    </a:p>
                  </a:txBody>
                  <a:tcPr>
                    <a:solidFill>
                      <a:schemeClr val="accent2">
                        <a:lumMod val="20000"/>
                        <a:lumOff val="80000"/>
                      </a:schemeClr>
                    </a:solidFill>
                  </a:tcPr>
                </a:tc>
                <a:tc>
                  <a:txBody>
                    <a:bodyPr/>
                    <a:lstStyle/>
                    <a:p>
                      <a:pPr latinLnBrk="1"/>
                      <a:r>
                        <a:rPr lang="en-US" altLang="ko-KR" dirty="0"/>
                        <a:t>Augment</a:t>
                      </a:r>
                      <a:r>
                        <a:rPr lang="en-US" altLang="ko-KR" baseline="0" dirty="0"/>
                        <a:t> counterfactual observations [INTERSPEECH2020]</a:t>
                      </a:r>
                      <a:endParaRPr lang="ko-KR" altLang="en-US" dirty="0"/>
                    </a:p>
                  </a:txBody>
                  <a:tcPr>
                    <a:solidFill>
                      <a:schemeClr val="accent2">
                        <a:lumMod val="20000"/>
                        <a:lumOff val="80000"/>
                      </a:schemeClr>
                    </a:solidFill>
                  </a:tcPr>
                </a:tc>
                <a:extLst>
                  <a:ext uri="{0D108BD9-81ED-4DB2-BD59-A6C34878D82A}">
                    <a16:rowId xmlns:a16="http://schemas.microsoft.com/office/drawing/2014/main" val="10003"/>
                  </a:ext>
                </a:extLst>
              </a:tr>
            </a:tbl>
          </a:graphicData>
        </a:graphic>
      </p:graphicFrame>
      <p:sp>
        <p:nvSpPr>
          <p:cNvPr id="6" name="직사각형 5"/>
          <p:cNvSpPr/>
          <p:nvPr/>
        </p:nvSpPr>
        <p:spPr>
          <a:xfrm>
            <a:off x="2225040" y="5709196"/>
            <a:ext cx="9966960" cy="646331"/>
          </a:xfrm>
          <a:prstGeom prst="rect">
            <a:avLst/>
          </a:prstGeom>
        </p:spPr>
        <p:txBody>
          <a:bodyPr wrap="square">
            <a:spAutoFit/>
          </a:bodyPr>
          <a:lstStyle/>
          <a:p>
            <a:r>
              <a:rPr lang="en-US" altLang="ko-KR" dirty="0"/>
              <a:t>Conditional Response Augmentation for Dialogue using Knowledge Distillation, INTERSPEECH 2020</a:t>
            </a:r>
          </a:p>
          <a:p>
            <a:r>
              <a:rPr lang="en-US" altLang="ko-KR" dirty="0"/>
              <a:t>Training Data Optimization for Pairwise Learning to Rank, ICTIR 2020</a:t>
            </a:r>
          </a:p>
        </p:txBody>
      </p:sp>
    </p:spTree>
    <p:extLst>
      <p:ext uri="{BB962C8B-B14F-4D97-AF65-F5344CB8AC3E}">
        <p14:creationId xmlns:p14="http://schemas.microsoft.com/office/powerpoint/2010/main" val="30456214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7760022-4356-4F5F-9967-AA36185CEBE8}"/>
              </a:ext>
            </a:extLst>
          </p:cNvPr>
          <p:cNvSpPr>
            <a:spLocks noGrp="1"/>
          </p:cNvSpPr>
          <p:nvPr>
            <p:ph type="title"/>
          </p:nvPr>
        </p:nvSpPr>
        <p:spPr/>
        <p:txBody>
          <a:bodyPr/>
          <a:lstStyle/>
          <a:p>
            <a:r>
              <a:rPr lang="en-US" altLang="ko-KR" dirty="0"/>
              <a:t>Conclusion</a:t>
            </a:r>
            <a:endParaRPr lang="ko-KR" altLang="en-US" dirty="0"/>
          </a:p>
        </p:txBody>
      </p:sp>
      <p:sp>
        <p:nvSpPr>
          <p:cNvPr id="3" name="텍스트 개체 틀 2">
            <a:extLst>
              <a:ext uri="{FF2B5EF4-FFF2-40B4-BE49-F238E27FC236}">
                <a16:creationId xmlns:a16="http://schemas.microsoft.com/office/drawing/2014/main" id="{DA59BC17-8DD6-424F-93A5-2CD2297840C9}"/>
              </a:ext>
            </a:extLst>
          </p:cNvPr>
          <p:cNvSpPr>
            <a:spLocks noGrp="1"/>
          </p:cNvSpPr>
          <p:nvPr>
            <p:ph type="body" idx="1"/>
          </p:nvPr>
        </p:nvSpPr>
        <p:spPr/>
        <p:txBody>
          <a:bodyPr/>
          <a:lstStyle/>
          <a:p>
            <a:r>
              <a:rPr lang="en-US" altLang="ko-KR" dirty="0"/>
              <a:t>Deep models have changed how we tackle NLP tasks</a:t>
            </a:r>
          </a:p>
          <a:p>
            <a:r>
              <a:rPr lang="en-US" altLang="ko-KR" dirty="0"/>
              <a:t>Deep language models transfer to all such models (data-efficiency)</a:t>
            </a:r>
          </a:p>
          <a:p>
            <a:r>
              <a:rPr lang="en-US" altLang="ko-KR" dirty="0"/>
              <a:t>However, language understanding is still superficial and suffers from bias</a:t>
            </a:r>
          </a:p>
          <a:p>
            <a:r>
              <a:rPr lang="en-US" altLang="ko-KR" dirty="0"/>
              <a:t>Knowledge can be modeled as an additional modality to improve the robustness of the model</a:t>
            </a:r>
            <a:endParaRPr lang="ko-KR" altLang="en-US" dirty="0"/>
          </a:p>
        </p:txBody>
      </p:sp>
      <p:sp>
        <p:nvSpPr>
          <p:cNvPr id="4" name="슬라이드 번호 개체 틀 3">
            <a:extLst>
              <a:ext uri="{FF2B5EF4-FFF2-40B4-BE49-F238E27FC236}">
                <a16:creationId xmlns:a16="http://schemas.microsoft.com/office/drawing/2014/main" id="{58A99915-4919-472E-BCE2-72C27205517C}"/>
              </a:ext>
            </a:extLst>
          </p:cNvPr>
          <p:cNvSpPr>
            <a:spLocks noGrp="1"/>
          </p:cNvSpPr>
          <p:nvPr>
            <p:ph type="sldNum" idx="12"/>
          </p:nvPr>
        </p:nvSpPr>
        <p:spPr/>
        <p:txBody>
          <a:bodyPr/>
          <a:lstStyle/>
          <a:p>
            <a:fld id="{00000000-1234-1234-1234-123412341234}" type="slidenum">
              <a:rPr lang="en-US" altLang="ko" smtClean="0"/>
              <a:pPr/>
              <a:t>43</a:t>
            </a:fld>
            <a:endParaRPr lang="ko" altLang="en-US"/>
          </a:p>
        </p:txBody>
      </p:sp>
    </p:spTree>
    <p:extLst>
      <p:ext uri="{BB962C8B-B14F-4D97-AF65-F5344CB8AC3E}">
        <p14:creationId xmlns:p14="http://schemas.microsoft.com/office/powerpoint/2010/main" val="22653894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3"/>
          <p:cNvSpPr>
            <a:spLocks noGrp="1"/>
          </p:cNvSpPr>
          <p:nvPr>
            <p:ph idx="1"/>
          </p:nvPr>
        </p:nvSpPr>
        <p:spPr>
          <a:xfrm>
            <a:off x="552450" y="1720344"/>
            <a:ext cx="10972800" cy="4525963"/>
          </a:xfrm>
        </p:spPr>
        <p:txBody>
          <a:bodyPr>
            <a:normAutofit/>
          </a:bodyPr>
          <a:lstStyle/>
          <a:p>
            <a:r>
              <a:rPr lang="en-US" altLang="ko-KR" sz="1600" dirty="0" err="1"/>
              <a:t>Robustifying</a:t>
            </a:r>
            <a:r>
              <a:rPr lang="en-US" altLang="ko-KR" sz="1600" dirty="0"/>
              <a:t> Multi-hop QA through Pseudo-</a:t>
            </a:r>
            <a:r>
              <a:rPr lang="en-US" altLang="ko-KR" sz="1600" dirty="0" err="1"/>
              <a:t>Evidentiality</a:t>
            </a:r>
            <a:r>
              <a:rPr lang="en-US" altLang="ko-KR" sz="1600" dirty="0"/>
              <a:t> Training, ACL 2021</a:t>
            </a:r>
          </a:p>
          <a:p>
            <a:r>
              <a:rPr lang="en-US" altLang="ko-KR" sz="1600" dirty="0"/>
              <a:t>Retriever-Augmented and Controllable Review Generation, COLING 2020</a:t>
            </a:r>
          </a:p>
          <a:p>
            <a:r>
              <a:rPr lang="en-US" altLang="ko-KR" sz="1600" dirty="0"/>
              <a:t>Less is More: Attention Supervision with Counterfactuals for Text Classification, EMNLP 2020</a:t>
            </a:r>
          </a:p>
          <a:p>
            <a:r>
              <a:rPr lang="en-US" altLang="ko-KR" sz="1600" dirty="0"/>
              <a:t>Conditional Response Augmentation for Dialogue using Knowledge Distillation, INTERSPEECH 2020</a:t>
            </a:r>
          </a:p>
          <a:p>
            <a:r>
              <a:rPr lang="en-US" altLang="ko-KR" sz="1600" dirty="0"/>
              <a:t>Training Data Optimization for Pairwise Learning to Rank, ICTIR 2020</a:t>
            </a:r>
          </a:p>
          <a:p>
            <a:r>
              <a:rPr lang="en-US" altLang="ko-KR" sz="1600" dirty="0"/>
              <a:t>Learning with Limited Data for Multilingual Reading Comprehension, EMNLP 2019</a:t>
            </a:r>
          </a:p>
          <a:p>
            <a:r>
              <a:rPr lang="en-US" altLang="ko-KR" sz="1600" dirty="0"/>
              <a:t>Explanatory and Actionable Debugging for Machine Learning: A </a:t>
            </a:r>
            <a:r>
              <a:rPr lang="en-US" altLang="ko-KR" sz="1600" dirty="0" err="1"/>
              <a:t>TableQA</a:t>
            </a:r>
            <a:r>
              <a:rPr lang="en-US" altLang="ko-KR" sz="1600" dirty="0"/>
              <a:t> Demonstration, SIGIR 2019 (</a:t>
            </a:r>
            <a:r>
              <a:rPr lang="en-US" altLang="ko-KR" sz="1600" dirty="0">
                <a:hlinkClick r:id="rId2"/>
              </a:rPr>
              <a:t>demo</a:t>
            </a:r>
            <a:r>
              <a:rPr lang="en-US" altLang="ko-KR" sz="1600" dirty="0"/>
              <a:t>)</a:t>
            </a:r>
          </a:p>
          <a:p>
            <a:r>
              <a:rPr lang="en-US" altLang="ko-KR" sz="1600" dirty="0"/>
              <a:t>Counterfactual Attention Supervision, ICDM 2019 </a:t>
            </a:r>
          </a:p>
          <a:p>
            <a:r>
              <a:rPr lang="en-US" altLang="ko-KR" sz="1600" dirty="0"/>
              <a:t>Cold-Start Aware User and Product Attention for Sentiment Classification, ACL 2018</a:t>
            </a:r>
          </a:p>
          <a:p>
            <a:r>
              <a:rPr lang="en-US" altLang="ko-KR" sz="1600" dirty="0"/>
              <a:t>Translations as Additional Contexts for Sentence Classification, IJCAI 2018</a:t>
            </a:r>
          </a:p>
          <a:p>
            <a:r>
              <a:rPr lang="en-US" altLang="ko-KR" sz="1600" dirty="0"/>
              <a:t>Entity Commonsense Representation for Neural Abstractive Summarization, NAACL 2018</a:t>
            </a:r>
          </a:p>
          <a:p>
            <a:endParaRPr lang="ko-KR" altLang="en-US" dirty="0"/>
          </a:p>
        </p:txBody>
      </p:sp>
      <p:sp>
        <p:nvSpPr>
          <p:cNvPr id="5" name="제목 4"/>
          <p:cNvSpPr>
            <a:spLocks noGrp="1"/>
          </p:cNvSpPr>
          <p:nvPr>
            <p:ph type="title"/>
          </p:nvPr>
        </p:nvSpPr>
        <p:spPr/>
        <p:txBody>
          <a:bodyPr/>
          <a:lstStyle/>
          <a:p>
            <a:r>
              <a:rPr lang="en-US" altLang="ko-KR" dirty="0"/>
              <a:t>Q&amp;A</a:t>
            </a:r>
            <a:endParaRPr lang="ko-KR" altLang="en-US" dirty="0"/>
          </a:p>
        </p:txBody>
      </p:sp>
      <p:sp>
        <p:nvSpPr>
          <p:cNvPr id="2" name="灯片编号占位符 1"/>
          <p:cNvSpPr>
            <a:spLocks noGrp="1"/>
          </p:cNvSpPr>
          <p:nvPr>
            <p:ph type="sldNum" sz="quarter" idx="12"/>
          </p:nvPr>
        </p:nvSpPr>
        <p:spPr/>
        <p:txBody>
          <a:bodyPr/>
          <a:lstStyle/>
          <a:p>
            <a:fld id="{6DABABD3-3ED1-0A46-A22B-C75C27336EF7}" type="slidenum">
              <a:rPr lang="en-US" smtClean="0"/>
              <a:pPr/>
              <a:t>44</a:t>
            </a:fld>
            <a:endParaRPr lang="en-US" dirty="0"/>
          </a:p>
        </p:txBody>
      </p:sp>
      <p:sp>
        <p:nvSpPr>
          <p:cNvPr id="3" name="Rectangle 2"/>
          <p:cNvSpPr/>
          <p:nvPr/>
        </p:nvSpPr>
        <p:spPr>
          <a:xfrm>
            <a:off x="1465797" y="5841065"/>
            <a:ext cx="8911150" cy="461665"/>
          </a:xfrm>
          <a:prstGeom prst="rect">
            <a:avLst/>
          </a:prstGeom>
        </p:spPr>
        <p:txBody>
          <a:bodyPr wrap="square">
            <a:spAutoFit/>
          </a:bodyPr>
          <a:lstStyle/>
          <a:p>
            <a:pPr algn="ctr"/>
            <a:r>
              <a:rPr lang="en-US" altLang="ko-KR" sz="2400" b="1" dirty="0"/>
              <a:t>Visit </a:t>
            </a:r>
            <a:r>
              <a:rPr lang="en-US" altLang="ko-KR" sz="2400" b="1" dirty="0">
                <a:hlinkClick r:id="rId3"/>
              </a:rPr>
              <a:t>http://seungwonh.github.io</a:t>
            </a:r>
            <a:r>
              <a:rPr lang="en-US" altLang="ko-KR" sz="2400" b="1" dirty="0"/>
              <a:t> for details</a:t>
            </a:r>
            <a:endParaRPr lang="en-US" sz="2400" b="1" dirty="0"/>
          </a:p>
        </p:txBody>
      </p:sp>
    </p:spTree>
    <p:extLst>
      <p:ext uri="{BB962C8B-B14F-4D97-AF65-F5344CB8AC3E}">
        <p14:creationId xmlns:p14="http://schemas.microsoft.com/office/powerpoint/2010/main" val="17938072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solidFill>
                  <a:schemeClr val="tx2"/>
                </a:solidFill>
              </a:rPr>
              <a:t>Knowledge can address both limitations</a:t>
            </a:r>
            <a:endParaRPr lang="ko-KR" altLang="en-US" dirty="0"/>
          </a:p>
        </p:txBody>
      </p:sp>
      <p:sp>
        <p:nvSpPr>
          <p:cNvPr id="4" name="슬라이드 번호 개체 틀 3"/>
          <p:cNvSpPr>
            <a:spLocks noGrp="1"/>
          </p:cNvSpPr>
          <p:nvPr>
            <p:ph type="sldNum" sz="quarter" idx="12"/>
          </p:nvPr>
        </p:nvSpPr>
        <p:spPr/>
        <p:txBody>
          <a:bodyPr/>
          <a:lstStyle/>
          <a:p>
            <a:fld id="{6DABABD3-3ED1-0A46-A22B-C75C27336EF7}" type="slidenum">
              <a:rPr lang="en-US" smtClean="0"/>
              <a:pPr/>
              <a:t>5</a:t>
            </a:fld>
            <a:endParaRPr lang="en-US" dirty="0"/>
          </a:p>
        </p:txBody>
      </p:sp>
      <p:sp>
        <p:nvSpPr>
          <p:cNvPr id="5" name="타원 4"/>
          <p:cNvSpPr/>
          <p:nvPr/>
        </p:nvSpPr>
        <p:spPr>
          <a:xfrm>
            <a:off x="8989795" y="3405910"/>
            <a:ext cx="292100" cy="270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타원 7"/>
          <p:cNvSpPr/>
          <p:nvPr/>
        </p:nvSpPr>
        <p:spPr>
          <a:xfrm>
            <a:off x="10711873" y="3148446"/>
            <a:ext cx="292100" cy="2701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 name="직선 연결선 6"/>
          <p:cNvCxnSpPr>
            <a:stCxn id="5" idx="6"/>
            <a:endCxn id="8" idx="2"/>
          </p:cNvCxnSpPr>
          <p:nvPr/>
        </p:nvCxnSpPr>
        <p:spPr>
          <a:xfrm flipV="1">
            <a:off x="9281895" y="3283528"/>
            <a:ext cx="1429978" cy="257464"/>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126564" y="1440940"/>
            <a:ext cx="1764289" cy="369332"/>
          </a:xfrm>
          <a:prstGeom prst="rect">
            <a:avLst/>
          </a:prstGeom>
          <a:noFill/>
        </p:spPr>
        <p:txBody>
          <a:bodyPr wrap="square" lIns="91440" tIns="45720" rIns="91440" bIns="45720" rtlCol="0" anchor="t">
            <a:spAutoFit/>
          </a:bodyPr>
          <a:lstStyle/>
          <a:p>
            <a:r>
              <a:rPr lang="en-US" altLang="ko-KR" dirty="0">
                <a:solidFill>
                  <a:srgbClr val="C00000"/>
                </a:solidFill>
                <a:ea typeface="맑은 고딕"/>
              </a:rPr>
              <a:t>Raw text</a:t>
            </a:r>
            <a:endParaRPr lang="ko-KR" altLang="en-US" dirty="0">
              <a:solidFill>
                <a:srgbClr val="C00000"/>
              </a:solidFill>
            </a:endParaRPr>
          </a:p>
        </p:txBody>
      </p:sp>
      <p:sp>
        <p:nvSpPr>
          <p:cNvPr id="12" name="TextBox 11"/>
          <p:cNvSpPr txBox="1"/>
          <p:nvPr/>
        </p:nvSpPr>
        <p:spPr>
          <a:xfrm>
            <a:off x="8418801" y="2586244"/>
            <a:ext cx="1764289" cy="646331"/>
          </a:xfrm>
          <a:prstGeom prst="rect">
            <a:avLst/>
          </a:prstGeom>
          <a:noFill/>
        </p:spPr>
        <p:txBody>
          <a:bodyPr wrap="square" rtlCol="0">
            <a:spAutoFit/>
          </a:bodyPr>
          <a:lstStyle/>
          <a:p>
            <a:r>
              <a:rPr lang="en-US" altLang="ko-KR" dirty="0">
                <a:solidFill>
                  <a:srgbClr val="C00000"/>
                </a:solidFill>
              </a:rPr>
              <a:t>graph,</a:t>
            </a:r>
            <a:br>
              <a:rPr lang="en-US" altLang="ko-KR" dirty="0">
                <a:solidFill>
                  <a:srgbClr val="C00000"/>
                </a:solidFill>
              </a:rPr>
            </a:br>
            <a:r>
              <a:rPr lang="en-US" altLang="ko-KR" dirty="0">
                <a:solidFill>
                  <a:srgbClr val="C00000"/>
                </a:solidFill>
              </a:rPr>
              <a:t>table</a:t>
            </a:r>
            <a:endParaRPr lang="ko-KR" altLang="en-US" dirty="0">
              <a:solidFill>
                <a:srgbClr val="C00000"/>
              </a:solidFill>
            </a:endParaRPr>
          </a:p>
        </p:txBody>
      </p:sp>
      <p:sp>
        <p:nvSpPr>
          <p:cNvPr id="13" name="TextBox 12"/>
          <p:cNvSpPr txBox="1"/>
          <p:nvPr/>
        </p:nvSpPr>
        <p:spPr>
          <a:xfrm>
            <a:off x="8877300" y="3676073"/>
            <a:ext cx="1764289" cy="369332"/>
          </a:xfrm>
          <a:prstGeom prst="rect">
            <a:avLst/>
          </a:prstGeom>
          <a:noFill/>
        </p:spPr>
        <p:txBody>
          <a:bodyPr wrap="square" rtlCol="0">
            <a:spAutoFit/>
          </a:bodyPr>
          <a:lstStyle/>
          <a:p>
            <a:r>
              <a:rPr lang="en-US" altLang="ko-KR" dirty="0"/>
              <a:t>CA</a:t>
            </a:r>
            <a:endParaRPr lang="ko-KR" altLang="en-US" dirty="0"/>
          </a:p>
        </p:txBody>
      </p:sp>
      <p:sp>
        <p:nvSpPr>
          <p:cNvPr id="14" name="TextBox 13"/>
          <p:cNvSpPr txBox="1"/>
          <p:nvPr/>
        </p:nvSpPr>
        <p:spPr>
          <a:xfrm>
            <a:off x="10557163" y="3410589"/>
            <a:ext cx="1764289" cy="369332"/>
          </a:xfrm>
          <a:prstGeom prst="rect">
            <a:avLst/>
          </a:prstGeom>
          <a:noFill/>
        </p:spPr>
        <p:txBody>
          <a:bodyPr wrap="square" rtlCol="0">
            <a:spAutoFit/>
          </a:bodyPr>
          <a:lstStyle/>
          <a:p>
            <a:r>
              <a:rPr lang="en-US" altLang="ko-KR" dirty="0" err="1"/>
              <a:t>sacramento</a:t>
            </a:r>
            <a:endParaRPr lang="ko-KR" altLang="en-US" dirty="0"/>
          </a:p>
        </p:txBody>
      </p:sp>
      <p:sp>
        <p:nvSpPr>
          <p:cNvPr id="15" name="TextBox 14"/>
          <p:cNvSpPr txBox="1"/>
          <p:nvPr/>
        </p:nvSpPr>
        <p:spPr>
          <a:xfrm>
            <a:off x="2540359" y="4854534"/>
            <a:ext cx="2799917" cy="369332"/>
          </a:xfrm>
          <a:prstGeom prst="rect">
            <a:avLst/>
          </a:prstGeom>
          <a:noFill/>
        </p:spPr>
        <p:txBody>
          <a:bodyPr wrap="square" rtlCol="0">
            <a:spAutoFit/>
          </a:bodyPr>
          <a:lstStyle/>
          <a:p>
            <a:r>
              <a:rPr lang="en-US" altLang="ko-KR" dirty="0">
                <a:solidFill>
                  <a:srgbClr val="C00000"/>
                </a:solidFill>
              </a:rPr>
              <a:t>embedding</a:t>
            </a:r>
            <a:endParaRPr lang="ko-KR" altLang="en-US" dirty="0">
              <a:solidFill>
                <a:srgbClr val="C00000"/>
              </a:solidFill>
            </a:endParaRPr>
          </a:p>
        </p:txBody>
      </p:sp>
      <p:sp>
        <p:nvSpPr>
          <p:cNvPr id="16" name="TextBox 15"/>
          <p:cNvSpPr txBox="1"/>
          <p:nvPr/>
        </p:nvSpPr>
        <p:spPr>
          <a:xfrm>
            <a:off x="3125542" y="1415537"/>
            <a:ext cx="1302328" cy="369332"/>
          </a:xfrm>
          <a:prstGeom prst="rect">
            <a:avLst/>
          </a:prstGeom>
          <a:noFill/>
        </p:spPr>
        <p:txBody>
          <a:bodyPr wrap="square" rtlCol="0">
            <a:spAutoFit/>
          </a:bodyPr>
          <a:lstStyle/>
          <a:p>
            <a:r>
              <a:rPr lang="en-US" altLang="ko-KR" dirty="0"/>
              <a:t>(type)</a:t>
            </a:r>
            <a:endParaRPr lang="ko-KR" altLang="en-US" dirty="0"/>
          </a:p>
        </p:txBody>
      </p:sp>
      <p:sp>
        <p:nvSpPr>
          <p:cNvPr id="20" name="TextBox 19"/>
          <p:cNvSpPr txBox="1"/>
          <p:nvPr/>
        </p:nvSpPr>
        <p:spPr>
          <a:xfrm>
            <a:off x="9690098" y="3762359"/>
            <a:ext cx="1330038" cy="369332"/>
          </a:xfrm>
          <a:prstGeom prst="rect">
            <a:avLst/>
          </a:prstGeom>
          <a:noFill/>
        </p:spPr>
        <p:txBody>
          <a:bodyPr wrap="square" rtlCol="0">
            <a:spAutoFit/>
          </a:bodyPr>
          <a:lstStyle/>
          <a:p>
            <a:r>
              <a:rPr lang="en-US" altLang="ko-KR" dirty="0"/>
              <a:t>(relation)</a:t>
            </a:r>
            <a:endParaRPr lang="ko-KR" altLang="en-US" dirty="0"/>
          </a:p>
        </p:txBody>
      </p:sp>
      <p:pic>
        <p:nvPicPr>
          <p:cNvPr id="1028"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19946" y="3984731"/>
            <a:ext cx="3496751" cy="26093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TextBox 21"/>
          <p:cNvSpPr txBox="1"/>
          <p:nvPr/>
        </p:nvSpPr>
        <p:spPr>
          <a:xfrm>
            <a:off x="7556355" y="3545671"/>
            <a:ext cx="1018310" cy="369332"/>
          </a:xfrm>
          <a:prstGeom prst="rect">
            <a:avLst/>
          </a:prstGeom>
          <a:noFill/>
        </p:spPr>
        <p:txBody>
          <a:bodyPr wrap="square" rtlCol="0">
            <a:spAutoFit/>
          </a:bodyPr>
          <a:lstStyle/>
          <a:p>
            <a:r>
              <a:rPr lang="en-US" altLang="ko-KR" dirty="0"/>
              <a:t>(entity)</a:t>
            </a:r>
            <a:endParaRPr lang="ko-KR" altLang="en-US" dirty="0"/>
          </a:p>
        </p:txBody>
      </p:sp>
      <p:sp>
        <p:nvSpPr>
          <p:cNvPr id="17" name="TextBox 16"/>
          <p:cNvSpPr txBox="1"/>
          <p:nvPr/>
        </p:nvSpPr>
        <p:spPr>
          <a:xfrm>
            <a:off x="2890853" y="2705715"/>
            <a:ext cx="1996355" cy="369332"/>
          </a:xfrm>
          <a:prstGeom prst="rect">
            <a:avLst/>
          </a:prstGeom>
          <a:noFill/>
        </p:spPr>
        <p:txBody>
          <a:bodyPr wrap="square" rtlCol="0">
            <a:spAutoFit/>
          </a:bodyPr>
          <a:lstStyle/>
          <a:p>
            <a:r>
              <a:rPr lang="en-US" altLang="ko-KR" dirty="0"/>
              <a:t>(co-occurrence)</a:t>
            </a:r>
            <a:endParaRPr lang="ko-KR" altLang="en-US" dirty="0"/>
          </a:p>
        </p:txBody>
      </p:sp>
      <p:cxnSp>
        <p:nvCxnSpPr>
          <p:cNvPr id="19" name="직선 화살표 연결선 18"/>
          <p:cNvCxnSpPr/>
          <p:nvPr/>
        </p:nvCxnSpPr>
        <p:spPr>
          <a:xfrm flipH="1">
            <a:off x="7450282" y="4613381"/>
            <a:ext cx="1433368" cy="99771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21" name="표 20"/>
          <p:cNvGraphicFramePr>
            <a:graphicFrameLocks noGrp="1"/>
          </p:cNvGraphicFramePr>
          <p:nvPr>
            <p:extLst>
              <p:ext uri="{D42A27DB-BD31-4B8C-83A1-F6EECF244321}">
                <p14:modId xmlns:p14="http://schemas.microsoft.com/office/powerpoint/2010/main" val="2589319112"/>
              </p:ext>
            </p:extLst>
          </p:nvPr>
        </p:nvGraphicFramePr>
        <p:xfrm>
          <a:off x="9416327" y="2157244"/>
          <a:ext cx="1847274" cy="731520"/>
        </p:xfrm>
        <a:graphic>
          <a:graphicData uri="http://schemas.openxmlformats.org/drawingml/2006/table">
            <a:tbl>
              <a:tblPr firstRow="1" bandRow="1">
                <a:tableStyleId>{5C22544A-7EE6-4342-B048-85BDC9FD1C3A}</a:tableStyleId>
              </a:tblPr>
              <a:tblGrid>
                <a:gridCol w="923637">
                  <a:extLst>
                    <a:ext uri="{9D8B030D-6E8A-4147-A177-3AD203B41FA5}">
                      <a16:colId xmlns:a16="http://schemas.microsoft.com/office/drawing/2014/main" val="20000"/>
                    </a:ext>
                  </a:extLst>
                </a:gridCol>
                <a:gridCol w="923637">
                  <a:extLst>
                    <a:ext uri="{9D8B030D-6E8A-4147-A177-3AD203B41FA5}">
                      <a16:colId xmlns:a16="http://schemas.microsoft.com/office/drawing/2014/main" val="20001"/>
                    </a:ext>
                  </a:extLst>
                </a:gridCol>
              </a:tblGrid>
              <a:tr h="0">
                <a:tc>
                  <a:txBody>
                    <a:bodyPr/>
                    <a:lstStyle/>
                    <a:p>
                      <a:pPr latinLnBrk="1"/>
                      <a:endParaRPr lang="ko-KR" altLang="en-US" dirty="0"/>
                    </a:p>
                  </a:txBody>
                  <a:tcPr/>
                </a:tc>
                <a:tc>
                  <a:txBody>
                    <a:bodyPr/>
                    <a:lstStyle/>
                    <a:p>
                      <a:pPr latinLnBrk="1"/>
                      <a:r>
                        <a:rPr lang="en-US" altLang="ko-KR" dirty="0"/>
                        <a:t>Capital</a:t>
                      </a:r>
                      <a:endParaRPr lang="ko-KR" altLang="en-US" dirty="0"/>
                    </a:p>
                  </a:txBody>
                  <a:tcPr/>
                </a:tc>
                <a:extLst>
                  <a:ext uri="{0D108BD9-81ED-4DB2-BD59-A6C34878D82A}">
                    <a16:rowId xmlns:a16="http://schemas.microsoft.com/office/drawing/2014/main" val="10000"/>
                  </a:ext>
                </a:extLst>
              </a:tr>
              <a:tr h="0">
                <a:tc>
                  <a:txBody>
                    <a:bodyPr/>
                    <a:lstStyle/>
                    <a:p>
                      <a:pPr latinLnBrk="1"/>
                      <a:r>
                        <a:rPr lang="en-US" altLang="ko-KR" dirty="0"/>
                        <a:t>CA</a:t>
                      </a:r>
                      <a:endParaRPr lang="ko-KR" altLang="en-US" dirty="0"/>
                    </a:p>
                  </a:txBody>
                  <a:tcPr/>
                </a:tc>
                <a:tc>
                  <a:txBody>
                    <a:bodyPr/>
                    <a:lstStyle/>
                    <a:p>
                      <a:pPr latinLnBrk="1"/>
                      <a:endParaRPr lang="ko-KR" altLang="en-US" dirty="0"/>
                    </a:p>
                  </a:txBody>
                  <a:tcPr/>
                </a:tc>
                <a:extLst>
                  <a:ext uri="{0D108BD9-81ED-4DB2-BD59-A6C34878D82A}">
                    <a16:rowId xmlns:a16="http://schemas.microsoft.com/office/drawing/2014/main" val="10001"/>
                  </a:ext>
                </a:extLst>
              </a:tr>
            </a:tbl>
          </a:graphicData>
        </a:graphic>
      </p:graphicFrame>
      <p:cxnSp>
        <p:nvCxnSpPr>
          <p:cNvPr id="23" name="직선 화살표 연결선 22"/>
          <p:cNvCxnSpPr/>
          <p:nvPr/>
        </p:nvCxnSpPr>
        <p:spPr>
          <a:xfrm>
            <a:off x="5286348" y="2675598"/>
            <a:ext cx="0" cy="129035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p:cNvCxnSpPr/>
          <p:nvPr/>
        </p:nvCxnSpPr>
        <p:spPr>
          <a:xfrm flipH="1" flipV="1">
            <a:off x="7348826" y="2099058"/>
            <a:ext cx="1680874" cy="29085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직사각형 2"/>
          <p:cNvSpPr/>
          <p:nvPr/>
        </p:nvSpPr>
        <p:spPr>
          <a:xfrm>
            <a:off x="986864" y="1782385"/>
            <a:ext cx="6096000" cy="923330"/>
          </a:xfrm>
          <a:prstGeom prst="rect">
            <a:avLst/>
          </a:prstGeom>
        </p:spPr>
        <p:txBody>
          <a:bodyPr>
            <a:spAutoFit/>
          </a:bodyPr>
          <a:lstStyle/>
          <a:p>
            <a:r>
              <a:rPr lang="en-US" altLang="ko-KR" dirty="0"/>
              <a:t>California, constituent state of the United States of America. </a:t>
            </a:r>
          </a:p>
          <a:p>
            <a:r>
              <a:rPr lang="en-US" altLang="ko-KR" dirty="0"/>
              <a:t>California is bounded by Oregon to the north, and Nevada and Arizona to the east. The capital is Sacramento.</a:t>
            </a:r>
            <a:endParaRPr lang="ko-KR" altLang="en-US" dirty="0"/>
          </a:p>
        </p:txBody>
      </p:sp>
    </p:spTree>
    <p:extLst>
      <p:ext uri="{BB962C8B-B14F-4D97-AF65-F5344CB8AC3E}">
        <p14:creationId xmlns:p14="http://schemas.microsoft.com/office/powerpoint/2010/main" val="1270128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500" fill="hold"/>
                                        <p:tgtEl>
                                          <p:spTgt spid="5"/>
                                        </p:tgtEl>
                                        <p:attrNameLst>
                                          <p:attrName>ppt_x</p:attrName>
                                        </p:attrNameLst>
                                      </p:cBhvr>
                                      <p:tavLst>
                                        <p:tav tm="0">
                                          <p:val>
                                            <p:strVal val="#ppt_x"/>
                                          </p:val>
                                        </p:tav>
                                        <p:tav tm="100000">
                                          <p:val>
                                            <p:strVal val="#ppt_x"/>
                                          </p:val>
                                        </p:tav>
                                      </p:tavLst>
                                    </p:anim>
                                    <p:anim calcmode="lin" valueType="num">
                                      <p:cBhvr additive="base">
                                        <p:cTn id="34" dur="500" fill="hold"/>
                                        <p:tgtEl>
                                          <p:spTgt spid="5"/>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ppt_x"/>
                                          </p:val>
                                        </p:tav>
                                        <p:tav tm="100000">
                                          <p:val>
                                            <p:strVal val="#ppt_x"/>
                                          </p:val>
                                        </p:tav>
                                      </p:tavLst>
                                    </p:anim>
                                    <p:anim calcmode="lin" valueType="num">
                                      <p:cBhvr additive="base">
                                        <p:cTn id="42" dur="500" fill="hold"/>
                                        <p:tgtEl>
                                          <p:spTgt spid="7"/>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500" fill="hold"/>
                                        <p:tgtEl>
                                          <p:spTgt spid="20"/>
                                        </p:tgtEl>
                                        <p:attrNameLst>
                                          <p:attrName>ppt_x</p:attrName>
                                        </p:attrNameLst>
                                      </p:cBhvr>
                                      <p:tavLst>
                                        <p:tav tm="0">
                                          <p:val>
                                            <p:strVal val="#ppt_x"/>
                                          </p:val>
                                        </p:tav>
                                        <p:tav tm="100000">
                                          <p:val>
                                            <p:strVal val="#ppt_x"/>
                                          </p:val>
                                        </p:tav>
                                      </p:tavLst>
                                    </p:anim>
                                    <p:anim calcmode="lin" valueType="num">
                                      <p:cBhvr additive="base">
                                        <p:cTn id="46" dur="500" fill="hold"/>
                                        <p:tgtEl>
                                          <p:spTgt spid="20"/>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ppt_x"/>
                                          </p:val>
                                        </p:tav>
                                        <p:tav tm="100000">
                                          <p:val>
                                            <p:strVal val="#ppt_x"/>
                                          </p:val>
                                        </p:tav>
                                      </p:tavLst>
                                    </p:anim>
                                    <p:anim calcmode="lin" valueType="num">
                                      <p:cBhvr additive="base">
                                        <p:cTn id="50" dur="500" fill="hold"/>
                                        <p:tgtEl>
                                          <p:spTgt spid="22"/>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additive="base">
                                        <p:cTn id="53" dur="500" fill="hold"/>
                                        <p:tgtEl>
                                          <p:spTgt spid="21"/>
                                        </p:tgtEl>
                                        <p:attrNameLst>
                                          <p:attrName>ppt_x</p:attrName>
                                        </p:attrNameLst>
                                      </p:cBhvr>
                                      <p:tavLst>
                                        <p:tav tm="0">
                                          <p:val>
                                            <p:strVal val="#ppt_x"/>
                                          </p:val>
                                        </p:tav>
                                        <p:tav tm="100000">
                                          <p:val>
                                            <p:strVal val="#ppt_x"/>
                                          </p:val>
                                        </p:tav>
                                      </p:tavLst>
                                    </p:anim>
                                    <p:anim calcmode="lin" valueType="num">
                                      <p:cBhvr additive="base">
                                        <p:cTn id="5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additive="base">
                                        <p:cTn id="59" dur="500" fill="hold"/>
                                        <p:tgtEl>
                                          <p:spTgt spid="15"/>
                                        </p:tgtEl>
                                        <p:attrNameLst>
                                          <p:attrName>ppt_x</p:attrName>
                                        </p:attrNameLst>
                                      </p:cBhvr>
                                      <p:tavLst>
                                        <p:tav tm="0">
                                          <p:val>
                                            <p:strVal val="#ppt_x"/>
                                          </p:val>
                                        </p:tav>
                                        <p:tav tm="100000">
                                          <p:val>
                                            <p:strVal val="#ppt_x"/>
                                          </p:val>
                                        </p:tav>
                                      </p:tavLst>
                                    </p:anim>
                                    <p:anim calcmode="lin" valueType="num">
                                      <p:cBhvr additive="base">
                                        <p:cTn id="60" dur="500" fill="hold"/>
                                        <p:tgtEl>
                                          <p:spTgt spid="15"/>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28"/>
                                        </p:tgtEl>
                                        <p:attrNameLst>
                                          <p:attrName>style.visibility</p:attrName>
                                        </p:attrNameLst>
                                      </p:cBhvr>
                                      <p:to>
                                        <p:strVal val="visible"/>
                                      </p:to>
                                    </p:set>
                                    <p:anim calcmode="lin" valueType="num">
                                      <p:cBhvr additive="base">
                                        <p:cTn id="63" dur="500" fill="hold"/>
                                        <p:tgtEl>
                                          <p:spTgt spid="1028"/>
                                        </p:tgtEl>
                                        <p:attrNameLst>
                                          <p:attrName>ppt_x</p:attrName>
                                        </p:attrNameLst>
                                      </p:cBhvr>
                                      <p:tavLst>
                                        <p:tav tm="0">
                                          <p:val>
                                            <p:strVal val="#ppt_x"/>
                                          </p:val>
                                        </p:tav>
                                        <p:tav tm="100000">
                                          <p:val>
                                            <p:strVal val="#ppt_x"/>
                                          </p:val>
                                        </p:tav>
                                      </p:tavLst>
                                    </p:anim>
                                    <p:anim calcmode="lin" valueType="num">
                                      <p:cBhvr additive="base">
                                        <p:cTn id="64"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19"/>
                                        </p:tgtEl>
                                        <p:attrNameLst>
                                          <p:attrName>style.visibility</p:attrName>
                                        </p:attrNameLst>
                                      </p:cBhvr>
                                      <p:to>
                                        <p:strVal val="visible"/>
                                      </p:to>
                                    </p:set>
                                    <p:anim calcmode="lin" valueType="num">
                                      <p:cBhvr additive="base">
                                        <p:cTn id="69" dur="500" fill="hold"/>
                                        <p:tgtEl>
                                          <p:spTgt spid="19"/>
                                        </p:tgtEl>
                                        <p:attrNameLst>
                                          <p:attrName>ppt_x</p:attrName>
                                        </p:attrNameLst>
                                      </p:cBhvr>
                                      <p:tavLst>
                                        <p:tav tm="0">
                                          <p:val>
                                            <p:strVal val="#ppt_x"/>
                                          </p:val>
                                        </p:tav>
                                        <p:tav tm="100000">
                                          <p:val>
                                            <p:strVal val="#ppt_x"/>
                                          </p:val>
                                        </p:tav>
                                      </p:tavLst>
                                    </p:anim>
                                    <p:anim calcmode="lin" valueType="num">
                                      <p:cBhvr additive="base">
                                        <p:cTn id="70" dur="500" fill="hold"/>
                                        <p:tgtEl>
                                          <p:spTgt spid="19"/>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23"/>
                                        </p:tgtEl>
                                        <p:attrNameLst>
                                          <p:attrName>style.visibility</p:attrName>
                                        </p:attrNameLst>
                                      </p:cBhvr>
                                      <p:to>
                                        <p:strVal val="visible"/>
                                      </p:to>
                                    </p:set>
                                    <p:anim calcmode="lin" valueType="num">
                                      <p:cBhvr additive="base">
                                        <p:cTn id="73" dur="500" fill="hold"/>
                                        <p:tgtEl>
                                          <p:spTgt spid="23"/>
                                        </p:tgtEl>
                                        <p:attrNameLst>
                                          <p:attrName>ppt_x</p:attrName>
                                        </p:attrNameLst>
                                      </p:cBhvr>
                                      <p:tavLst>
                                        <p:tav tm="0">
                                          <p:val>
                                            <p:strVal val="#ppt_x"/>
                                          </p:val>
                                        </p:tav>
                                        <p:tav tm="100000">
                                          <p:val>
                                            <p:strVal val="#ppt_x"/>
                                          </p:val>
                                        </p:tav>
                                      </p:tavLst>
                                    </p:anim>
                                    <p:anim calcmode="lin" valueType="num">
                                      <p:cBhvr additive="base">
                                        <p:cTn id="74" dur="500" fill="hold"/>
                                        <p:tgtEl>
                                          <p:spTgt spid="23"/>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24"/>
                                        </p:tgtEl>
                                        <p:attrNameLst>
                                          <p:attrName>style.visibility</p:attrName>
                                        </p:attrNameLst>
                                      </p:cBhvr>
                                      <p:to>
                                        <p:strVal val="visible"/>
                                      </p:to>
                                    </p:set>
                                    <p:anim calcmode="lin" valueType="num">
                                      <p:cBhvr additive="base">
                                        <p:cTn id="77" dur="500" fill="hold"/>
                                        <p:tgtEl>
                                          <p:spTgt spid="24"/>
                                        </p:tgtEl>
                                        <p:attrNameLst>
                                          <p:attrName>ppt_x</p:attrName>
                                        </p:attrNameLst>
                                      </p:cBhvr>
                                      <p:tavLst>
                                        <p:tav tm="0">
                                          <p:val>
                                            <p:strVal val="#ppt_x"/>
                                          </p:val>
                                        </p:tav>
                                        <p:tav tm="100000">
                                          <p:val>
                                            <p:strVal val="#ppt_x"/>
                                          </p:val>
                                        </p:tav>
                                      </p:tavLst>
                                    </p:anim>
                                    <p:anim calcmode="lin" valueType="num">
                                      <p:cBhvr additive="base">
                                        <p:cTn id="7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p:bldP spid="12" grpId="0"/>
      <p:bldP spid="13" grpId="0"/>
      <p:bldP spid="14" grpId="0"/>
      <p:bldP spid="15" grpId="0"/>
      <p:bldP spid="16" grpId="0"/>
      <p:bldP spid="20" grpId="0"/>
      <p:bldP spid="22"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418083"/>
            <a:ext cx="3195320" cy="452120"/>
          </a:xfrm>
          <a:prstGeom prst="rect">
            <a:avLst/>
          </a:prstGeom>
        </p:spPr>
        <p:txBody>
          <a:bodyPr vert="horz" wrap="square" lIns="0" tIns="12700" rIns="0" bIns="0" rtlCol="0">
            <a:spAutoFit/>
          </a:bodyPr>
          <a:lstStyle/>
          <a:p>
            <a:pPr marL="12700">
              <a:lnSpc>
                <a:spcPct val="100000"/>
              </a:lnSpc>
              <a:spcBef>
                <a:spcPts val="100"/>
              </a:spcBef>
            </a:pPr>
            <a:r>
              <a:rPr sz="2800" spc="40" dirty="0">
                <a:latin typeface="Tahoma"/>
                <a:cs typeface="Tahoma"/>
              </a:rPr>
              <a:t>Kn</a:t>
            </a:r>
            <a:r>
              <a:rPr sz="2800" spc="35" dirty="0">
                <a:latin typeface="Tahoma"/>
                <a:cs typeface="Tahoma"/>
              </a:rPr>
              <a:t>o</a:t>
            </a:r>
            <a:r>
              <a:rPr sz="2800" spc="-105" dirty="0">
                <a:latin typeface="Tahoma"/>
                <a:cs typeface="Tahoma"/>
              </a:rPr>
              <a:t>w</a:t>
            </a:r>
            <a:r>
              <a:rPr sz="2800" spc="-10" dirty="0">
                <a:latin typeface="Tahoma"/>
                <a:cs typeface="Tahoma"/>
              </a:rPr>
              <a:t>l</a:t>
            </a:r>
            <a:r>
              <a:rPr sz="2800" spc="20" dirty="0">
                <a:latin typeface="Tahoma"/>
                <a:cs typeface="Tahoma"/>
              </a:rPr>
              <a:t>e</a:t>
            </a:r>
            <a:r>
              <a:rPr sz="2800" spc="30" dirty="0">
                <a:latin typeface="Tahoma"/>
                <a:cs typeface="Tahoma"/>
              </a:rPr>
              <a:t>d</a:t>
            </a:r>
            <a:r>
              <a:rPr sz="2800" spc="35" dirty="0">
                <a:latin typeface="Tahoma"/>
                <a:cs typeface="Tahoma"/>
              </a:rPr>
              <a:t>g</a:t>
            </a:r>
            <a:r>
              <a:rPr sz="2800" spc="25" dirty="0">
                <a:latin typeface="Tahoma"/>
                <a:cs typeface="Tahoma"/>
              </a:rPr>
              <a:t>e</a:t>
            </a:r>
            <a:r>
              <a:rPr sz="2800" spc="-315" dirty="0">
                <a:latin typeface="Tahoma"/>
                <a:cs typeface="Tahoma"/>
              </a:rPr>
              <a:t> </a:t>
            </a:r>
            <a:r>
              <a:rPr sz="2800" spc="120" dirty="0">
                <a:latin typeface="Tahoma"/>
                <a:cs typeface="Tahoma"/>
              </a:rPr>
              <a:t>G</a:t>
            </a:r>
            <a:r>
              <a:rPr sz="2800" spc="5" dirty="0">
                <a:latin typeface="Tahoma"/>
                <a:cs typeface="Tahoma"/>
              </a:rPr>
              <a:t>r</a:t>
            </a:r>
            <a:r>
              <a:rPr sz="2800" spc="-45" dirty="0">
                <a:latin typeface="Tahoma"/>
                <a:cs typeface="Tahoma"/>
              </a:rPr>
              <a:t>a</a:t>
            </a:r>
            <a:r>
              <a:rPr sz="2800" spc="45" dirty="0">
                <a:latin typeface="Tahoma"/>
                <a:cs typeface="Tahoma"/>
              </a:rPr>
              <a:t>p</a:t>
            </a:r>
            <a:r>
              <a:rPr sz="2800" spc="-35" dirty="0">
                <a:latin typeface="Tahoma"/>
                <a:cs typeface="Tahoma"/>
              </a:rPr>
              <a:t>h</a:t>
            </a:r>
            <a:endParaRPr sz="2800">
              <a:latin typeface="Tahoma"/>
              <a:cs typeface="Tahoma"/>
            </a:endParaRPr>
          </a:p>
        </p:txBody>
      </p:sp>
      <p:pic>
        <p:nvPicPr>
          <p:cNvPr id="3" name="object 3"/>
          <p:cNvPicPr/>
          <p:nvPr/>
        </p:nvPicPr>
        <p:blipFill>
          <a:blip r:embed="rId2" cstate="print"/>
          <a:stretch>
            <a:fillRect/>
          </a:stretch>
        </p:blipFill>
        <p:spPr>
          <a:xfrm>
            <a:off x="2809024" y="5186637"/>
            <a:ext cx="5612472" cy="921806"/>
          </a:xfrm>
          <a:prstGeom prst="rect">
            <a:avLst/>
          </a:prstGeom>
        </p:spPr>
      </p:pic>
      <p:grpSp>
        <p:nvGrpSpPr>
          <p:cNvPr id="4" name="object 4"/>
          <p:cNvGrpSpPr/>
          <p:nvPr/>
        </p:nvGrpSpPr>
        <p:grpSpPr>
          <a:xfrm>
            <a:off x="3999634" y="2188464"/>
            <a:ext cx="4617085" cy="2309495"/>
            <a:chOff x="3999634" y="2188464"/>
            <a:chExt cx="4617085" cy="2309495"/>
          </a:xfrm>
        </p:grpSpPr>
        <p:sp>
          <p:nvSpPr>
            <p:cNvPr id="5" name="object 5"/>
            <p:cNvSpPr/>
            <p:nvPr/>
          </p:nvSpPr>
          <p:spPr>
            <a:xfrm>
              <a:off x="3999634" y="4241918"/>
              <a:ext cx="2816225" cy="256540"/>
            </a:xfrm>
            <a:custGeom>
              <a:avLst/>
              <a:gdLst/>
              <a:ahLst/>
              <a:cxnLst/>
              <a:rect l="l" t="t" r="r" b="b"/>
              <a:pathLst>
                <a:path w="2816225" h="256539">
                  <a:moveTo>
                    <a:pt x="2730430" y="206544"/>
                  </a:moveTo>
                  <a:lnTo>
                    <a:pt x="2685087" y="255988"/>
                  </a:lnTo>
                  <a:lnTo>
                    <a:pt x="2801842" y="207143"/>
                  </a:lnTo>
                  <a:lnTo>
                    <a:pt x="2739303" y="207143"/>
                  </a:lnTo>
                  <a:lnTo>
                    <a:pt x="2730430" y="206544"/>
                  </a:lnTo>
                  <a:close/>
                </a:path>
                <a:path w="2816225" h="256539">
                  <a:moveTo>
                    <a:pt x="2731928" y="184368"/>
                  </a:moveTo>
                  <a:lnTo>
                    <a:pt x="2740049" y="196054"/>
                  </a:lnTo>
                  <a:lnTo>
                    <a:pt x="2730430" y="206544"/>
                  </a:lnTo>
                  <a:lnTo>
                    <a:pt x="2739303" y="207143"/>
                  </a:lnTo>
                  <a:lnTo>
                    <a:pt x="2740800" y="184967"/>
                  </a:lnTo>
                  <a:lnTo>
                    <a:pt x="2731928" y="184368"/>
                  </a:lnTo>
                  <a:close/>
                </a:path>
                <a:path w="2816225" h="256539">
                  <a:moveTo>
                    <a:pt x="2693643" y="129277"/>
                  </a:moveTo>
                  <a:lnTo>
                    <a:pt x="2731928" y="184368"/>
                  </a:lnTo>
                  <a:lnTo>
                    <a:pt x="2740800" y="184967"/>
                  </a:lnTo>
                  <a:lnTo>
                    <a:pt x="2739303" y="207143"/>
                  </a:lnTo>
                  <a:lnTo>
                    <a:pt x="2801842" y="207143"/>
                  </a:lnTo>
                  <a:lnTo>
                    <a:pt x="2816076" y="201188"/>
                  </a:lnTo>
                  <a:lnTo>
                    <a:pt x="2693643" y="129277"/>
                  </a:lnTo>
                  <a:close/>
                </a:path>
                <a:path w="2816225" h="256539">
                  <a:moveTo>
                    <a:pt x="1497" y="0"/>
                  </a:moveTo>
                  <a:lnTo>
                    <a:pt x="0" y="22174"/>
                  </a:lnTo>
                  <a:lnTo>
                    <a:pt x="2730430" y="206544"/>
                  </a:lnTo>
                  <a:lnTo>
                    <a:pt x="2740049" y="196054"/>
                  </a:lnTo>
                  <a:lnTo>
                    <a:pt x="2731928" y="184368"/>
                  </a:lnTo>
                  <a:lnTo>
                    <a:pt x="1497" y="0"/>
                  </a:lnTo>
                  <a:close/>
                </a:path>
              </a:pathLst>
            </a:custGeom>
            <a:solidFill>
              <a:srgbClr val="000000"/>
            </a:solidFill>
          </p:spPr>
          <p:txBody>
            <a:bodyPr wrap="square" lIns="0" tIns="0" rIns="0" bIns="0" rtlCol="0"/>
            <a:lstStyle/>
            <a:p>
              <a:endParaRPr/>
            </a:p>
          </p:txBody>
        </p:sp>
        <p:pic>
          <p:nvPicPr>
            <p:cNvPr id="6" name="object 6"/>
            <p:cNvPicPr/>
            <p:nvPr/>
          </p:nvPicPr>
          <p:blipFill>
            <a:blip r:embed="rId3" cstate="print"/>
            <a:stretch>
              <a:fillRect/>
            </a:stretch>
          </p:blipFill>
          <p:spPr>
            <a:xfrm>
              <a:off x="8058911" y="2188464"/>
              <a:ext cx="557783" cy="569976"/>
            </a:xfrm>
            <a:prstGeom prst="rect">
              <a:avLst/>
            </a:prstGeom>
          </p:spPr>
        </p:pic>
        <p:sp>
          <p:nvSpPr>
            <p:cNvPr id="7" name="object 7"/>
            <p:cNvSpPr/>
            <p:nvPr/>
          </p:nvSpPr>
          <p:spPr>
            <a:xfrm>
              <a:off x="8095994" y="2224858"/>
              <a:ext cx="431800" cy="443230"/>
            </a:xfrm>
            <a:custGeom>
              <a:avLst/>
              <a:gdLst/>
              <a:ahLst/>
              <a:cxnLst/>
              <a:rect l="l" t="t" r="r" b="b"/>
              <a:pathLst>
                <a:path w="431800" h="443230">
                  <a:moveTo>
                    <a:pt x="0" y="221476"/>
                  </a:moveTo>
                  <a:lnTo>
                    <a:pt x="5698" y="170693"/>
                  </a:lnTo>
                  <a:lnTo>
                    <a:pt x="21931" y="124076"/>
                  </a:lnTo>
                  <a:lnTo>
                    <a:pt x="47402" y="82954"/>
                  </a:lnTo>
                  <a:lnTo>
                    <a:pt x="80817" y="48655"/>
                  </a:lnTo>
                  <a:lnTo>
                    <a:pt x="120881" y="22511"/>
                  </a:lnTo>
                  <a:lnTo>
                    <a:pt x="166298" y="5849"/>
                  </a:lnTo>
                  <a:lnTo>
                    <a:pt x="215773" y="0"/>
                  </a:lnTo>
                  <a:lnTo>
                    <a:pt x="265247" y="5849"/>
                  </a:lnTo>
                  <a:lnTo>
                    <a:pt x="310664" y="22511"/>
                  </a:lnTo>
                  <a:lnTo>
                    <a:pt x="350727" y="48655"/>
                  </a:lnTo>
                  <a:lnTo>
                    <a:pt x="384143" y="82954"/>
                  </a:lnTo>
                  <a:lnTo>
                    <a:pt x="409614" y="124076"/>
                  </a:lnTo>
                  <a:lnTo>
                    <a:pt x="425847" y="170693"/>
                  </a:lnTo>
                  <a:lnTo>
                    <a:pt x="431546" y="221476"/>
                  </a:lnTo>
                  <a:lnTo>
                    <a:pt x="425847" y="272258"/>
                  </a:lnTo>
                  <a:lnTo>
                    <a:pt x="409614" y="318875"/>
                  </a:lnTo>
                  <a:lnTo>
                    <a:pt x="384143" y="359997"/>
                  </a:lnTo>
                  <a:lnTo>
                    <a:pt x="350727" y="394296"/>
                  </a:lnTo>
                  <a:lnTo>
                    <a:pt x="310664" y="420440"/>
                  </a:lnTo>
                  <a:lnTo>
                    <a:pt x="265247" y="437102"/>
                  </a:lnTo>
                  <a:lnTo>
                    <a:pt x="215773" y="442952"/>
                  </a:lnTo>
                  <a:lnTo>
                    <a:pt x="166298" y="437102"/>
                  </a:lnTo>
                  <a:lnTo>
                    <a:pt x="120881" y="420440"/>
                  </a:lnTo>
                  <a:lnTo>
                    <a:pt x="80817" y="394296"/>
                  </a:lnTo>
                  <a:lnTo>
                    <a:pt x="47402" y="359997"/>
                  </a:lnTo>
                  <a:lnTo>
                    <a:pt x="21931" y="318875"/>
                  </a:lnTo>
                  <a:lnTo>
                    <a:pt x="5698" y="272258"/>
                  </a:lnTo>
                  <a:lnTo>
                    <a:pt x="0" y="221476"/>
                  </a:lnTo>
                  <a:close/>
                </a:path>
              </a:pathLst>
            </a:custGeom>
            <a:ln w="22225">
              <a:solidFill>
                <a:srgbClr val="000000"/>
              </a:solidFill>
            </a:ln>
          </p:spPr>
          <p:txBody>
            <a:bodyPr wrap="square" lIns="0" tIns="0" rIns="0" bIns="0" rtlCol="0"/>
            <a:lstStyle/>
            <a:p>
              <a:endParaRPr/>
            </a:p>
          </p:txBody>
        </p:sp>
      </p:grpSp>
      <p:sp>
        <p:nvSpPr>
          <p:cNvPr id="8" name="object 8"/>
          <p:cNvSpPr txBox="1"/>
          <p:nvPr/>
        </p:nvSpPr>
        <p:spPr>
          <a:xfrm>
            <a:off x="7554757" y="2983484"/>
            <a:ext cx="3435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Times New Roman"/>
                <a:cs typeface="Times New Roman"/>
              </a:rPr>
              <a:t>isA</a:t>
            </a:r>
            <a:endParaRPr sz="1800">
              <a:latin typeface="Times New Roman"/>
              <a:cs typeface="Times New Roman"/>
            </a:endParaRPr>
          </a:p>
        </p:txBody>
      </p:sp>
      <p:sp>
        <p:nvSpPr>
          <p:cNvPr id="9" name="object 9"/>
          <p:cNvSpPr txBox="1"/>
          <p:nvPr/>
        </p:nvSpPr>
        <p:spPr>
          <a:xfrm>
            <a:off x="3900938" y="1735835"/>
            <a:ext cx="1082675"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Times New Roman"/>
                <a:cs typeface="Times New Roman"/>
              </a:rPr>
              <a:t>Acme</a:t>
            </a:r>
            <a:r>
              <a:rPr sz="2000" spc="420" dirty="0">
                <a:latin typeface="Times New Roman"/>
                <a:cs typeface="Times New Roman"/>
              </a:rPr>
              <a:t> </a:t>
            </a:r>
            <a:r>
              <a:rPr sz="2000" spc="-5" dirty="0">
                <a:latin typeface="Times New Roman"/>
                <a:cs typeface="Times New Roman"/>
              </a:rPr>
              <a:t>Inc</a:t>
            </a:r>
            <a:endParaRPr sz="2000">
              <a:latin typeface="Times New Roman"/>
              <a:cs typeface="Times New Roman"/>
            </a:endParaRPr>
          </a:p>
        </p:txBody>
      </p:sp>
      <p:grpSp>
        <p:nvGrpSpPr>
          <p:cNvPr id="10" name="object 10"/>
          <p:cNvGrpSpPr/>
          <p:nvPr/>
        </p:nvGrpSpPr>
        <p:grpSpPr>
          <a:xfrm>
            <a:off x="5129784" y="2151548"/>
            <a:ext cx="2883535" cy="1478915"/>
            <a:chOff x="5129784" y="2151548"/>
            <a:chExt cx="2883535" cy="1478915"/>
          </a:xfrm>
        </p:grpSpPr>
        <p:pic>
          <p:nvPicPr>
            <p:cNvPr id="11" name="object 11"/>
            <p:cNvPicPr/>
            <p:nvPr/>
          </p:nvPicPr>
          <p:blipFill>
            <a:blip r:embed="rId4" cstate="print"/>
            <a:stretch>
              <a:fillRect/>
            </a:stretch>
          </p:blipFill>
          <p:spPr>
            <a:xfrm>
              <a:off x="5129784" y="3060191"/>
              <a:ext cx="557784" cy="569976"/>
            </a:xfrm>
            <a:prstGeom prst="rect">
              <a:avLst/>
            </a:prstGeom>
          </p:spPr>
        </p:pic>
        <p:sp>
          <p:nvSpPr>
            <p:cNvPr id="12" name="object 12"/>
            <p:cNvSpPr/>
            <p:nvPr/>
          </p:nvSpPr>
          <p:spPr>
            <a:xfrm>
              <a:off x="5166240" y="3098101"/>
              <a:ext cx="431800" cy="443230"/>
            </a:xfrm>
            <a:custGeom>
              <a:avLst/>
              <a:gdLst/>
              <a:ahLst/>
              <a:cxnLst/>
              <a:rect l="l" t="t" r="r" b="b"/>
              <a:pathLst>
                <a:path w="431800" h="443229">
                  <a:moveTo>
                    <a:pt x="215773" y="0"/>
                  </a:moveTo>
                  <a:lnTo>
                    <a:pt x="166298" y="5849"/>
                  </a:lnTo>
                  <a:lnTo>
                    <a:pt x="120881" y="22510"/>
                  </a:lnTo>
                  <a:lnTo>
                    <a:pt x="80818" y="48655"/>
                  </a:lnTo>
                  <a:lnTo>
                    <a:pt x="47402" y="82953"/>
                  </a:lnTo>
                  <a:lnTo>
                    <a:pt x="21931" y="124076"/>
                  </a:lnTo>
                  <a:lnTo>
                    <a:pt x="5698" y="170693"/>
                  </a:lnTo>
                  <a:lnTo>
                    <a:pt x="0" y="221475"/>
                  </a:lnTo>
                  <a:lnTo>
                    <a:pt x="5698" y="272257"/>
                  </a:lnTo>
                  <a:lnTo>
                    <a:pt x="21931" y="318874"/>
                  </a:lnTo>
                  <a:lnTo>
                    <a:pt x="47402" y="359997"/>
                  </a:lnTo>
                  <a:lnTo>
                    <a:pt x="80818" y="394295"/>
                  </a:lnTo>
                  <a:lnTo>
                    <a:pt x="120881" y="420440"/>
                  </a:lnTo>
                  <a:lnTo>
                    <a:pt x="166298" y="437102"/>
                  </a:lnTo>
                  <a:lnTo>
                    <a:pt x="215773" y="442951"/>
                  </a:lnTo>
                  <a:lnTo>
                    <a:pt x="265247" y="437102"/>
                  </a:lnTo>
                  <a:lnTo>
                    <a:pt x="310664" y="420440"/>
                  </a:lnTo>
                  <a:lnTo>
                    <a:pt x="350727" y="394295"/>
                  </a:lnTo>
                  <a:lnTo>
                    <a:pt x="384143" y="359997"/>
                  </a:lnTo>
                  <a:lnTo>
                    <a:pt x="409614" y="318874"/>
                  </a:lnTo>
                  <a:lnTo>
                    <a:pt x="425847" y="272257"/>
                  </a:lnTo>
                  <a:lnTo>
                    <a:pt x="431546" y="221475"/>
                  </a:lnTo>
                  <a:lnTo>
                    <a:pt x="425847" y="170693"/>
                  </a:lnTo>
                  <a:lnTo>
                    <a:pt x="409614" y="124076"/>
                  </a:lnTo>
                  <a:lnTo>
                    <a:pt x="384143" y="82953"/>
                  </a:lnTo>
                  <a:lnTo>
                    <a:pt x="350727" y="48655"/>
                  </a:lnTo>
                  <a:lnTo>
                    <a:pt x="310664" y="22510"/>
                  </a:lnTo>
                  <a:lnTo>
                    <a:pt x="265247" y="5849"/>
                  </a:lnTo>
                  <a:lnTo>
                    <a:pt x="215773" y="0"/>
                  </a:lnTo>
                  <a:close/>
                </a:path>
              </a:pathLst>
            </a:custGeom>
            <a:solidFill>
              <a:srgbClr val="FFFFFF"/>
            </a:solidFill>
          </p:spPr>
          <p:txBody>
            <a:bodyPr wrap="square" lIns="0" tIns="0" rIns="0" bIns="0" rtlCol="0"/>
            <a:lstStyle/>
            <a:p>
              <a:endParaRPr/>
            </a:p>
          </p:txBody>
        </p:sp>
        <p:sp>
          <p:nvSpPr>
            <p:cNvPr id="13" name="object 13"/>
            <p:cNvSpPr/>
            <p:nvPr/>
          </p:nvSpPr>
          <p:spPr>
            <a:xfrm>
              <a:off x="5166240" y="3098101"/>
              <a:ext cx="431800" cy="443230"/>
            </a:xfrm>
            <a:custGeom>
              <a:avLst/>
              <a:gdLst/>
              <a:ahLst/>
              <a:cxnLst/>
              <a:rect l="l" t="t" r="r" b="b"/>
              <a:pathLst>
                <a:path w="431800" h="443229">
                  <a:moveTo>
                    <a:pt x="0" y="221476"/>
                  </a:moveTo>
                  <a:lnTo>
                    <a:pt x="5698" y="170693"/>
                  </a:lnTo>
                  <a:lnTo>
                    <a:pt x="21931" y="124076"/>
                  </a:lnTo>
                  <a:lnTo>
                    <a:pt x="47402" y="82954"/>
                  </a:lnTo>
                  <a:lnTo>
                    <a:pt x="80817" y="48655"/>
                  </a:lnTo>
                  <a:lnTo>
                    <a:pt x="120881" y="22511"/>
                  </a:lnTo>
                  <a:lnTo>
                    <a:pt x="166298" y="5849"/>
                  </a:lnTo>
                  <a:lnTo>
                    <a:pt x="215773" y="0"/>
                  </a:lnTo>
                  <a:lnTo>
                    <a:pt x="265247" y="5849"/>
                  </a:lnTo>
                  <a:lnTo>
                    <a:pt x="310664" y="22511"/>
                  </a:lnTo>
                  <a:lnTo>
                    <a:pt x="350727" y="48655"/>
                  </a:lnTo>
                  <a:lnTo>
                    <a:pt x="384143" y="82954"/>
                  </a:lnTo>
                  <a:lnTo>
                    <a:pt x="409614" y="124076"/>
                  </a:lnTo>
                  <a:lnTo>
                    <a:pt x="425847" y="170693"/>
                  </a:lnTo>
                  <a:lnTo>
                    <a:pt x="431546" y="221476"/>
                  </a:lnTo>
                  <a:lnTo>
                    <a:pt x="425847" y="272258"/>
                  </a:lnTo>
                  <a:lnTo>
                    <a:pt x="409614" y="318875"/>
                  </a:lnTo>
                  <a:lnTo>
                    <a:pt x="384143" y="359997"/>
                  </a:lnTo>
                  <a:lnTo>
                    <a:pt x="350727" y="394296"/>
                  </a:lnTo>
                  <a:lnTo>
                    <a:pt x="310664" y="420440"/>
                  </a:lnTo>
                  <a:lnTo>
                    <a:pt x="265247" y="437102"/>
                  </a:lnTo>
                  <a:lnTo>
                    <a:pt x="215773" y="442952"/>
                  </a:lnTo>
                  <a:lnTo>
                    <a:pt x="166298" y="437102"/>
                  </a:lnTo>
                  <a:lnTo>
                    <a:pt x="120881" y="420440"/>
                  </a:lnTo>
                  <a:lnTo>
                    <a:pt x="80817" y="394296"/>
                  </a:lnTo>
                  <a:lnTo>
                    <a:pt x="47402" y="359997"/>
                  </a:lnTo>
                  <a:lnTo>
                    <a:pt x="21931" y="318875"/>
                  </a:lnTo>
                  <a:lnTo>
                    <a:pt x="5698" y="272258"/>
                  </a:lnTo>
                  <a:lnTo>
                    <a:pt x="0" y="221476"/>
                  </a:lnTo>
                  <a:close/>
                </a:path>
              </a:pathLst>
            </a:custGeom>
            <a:ln w="22225">
              <a:solidFill>
                <a:srgbClr val="000000"/>
              </a:solidFill>
            </a:ln>
          </p:spPr>
          <p:txBody>
            <a:bodyPr wrap="square" lIns="0" tIns="0" rIns="0" bIns="0" rtlCol="0"/>
            <a:lstStyle/>
            <a:p>
              <a:endParaRPr/>
            </a:p>
          </p:txBody>
        </p:sp>
        <p:pic>
          <p:nvPicPr>
            <p:cNvPr id="14" name="object 14"/>
            <p:cNvPicPr/>
            <p:nvPr/>
          </p:nvPicPr>
          <p:blipFill>
            <a:blip r:embed="rId5" cstate="print"/>
            <a:stretch>
              <a:fillRect/>
            </a:stretch>
          </p:blipFill>
          <p:spPr>
            <a:xfrm>
              <a:off x="6720840" y="3014472"/>
              <a:ext cx="557783" cy="569976"/>
            </a:xfrm>
            <a:prstGeom prst="rect">
              <a:avLst/>
            </a:prstGeom>
          </p:spPr>
        </p:pic>
        <p:sp>
          <p:nvSpPr>
            <p:cNvPr id="15" name="object 15"/>
            <p:cNvSpPr/>
            <p:nvPr/>
          </p:nvSpPr>
          <p:spPr>
            <a:xfrm>
              <a:off x="6756316" y="3050037"/>
              <a:ext cx="431800" cy="443230"/>
            </a:xfrm>
            <a:custGeom>
              <a:avLst/>
              <a:gdLst/>
              <a:ahLst/>
              <a:cxnLst/>
              <a:rect l="l" t="t" r="r" b="b"/>
              <a:pathLst>
                <a:path w="431800" h="443229">
                  <a:moveTo>
                    <a:pt x="0" y="221476"/>
                  </a:moveTo>
                  <a:lnTo>
                    <a:pt x="5698" y="170693"/>
                  </a:lnTo>
                  <a:lnTo>
                    <a:pt x="21931" y="124076"/>
                  </a:lnTo>
                  <a:lnTo>
                    <a:pt x="47402" y="82954"/>
                  </a:lnTo>
                  <a:lnTo>
                    <a:pt x="80817" y="48655"/>
                  </a:lnTo>
                  <a:lnTo>
                    <a:pt x="120881" y="22511"/>
                  </a:lnTo>
                  <a:lnTo>
                    <a:pt x="166298" y="5849"/>
                  </a:lnTo>
                  <a:lnTo>
                    <a:pt x="215773" y="0"/>
                  </a:lnTo>
                  <a:lnTo>
                    <a:pt x="265247" y="5849"/>
                  </a:lnTo>
                  <a:lnTo>
                    <a:pt x="310664" y="22511"/>
                  </a:lnTo>
                  <a:lnTo>
                    <a:pt x="350727" y="48655"/>
                  </a:lnTo>
                  <a:lnTo>
                    <a:pt x="384143" y="82954"/>
                  </a:lnTo>
                  <a:lnTo>
                    <a:pt x="409614" y="124076"/>
                  </a:lnTo>
                  <a:lnTo>
                    <a:pt x="425847" y="170693"/>
                  </a:lnTo>
                  <a:lnTo>
                    <a:pt x="431546" y="221476"/>
                  </a:lnTo>
                  <a:lnTo>
                    <a:pt x="425847" y="272258"/>
                  </a:lnTo>
                  <a:lnTo>
                    <a:pt x="409614" y="318875"/>
                  </a:lnTo>
                  <a:lnTo>
                    <a:pt x="384143" y="359997"/>
                  </a:lnTo>
                  <a:lnTo>
                    <a:pt x="350727" y="394296"/>
                  </a:lnTo>
                  <a:lnTo>
                    <a:pt x="310664" y="420440"/>
                  </a:lnTo>
                  <a:lnTo>
                    <a:pt x="265247" y="437102"/>
                  </a:lnTo>
                  <a:lnTo>
                    <a:pt x="215773" y="442952"/>
                  </a:lnTo>
                  <a:lnTo>
                    <a:pt x="166298" y="437102"/>
                  </a:lnTo>
                  <a:lnTo>
                    <a:pt x="120881" y="420440"/>
                  </a:lnTo>
                  <a:lnTo>
                    <a:pt x="80817" y="394296"/>
                  </a:lnTo>
                  <a:lnTo>
                    <a:pt x="47402" y="359997"/>
                  </a:lnTo>
                  <a:lnTo>
                    <a:pt x="21931" y="318875"/>
                  </a:lnTo>
                  <a:lnTo>
                    <a:pt x="5698" y="272258"/>
                  </a:lnTo>
                  <a:lnTo>
                    <a:pt x="0" y="221476"/>
                  </a:lnTo>
                  <a:close/>
                </a:path>
              </a:pathLst>
            </a:custGeom>
            <a:ln w="22225">
              <a:solidFill>
                <a:srgbClr val="000000"/>
              </a:solidFill>
            </a:ln>
          </p:spPr>
          <p:txBody>
            <a:bodyPr wrap="square" lIns="0" tIns="0" rIns="0" bIns="0" rtlCol="0"/>
            <a:lstStyle/>
            <a:p>
              <a:endParaRPr/>
            </a:p>
          </p:txBody>
        </p:sp>
        <p:sp>
          <p:nvSpPr>
            <p:cNvPr id="16" name="object 16"/>
            <p:cNvSpPr/>
            <p:nvPr/>
          </p:nvSpPr>
          <p:spPr>
            <a:xfrm>
              <a:off x="7244598" y="2151548"/>
              <a:ext cx="768350" cy="231140"/>
            </a:xfrm>
            <a:custGeom>
              <a:avLst/>
              <a:gdLst/>
              <a:ahLst/>
              <a:cxnLst/>
              <a:rect l="l" t="t" r="r" b="b"/>
              <a:pathLst>
                <a:path w="768350" h="231139">
                  <a:moveTo>
                    <a:pt x="683002" y="189911"/>
                  </a:moveTo>
                  <a:lnTo>
                    <a:pt x="629773" y="230747"/>
                  </a:lnTo>
                  <a:lnTo>
                    <a:pt x="768278" y="199483"/>
                  </a:lnTo>
                  <a:lnTo>
                    <a:pt x="759534" y="192039"/>
                  </a:lnTo>
                  <a:lnTo>
                    <a:pt x="691634" y="192039"/>
                  </a:lnTo>
                  <a:lnTo>
                    <a:pt x="683002" y="189911"/>
                  </a:lnTo>
                  <a:close/>
                </a:path>
                <a:path w="768350" h="231139">
                  <a:moveTo>
                    <a:pt x="694293" y="181249"/>
                  </a:moveTo>
                  <a:lnTo>
                    <a:pt x="683002" y="189911"/>
                  </a:lnTo>
                  <a:lnTo>
                    <a:pt x="691634" y="192039"/>
                  </a:lnTo>
                  <a:lnTo>
                    <a:pt x="694293" y="181249"/>
                  </a:lnTo>
                  <a:close/>
                </a:path>
                <a:path w="768350" h="231139">
                  <a:moveTo>
                    <a:pt x="660165" y="107438"/>
                  </a:moveTo>
                  <a:lnTo>
                    <a:pt x="688321" y="168331"/>
                  </a:lnTo>
                  <a:lnTo>
                    <a:pt x="696953" y="170459"/>
                  </a:lnTo>
                  <a:lnTo>
                    <a:pt x="691634" y="192039"/>
                  </a:lnTo>
                  <a:lnTo>
                    <a:pt x="759534" y="192039"/>
                  </a:lnTo>
                  <a:lnTo>
                    <a:pt x="660165" y="107438"/>
                  </a:lnTo>
                  <a:close/>
                </a:path>
                <a:path w="768350" h="231139">
                  <a:moveTo>
                    <a:pt x="5318" y="0"/>
                  </a:moveTo>
                  <a:lnTo>
                    <a:pt x="0" y="21578"/>
                  </a:lnTo>
                  <a:lnTo>
                    <a:pt x="683002" y="189911"/>
                  </a:lnTo>
                  <a:lnTo>
                    <a:pt x="694293" y="181249"/>
                  </a:lnTo>
                  <a:lnTo>
                    <a:pt x="688321" y="168331"/>
                  </a:lnTo>
                  <a:lnTo>
                    <a:pt x="5318" y="0"/>
                  </a:lnTo>
                  <a:close/>
                </a:path>
                <a:path w="768350" h="231139">
                  <a:moveTo>
                    <a:pt x="688321" y="168331"/>
                  </a:moveTo>
                  <a:lnTo>
                    <a:pt x="694293" y="181249"/>
                  </a:lnTo>
                  <a:lnTo>
                    <a:pt x="696953" y="170459"/>
                  </a:lnTo>
                  <a:lnTo>
                    <a:pt x="688321" y="168331"/>
                  </a:lnTo>
                  <a:close/>
                </a:path>
              </a:pathLst>
            </a:custGeom>
            <a:solidFill>
              <a:srgbClr val="000000"/>
            </a:solidFill>
          </p:spPr>
          <p:txBody>
            <a:bodyPr wrap="square" lIns="0" tIns="0" rIns="0" bIns="0" rtlCol="0"/>
            <a:lstStyle/>
            <a:p>
              <a:endParaRPr/>
            </a:p>
          </p:txBody>
        </p:sp>
      </p:grpSp>
      <p:sp>
        <p:nvSpPr>
          <p:cNvPr id="17" name="object 17"/>
          <p:cNvSpPr txBox="1"/>
          <p:nvPr/>
        </p:nvSpPr>
        <p:spPr>
          <a:xfrm>
            <a:off x="6563590" y="4625340"/>
            <a:ext cx="716280"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Times New Roman"/>
                <a:cs typeface="Times New Roman"/>
              </a:rPr>
              <a:t>P</a:t>
            </a:r>
            <a:r>
              <a:rPr sz="2000" spc="-5" dirty="0">
                <a:latin typeface="Times New Roman"/>
                <a:cs typeface="Times New Roman"/>
              </a:rPr>
              <a:t>ers</a:t>
            </a:r>
            <a:r>
              <a:rPr sz="2000" dirty="0">
                <a:latin typeface="Times New Roman"/>
                <a:cs typeface="Times New Roman"/>
              </a:rPr>
              <a:t>on</a:t>
            </a:r>
            <a:endParaRPr sz="2000">
              <a:latin typeface="Times New Roman"/>
              <a:cs typeface="Times New Roman"/>
            </a:endParaRPr>
          </a:p>
        </p:txBody>
      </p:sp>
      <p:grpSp>
        <p:nvGrpSpPr>
          <p:cNvPr id="18" name="object 18"/>
          <p:cNvGrpSpPr/>
          <p:nvPr/>
        </p:nvGrpSpPr>
        <p:grpSpPr>
          <a:xfrm>
            <a:off x="5005406" y="3208013"/>
            <a:ext cx="1751330" cy="1312545"/>
            <a:chOff x="5005406" y="3208013"/>
            <a:chExt cx="1751330" cy="1312545"/>
          </a:xfrm>
        </p:grpSpPr>
        <p:sp>
          <p:nvSpPr>
            <p:cNvPr id="19" name="object 19"/>
            <p:cNvSpPr/>
            <p:nvPr/>
          </p:nvSpPr>
          <p:spPr>
            <a:xfrm>
              <a:off x="5005406" y="4218819"/>
              <a:ext cx="299085" cy="301625"/>
            </a:xfrm>
            <a:custGeom>
              <a:avLst/>
              <a:gdLst/>
              <a:ahLst/>
              <a:cxnLst/>
              <a:rect l="l" t="t" r="r" b="b"/>
              <a:pathLst>
                <a:path w="299085" h="301625">
                  <a:moveTo>
                    <a:pt x="298889" y="0"/>
                  </a:moveTo>
                  <a:lnTo>
                    <a:pt x="0" y="0"/>
                  </a:lnTo>
                  <a:lnTo>
                    <a:pt x="0" y="301280"/>
                  </a:lnTo>
                  <a:lnTo>
                    <a:pt x="298889" y="301280"/>
                  </a:lnTo>
                  <a:lnTo>
                    <a:pt x="298889" y="0"/>
                  </a:lnTo>
                  <a:close/>
                </a:path>
              </a:pathLst>
            </a:custGeom>
            <a:solidFill>
              <a:srgbClr val="FFFFFF"/>
            </a:solidFill>
          </p:spPr>
          <p:txBody>
            <a:bodyPr wrap="square" lIns="0" tIns="0" rIns="0" bIns="0" rtlCol="0"/>
            <a:lstStyle/>
            <a:p>
              <a:endParaRPr/>
            </a:p>
          </p:txBody>
        </p:sp>
        <p:sp>
          <p:nvSpPr>
            <p:cNvPr id="20" name="object 20"/>
            <p:cNvSpPr/>
            <p:nvPr/>
          </p:nvSpPr>
          <p:spPr>
            <a:xfrm>
              <a:off x="5581539" y="3208013"/>
              <a:ext cx="1175385" cy="127000"/>
            </a:xfrm>
            <a:custGeom>
              <a:avLst/>
              <a:gdLst/>
              <a:ahLst/>
              <a:cxnLst/>
              <a:rect l="l" t="t" r="r" b="b"/>
              <a:pathLst>
                <a:path w="1175384" h="127000">
                  <a:moveTo>
                    <a:pt x="1047776" y="0"/>
                  </a:moveTo>
                  <a:lnTo>
                    <a:pt x="1089686" y="52387"/>
                  </a:lnTo>
                  <a:lnTo>
                    <a:pt x="1098575" y="52387"/>
                  </a:lnTo>
                  <a:lnTo>
                    <a:pt x="1098575" y="74612"/>
                  </a:lnTo>
                  <a:lnTo>
                    <a:pt x="1089686" y="74612"/>
                  </a:lnTo>
                  <a:lnTo>
                    <a:pt x="1047776" y="127000"/>
                  </a:lnTo>
                  <a:lnTo>
                    <a:pt x="1152551" y="74612"/>
                  </a:lnTo>
                  <a:lnTo>
                    <a:pt x="1098575" y="74612"/>
                  </a:lnTo>
                  <a:lnTo>
                    <a:pt x="1152554" y="74611"/>
                  </a:lnTo>
                  <a:lnTo>
                    <a:pt x="1174773" y="63501"/>
                  </a:lnTo>
                  <a:lnTo>
                    <a:pt x="1047776" y="0"/>
                  </a:lnTo>
                  <a:close/>
                </a:path>
                <a:path w="1175384" h="127000">
                  <a:moveTo>
                    <a:pt x="1098575" y="63501"/>
                  </a:moveTo>
                  <a:lnTo>
                    <a:pt x="1089686" y="74612"/>
                  </a:lnTo>
                  <a:lnTo>
                    <a:pt x="1098575" y="74612"/>
                  </a:lnTo>
                  <a:lnTo>
                    <a:pt x="1098575" y="63501"/>
                  </a:lnTo>
                  <a:close/>
                </a:path>
                <a:path w="1175384" h="127000">
                  <a:moveTo>
                    <a:pt x="0" y="52386"/>
                  </a:moveTo>
                  <a:lnTo>
                    <a:pt x="0" y="74611"/>
                  </a:lnTo>
                  <a:lnTo>
                    <a:pt x="1089687" y="74611"/>
                  </a:lnTo>
                  <a:lnTo>
                    <a:pt x="1098575" y="63501"/>
                  </a:lnTo>
                  <a:lnTo>
                    <a:pt x="1089686" y="52387"/>
                  </a:lnTo>
                  <a:lnTo>
                    <a:pt x="0" y="52386"/>
                  </a:lnTo>
                  <a:close/>
                </a:path>
                <a:path w="1175384" h="127000">
                  <a:moveTo>
                    <a:pt x="1089686" y="52387"/>
                  </a:moveTo>
                  <a:lnTo>
                    <a:pt x="1098575" y="63498"/>
                  </a:lnTo>
                  <a:lnTo>
                    <a:pt x="1098575" y="52387"/>
                  </a:lnTo>
                  <a:lnTo>
                    <a:pt x="1089686" y="52387"/>
                  </a:lnTo>
                  <a:close/>
                </a:path>
              </a:pathLst>
            </a:custGeom>
            <a:solidFill>
              <a:srgbClr val="000000"/>
            </a:solidFill>
          </p:spPr>
          <p:txBody>
            <a:bodyPr wrap="square" lIns="0" tIns="0" rIns="0" bIns="0" rtlCol="0"/>
            <a:lstStyle/>
            <a:p>
              <a:endParaRPr/>
            </a:p>
          </p:txBody>
        </p:sp>
      </p:grpSp>
      <p:sp>
        <p:nvSpPr>
          <p:cNvPr id="21" name="object 21"/>
          <p:cNvSpPr txBox="1"/>
          <p:nvPr/>
        </p:nvSpPr>
        <p:spPr>
          <a:xfrm>
            <a:off x="4992706" y="4181347"/>
            <a:ext cx="3435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Times New Roman"/>
                <a:cs typeface="Times New Roman"/>
              </a:rPr>
              <a:t>isA</a:t>
            </a:r>
            <a:endParaRPr sz="1800">
              <a:latin typeface="Times New Roman"/>
              <a:cs typeface="Times New Roman"/>
            </a:endParaRPr>
          </a:p>
        </p:txBody>
      </p:sp>
      <p:grpSp>
        <p:nvGrpSpPr>
          <p:cNvPr id="22" name="object 22"/>
          <p:cNvGrpSpPr/>
          <p:nvPr/>
        </p:nvGrpSpPr>
        <p:grpSpPr>
          <a:xfrm>
            <a:off x="3532632" y="2054351"/>
            <a:ext cx="3804285" cy="2700655"/>
            <a:chOff x="3532632" y="2054351"/>
            <a:chExt cx="3804285" cy="2700655"/>
          </a:xfrm>
        </p:grpSpPr>
        <p:sp>
          <p:nvSpPr>
            <p:cNvPr id="23" name="object 23"/>
            <p:cNvSpPr/>
            <p:nvPr/>
          </p:nvSpPr>
          <p:spPr>
            <a:xfrm>
              <a:off x="4002189" y="2523819"/>
              <a:ext cx="2877185" cy="1762760"/>
            </a:xfrm>
            <a:custGeom>
              <a:avLst/>
              <a:gdLst/>
              <a:ahLst/>
              <a:cxnLst/>
              <a:rect l="l" t="t" r="r" b="b"/>
              <a:pathLst>
                <a:path w="2877184" h="1762760">
                  <a:moveTo>
                    <a:pt x="1150962" y="963980"/>
                  </a:moveTo>
                  <a:lnTo>
                    <a:pt x="1140002" y="944638"/>
                  </a:lnTo>
                  <a:lnTo>
                    <a:pt x="68580" y="1551139"/>
                  </a:lnTo>
                  <a:lnTo>
                    <a:pt x="79248" y="1484909"/>
                  </a:lnTo>
                  <a:lnTo>
                    <a:pt x="66319" y="1504137"/>
                  </a:lnTo>
                  <a:lnTo>
                    <a:pt x="66319" y="1565186"/>
                  </a:lnTo>
                  <a:lnTo>
                    <a:pt x="60845" y="1555521"/>
                  </a:lnTo>
                  <a:lnTo>
                    <a:pt x="66319" y="1565186"/>
                  </a:lnTo>
                  <a:lnTo>
                    <a:pt x="66319" y="1504137"/>
                  </a:lnTo>
                  <a:lnTo>
                    <a:pt x="0" y="1602727"/>
                  </a:lnTo>
                  <a:lnTo>
                    <a:pt x="141808" y="1595424"/>
                  </a:lnTo>
                  <a:lnTo>
                    <a:pt x="90462" y="1574863"/>
                  </a:lnTo>
                  <a:lnTo>
                    <a:pt x="79527" y="1570482"/>
                  </a:lnTo>
                  <a:lnTo>
                    <a:pt x="1150962" y="963980"/>
                  </a:lnTo>
                  <a:close/>
                </a:path>
                <a:path w="2877184" h="1762760">
                  <a:moveTo>
                    <a:pt x="1262786" y="596582"/>
                  </a:moveTo>
                  <a:lnTo>
                    <a:pt x="666623" y="49352"/>
                  </a:lnTo>
                  <a:lnTo>
                    <a:pt x="705510" y="43345"/>
                  </a:lnTo>
                  <a:lnTo>
                    <a:pt x="732929" y="39103"/>
                  </a:lnTo>
                  <a:lnTo>
                    <a:pt x="596430" y="0"/>
                  </a:lnTo>
                  <a:lnTo>
                    <a:pt x="647052" y="132664"/>
                  </a:lnTo>
                  <a:lnTo>
                    <a:pt x="651598" y="65722"/>
                  </a:lnTo>
                  <a:lnTo>
                    <a:pt x="1247749" y="612952"/>
                  </a:lnTo>
                  <a:lnTo>
                    <a:pt x="1262786" y="596582"/>
                  </a:lnTo>
                  <a:close/>
                </a:path>
                <a:path w="2877184" h="1762760">
                  <a:moveTo>
                    <a:pt x="2876715" y="1762683"/>
                  </a:moveTo>
                  <a:lnTo>
                    <a:pt x="2857792" y="1731289"/>
                  </a:lnTo>
                  <a:lnTo>
                    <a:pt x="2803423" y="1641068"/>
                  </a:lnTo>
                  <a:lnTo>
                    <a:pt x="2810789" y="1707756"/>
                  </a:lnTo>
                  <a:lnTo>
                    <a:pt x="1590154" y="934377"/>
                  </a:lnTo>
                  <a:lnTo>
                    <a:pt x="1578254" y="953160"/>
                  </a:lnTo>
                  <a:lnTo>
                    <a:pt x="2798889" y="1726526"/>
                  </a:lnTo>
                  <a:lnTo>
                    <a:pt x="2735453" y="1748358"/>
                  </a:lnTo>
                  <a:lnTo>
                    <a:pt x="2876715" y="1762683"/>
                  </a:lnTo>
                  <a:close/>
                </a:path>
              </a:pathLst>
            </a:custGeom>
            <a:solidFill>
              <a:srgbClr val="000000"/>
            </a:solidFill>
          </p:spPr>
          <p:txBody>
            <a:bodyPr wrap="square" lIns="0" tIns="0" rIns="0" bIns="0" rtlCol="0"/>
            <a:lstStyle/>
            <a:p>
              <a:endParaRPr/>
            </a:p>
          </p:txBody>
        </p:sp>
        <p:pic>
          <p:nvPicPr>
            <p:cNvPr id="24" name="object 24"/>
            <p:cNvPicPr/>
            <p:nvPr/>
          </p:nvPicPr>
          <p:blipFill>
            <a:blip r:embed="rId6" cstate="print"/>
            <a:stretch>
              <a:fillRect/>
            </a:stretch>
          </p:blipFill>
          <p:spPr>
            <a:xfrm>
              <a:off x="6778752" y="4184903"/>
              <a:ext cx="557783" cy="569976"/>
            </a:xfrm>
            <a:prstGeom prst="rect">
              <a:avLst/>
            </a:prstGeom>
          </p:spPr>
        </p:pic>
        <p:sp>
          <p:nvSpPr>
            <p:cNvPr id="25" name="object 25"/>
            <p:cNvSpPr/>
            <p:nvPr/>
          </p:nvSpPr>
          <p:spPr>
            <a:xfrm>
              <a:off x="6815711" y="4221631"/>
              <a:ext cx="431800" cy="443230"/>
            </a:xfrm>
            <a:custGeom>
              <a:avLst/>
              <a:gdLst/>
              <a:ahLst/>
              <a:cxnLst/>
              <a:rect l="l" t="t" r="r" b="b"/>
              <a:pathLst>
                <a:path w="431800" h="443229">
                  <a:moveTo>
                    <a:pt x="215773" y="0"/>
                  </a:moveTo>
                  <a:lnTo>
                    <a:pt x="166298" y="5849"/>
                  </a:lnTo>
                  <a:lnTo>
                    <a:pt x="120881" y="22510"/>
                  </a:lnTo>
                  <a:lnTo>
                    <a:pt x="80818" y="48655"/>
                  </a:lnTo>
                  <a:lnTo>
                    <a:pt x="47402" y="82953"/>
                  </a:lnTo>
                  <a:lnTo>
                    <a:pt x="21931" y="124076"/>
                  </a:lnTo>
                  <a:lnTo>
                    <a:pt x="5698" y="170693"/>
                  </a:lnTo>
                  <a:lnTo>
                    <a:pt x="0" y="221475"/>
                  </a:lnTo>
                  <a:lnTo>
                    <a:pt x="5698" y="272258"/>
                  </a:lnTo>
                  <a:lnTo>
                    <a:pt x="21931" y="318875"/>
                  </a:lnTo>
                  <a:lnTo>
                    <a:pt x="47402" y="359997"/>
                  </a:lnTo>
                  <a:lnTo>
                    <a:pt x="80818" y="394296"/>
                  </a:lnTo>
                  <a:lnTo>
                    <a:pt x="120881" y="420440"/>
                  </a:lnTo>
                  <a:lnTo>
                    <a:pt x="166298" y="437102"/>
                  </a:lnTo>
                  <a:lnTo>
                    <a:pt x="215773" y="442951"/>
                  </a:lnTo>
                  <a:lnTo>
                    <a:pt x="265247" y="437102"/>
                  </a:lnTo>
                  <a:lnTo>
                    <a:pt x="310664" y="420440"/>
                  </a:lnTo>
                  <a:lnTo>
                    <a:pt x="350727" y="394296"/>
                  </a:lnTo>
                  <a:lnTo>
                    <a:pt x="384143" y="359997"/>
                  </a:lnTo>
                  <a:lnTo>
                    <a:pt x="409614" y="318875"/>
                  </a:lnTo>
                  <a:lnTo>
                    <a:pt x="425847" y="272258"/>
                  </a:lnTo>
                  <a:lnTo>
                    <a:pt x="431546" y="221475"/>
                  </a:lnTo>
                  <a:lnTo>
                    <a:pt x="425847" y="170693"/>
                  </a:lnTo>
                  <a:lnTo>
                    <a:pt x="409614" y="124076"/>
                  </a:lnTo>
                  <a:lnTo>
                    <a:pt x="384143" y="82953"/>
                  </a:lnTo>
                  <a:lnTo>
                    <a:pt x="350727" y="48655"/>
                  </a:lnTo>
                  <a:lnTo>
                    <a:pt x="310664" y="22510"/>
                  </a:lnTo>
                  <a:lnTo>
                    <a:pt x="265247" y="5849"/>
                  </a:lnTo>
                  <a:lnTo>
                    <a:pt x="215773" y="0"/>
                  </a:lnTo>
                  <a:close/>
                </a:path>
              </a:pathLst>
            </a:custGeom>
            <a:solidFill>
              <a:srgbClr val="FFFFFF"/>
            </a:solidFill>
          </p:spPr>
          <p:txBody>
            <a:bodyPr wrap="square" lIns="0" tIns="0" rIns="0" bIns="0" rtlCol="0"/>
            <a:lstStyle/>
            <a:p>
              <a:endParaRPr/>
            </a:p>
          </p:txBody>
        </p:sp>
        <p:sp>
          <p:nvSpPr>
            <p:cNvPr id="26" name="object 26"/>
            <p:cNvSpPr/>
            <p:nvPr/>
          </p:nvSpPr>
          <p:spPr>
            <a:xfrm>
              <a:off x="6815711" y="4221631"/>
              <a:ext cx="431800" cy="443230"/>
            </a:xfrm>
            <a:custGeom>
              <a:avLst/>
              <a:gdLst/>
              <a:ahLst/>
              <a:cxnLst/>
              <a:rect l="l" t="t" r="r" b="b"/>
              <a:pathLst>
                <a:path w="431800" h="443229">
                  <a:moveTo>
                    <a:pt x="0" y="221476"/>
                  </a:moveTo>
                  <a:lnTo>
                    <a:pt x="5698" y="170693"/>
                  </a:lnTo>
                  <a:lnTo>
                    <a:pt x="21931" y="124076"/>
                  </a:lnTo>
                  <a:lnTo>
                    <a:pt x="47402" y="82954"/>
                  </a:lnTo>
                  <a:lnTo>
                    <a:pt x="80817" y="48655"/>
                  </a:lnTo>
                  <a:lnTo>
                    <a:pt x="120881" y="22511"/>
                  </a:lnTo>
                  <a:lnTo>
                    <a:pt x="166298" y="5849"/>
                  </a:lnTo>
                  <a:lnTo>
                    <a:pt x="215773" y="0"/>
                  </a:lnTo>
                  <a:lnTo>
                    <a:pt x="265247" y="5849"/>
                  </a:lnTo>
                  <a:lnTo>
                    <a:pt x="310664" y="22511"/>
                  </a:lnTo>
                  <a:lnTo>
                    <a:pt x="350727" y="48655"/>
                  </a:lnTo>
                  <a:lnTo>
                    <a:pt x="384143" y="82954"/>
                  </a:lnTo>
                  <a:lnTo>
                    <a:pt x="409614" y="124076"/>
                  </a:lnTo>
                  <a:lnTo>
                    <a:pt x="425847" y="170693"/>
                  </a:lnTo>
                  <a:lnTo>
                    <a:pt x="431546" y="221476"/>
                  </a:lnTo>
                  <a:lnTo>
                    <a:pt x="425847" y="272258"/>
                  </a:lnTo>
                  <a:lnTo>
                    <a:pt x="409614" y="318875"/>
                  </a:lnTo>
                  <a:lnTo>
                    <a:pt x="384143" y="359997"/>
                  </a:lnTo>
                  <a:lnTo>
                    <a:pt x="350727" y="394296"/>
                  </a:lnTo>
                  <a:lnTo>
                    <a:pt x="310664" y="420440"/>
                  </a:lnTo>
                  <a:lnTo>
                    <a:pt x="265247" y="437102"/>
                  </a:lnTo>
                  <a:lnTo>
                    <a:pt x="215773" y="442952"/>
                  </a:lnTo>
                  <a:lnTo>
                    <a:pt x="166298" y="437102"/>
                  </a:lnTo>
                  <a:lnTo>
                    <a:pt x="120881" y="420440"/>
                  </a:lnTo>
                  <a:lnTo>
                    <a:pt x="80817" y="394296"/>
                  </a:lnTo>
                  <a:lnTo>
                    <a:pt x="47402" y="359997"/>
                  </a:lnTo>
                  <a:lnTo>
                    <a:pt x="21931" y="318875"/>
                  </a:lnTo>
                  <a:lnTo>
                    <a:pt x="5698" y="272258"/>
                  </a:lnTo>
                  <a:lnTo>
                    <a:pt x="0" y="221476"/>
                  </a:lnTo>
                  <a:close/>
                </a:path>
              </a:pathLst>
            </a:custGeom>
            <a:ln w="22225">
              <a:solidFill>
                <a:srgbClr val="000000"/>
              </a:solidFill>
            </a:ln>
          </p:spPr>
          <p:txBody>
            <a:bodyPr wrap="square" lIns="0" tIns="0" rIns="0" bIns="0" rtlCol="0"/>
            <a:lstStyle/>
            <a:p>
              <a:endParaRPr/>
            </a:p>
          </p:txBody>
        </p:sp>
        <p:pic>
          <p:nvPicPr>
            <p:cNvPr id="27" name="object 27"/>
            <p:cNvPicPr/>
            <p:nvPr/>
          </p:nvPicPr>
          <p:blipFill>
            <a:blip r:embed="rId7" cstate="print"/>
            <a:stretch>
              <a:fillRect/>
            </a:stretch>
          </p:blipFill>
          <p:spPr>
            <a:xfrm>
              <a:off x="3532632" y="3995927"/>
              <a:ext cx="557784" cy="569976"/>
            </a:xfrm>
            <a:prstGeom prst="rect">
              <a:avLst/>
            </a:prstGeom>
          </p:spPr>
        </p:pic>
        <p:sp>
          <p:nvSpPr>
            <p:cNvPr id="28" name="object 28"/>
            <p:cNvSpPr/>
            <p:nvPr/>
          </p:nvSpPr>
          <p:spPr>
            <a:xfrm>
              <a:off x="3568838" y="4031528"/>
              <a:ext cx="431800" cy="443230"/>
            </a:xfrm>
            <a:custGeom>
              <a:avLst/>
              <a:gdLst/>
              <a:ahLst/>
              <a:cxnLst/>
              <a:rect l="l" t="t" r="r" b="b"/>
              <a:pathLst>
                <a:path w="431800" h="443229">
                  <a:moveTo>
                    <a:pt x="215773" y="0"/>
                  </a:moveTo>
                  <a:lnTo>
                    <a:pt x="166298" y="5849"/>
                  </a:lnTo>
                  <a:lnTo>
                    <a:pt x="120881" y="22511"/>
                  </a:lnTo>
                  <a:lnTo>
                    <a:pt x="80818" y="48656"/>
                  </a:lnTo>
                  <a:lnTo>
                    <a:pt x="47402" y="82954"/>
                  </a:lnTo>
                  <a:lnTo>
                    <a:pt x="21931" y="124077"/>
                  </a:lnTo>
                  <a:lnTo>
                    <a:pt x="5698" y="170694"/>
                  </a:lnTo>
                  <a:lnTo>
                    <a:pt x="0" y="221476"/>
                  </a:lnTo>
                  <a:lnTo>
                    <a:pt x="5698" y="272258"/>
                  </a:lnTo>
                  <a:lnTo>
                    <a:pt x="21931" y="318875"/>
                  </a:lnTo>
                  <a:lnTo>
                    <a:pt x="47402" y="359998"/>
                  </a:lnTo>
                  <a:lnTo>
                    <a:pt x="80818" y="394296"/>
                  </a:lnTo>
                  <a:lnTo>
                    <a:pt x="120881" y="420440"/>
                  </a:lnTo>
                  <a:lnTo>
                    <a:pt x="166298" y="437102"/>
                  </a:lnTo>
                  <a:lnTo>
                    <a:pt x="215773" y="442951"/>
                  </a:lnTo>
                  <a:lnTo>
                    <a:pt x="265247" y="437102"/>
                  </a:lnTo>
                  <a:lnTo>
                    <a:pt x="310664" y="420440"/>
                  </a:lnTo>
                  <a:lnTo>
                    <a:pt x="350727" y="394296"/>
                  </a:lnTo>
                  <a:lnTo>
                    <a:pt x="384143" y="359998"/>
                  </a:lnTo>
                  <a:lnTo>
                    <a:pt x="409614" y="318875"/>
                  </a:lnTo>
                  <a:lnTo>
                    <a:pt x="425847" y="272258"/>
                  </a:lnTo>
                  <a:lnTo>
                    <a:pt x="431546" y="221476"/>
                  </a:lnTo>
                  <a:lnTo>
                    <a:pt x="425847" y="170694"/>
                  </a:lnTo>
                  <a:lnTo>
                    <a:pt x="409614" y="124077"/>
                  </a:lnTo>
                  <a:lnTo>
                    <a:pt x="384143" y="82954"/>
                  </a:lnTo>
                  <a:lnTo>
                    <a:pt x="350727" y="48656"/>
                  </a:lnTo>
                  <a:lnTo>
                    <a:pt x="310664" y="22511"/>
                  </a:lnTo>
                  <a:lnTo>
                    <a:pt x="265247" y="5849"/>
                  </a:lnTo>
                  <a:lnTo>
                    <a:pt x="215773" y="0"/>
                  </a:lnTo>
                  <a:close/>
                </a:path>
              </a:pathLst>
            </a:custGeom>
            <a:solidFill>
              <a:srgbClr val="FFFFFF"/>
            </a:solidFill>
          </p:spPr>
          <p:txBody>
            <a:bodyPr wrap="square" lIns="0" tIns="0" rIns="0" bIns="0" rtlCol="0"/>
            <a:lstStyle/>
            <a:p>
              <a:endParaRPr/>
            </a:p>
          </p:txBody>
        </p:sp>
        <p:sp>
          <p:nvSpPr>
            <p:cNvPr id="29" name="object 29"/>
            <p:cNvSpPr/>
            <p:nvPr/>
          </p:nvSpPr>
          <p:spPr>
            <a:xfrm>
              <a:off x="3568838" y="4031528"/>
              <a:ext cx="431800" cy="443230"/>
            </a:xfrm>
            <a:custGeom>
              <a:avLst/>
              <a:gdLst/>
              <a:ahLst/>
              <a:cxnLst/>
              <a:rect l="l" t="t" r="r" b="b"/>
              <a:pathLst>
                <a:path w="431800" h="443229">
                  <a:moveTo>
                    <a:pt x="0" y="221476"/>
                  </a:moveTo>
                  <a:lnTo>
                    <a:pt x="5698" y="170693"/>
                  </a:lnTo>
                  <a:lnTo>
                    <a:pt x="21931" y="124076"/>
                  </a:lnTo>
                  <a:lnTo>
                    <a:pt x="47402" y="82954"/>
                  </a:lnTo>
                  <a:lnTo>
                    <a:pt x="80817" y="48655"/>
                  </a:lnTo>
                  <a:lnTo>
                    <a:pt x="120881" y="22511"/>
                  </a:lnTo>
                  <a:lnTo>
                    <a:pt x="166298" y="5849"/>
                  </a:lnTo>
                  <a:lnTo>
                    <a:pt x="215773" y="0"/>
                  </a:lnTo>
                  <a:lnTo>
                    <a:pt x="265247" y="5849"/>
                  </a:lnTo>
                  <a:lnTo>
                    <a:pt x="310664" y="22511"/>
                  </a:lnTo>
                  <a:lnTo>
                    <a:pt x="350727" y="48655"/>
                  </a:lnTo>
                  <a:lnTo>
                    <a:pt x="384143" y="82954"/>
                  </a:lnTo>
                  <a:lnTo>
                    <a:pt x="409614" y="124076"/>
                  </a:lnTo>
                  <a:lnTo>
                    <a:pt x="425847" y="170693"/>
                  </a:lnTo>
                  <a:lnTo>
                    <a:pt x="431546" y="221476"/>
                  </a:lnTo>
                  <a:lnTo>
                    <a:pt x="425847" y="272258"/>
                  </a:lnTo>
                  <a:lnTo>
                    <a:pt x="409614" y="318875"/>
                  </a:lnTo>
                  <a:lnTo>
                    <a:pt x="384143" y="359997"/>
                  </a:lnTo>
                  <a:lnTo>
                    <a:pt x="350727" y="394296"/>
                  </a:lnTo>
                  <a:lnTo>
                    <a:pt x="310664" y="420440"/>
                  </a:lnTo>
                  <a:lnTo>
                    <a:pt x="265247" y="437102"/>
                  </a:lnTo>
                  <a:lnTo>
                    <a:pt x="215773" y="442952"/>
                  </a:lnTo>
                  <a:lnTo>
                    <a:pt x="166298" y="437102"/>
                  </a:lnTo>
                  <a:lnTo>
                    <a:pt x="120881" y="420440"/>
                  </a:lnTo>
                  <a:lnTo>
                    <a:pt x="80817" y="394296"/>
                  </a:lnTo>
                  <a:lnTo>
                    <a:pt x="47402" y="359997"/>
                  </a:lnTo>
                  <a:lnTo>
                    <a:pt x="21931" y="318875"/>
                  </a:lnTo>
                  <a:lnTo>
                    <a:pt x="5698" y="272258"/>
                  </a:lnTo>
                  <a:lnTo>
                    <a:pt x="0" y="221476"/>
                  </a:lnTo>
                  <a:close/>
                </a:path>
              </a:pathLst>
            </a:custGeom>
            <a:ln w="22225">
              <a:solidFill>
                <a:srgbClr val="000000"/>
              </a:solidFill>
            </a:ln>
          </p:spPr>
          <p:txBody>
            <a:bodyPr wrap="square" lIns="0" tIns="0" rIns="0" bIns="0" rtlCol="0"/>
            <a:lstStyle/>
            <a:p>
              <a:endParaRPr/>
            </a:p>
          </p:txBody>
        </p:sp>
        <p:pic>
          <p:nvPicPr>
            <p:cNvPr id="30" name="object 30"/>
            <p:cNvPicPr/>
            <p:nvPr/>
          </p:nvPicPr>
          <p:blipFill>
            <a:blip r:embed="rId8" cstate="print"/>
            <a:stretch>
              <a:fillRect/>
            </a:stretch>
          </p:blipFill>
          <p:spPr>
            <a:xfrm>
              <a:off x="4136136" y="2054351"/>
              <a:ext cx="557784" cy="569976"/>
            </a:xfrm>
            <a:prstGeom prst="rect">
              <a:avLst/>
            </a:prstGeom>
          </p:spPr>
        </p:pic>
        <p:sp>
          <p:nvSpPr>
            <p:cNvPr id="31" name="object 31"/>
            <p:cNvSpPr/>
            <p:nvPr/>
          </p:nvSpPr>
          <p:spPr>
            <a:xfrm>
              <a:off x="4171325" y="2090061"/>
              <a:ext cx="431800" cy="443230"/>
            </a:xfrm>
            <a:custGeom>
              <a:avLst/>
              <a:gdLst/>
              <a:ahLst/>
              <a:cxnLst/>
              <a:rect l="l" t="t" r="r" b="b"/>
              <a:pathLst>
                <a:path w="431800" h="443230">
                  <a:moveTo>
                    <a:pt x="215773" y="0"/>
                  </a:moveTo>
                  <a:lnTo>
                    <a:pt x="166298" y="5849"/>
                  </a:lnTo>
                  <a:lnTo>
                    <a:pt x="120881" y="22511"/>
                  </a:lnTo>
                  <a:lnTo>
                    <a:pt x="80818" y="48655"/>
                  </a:lnTo>
                  <a:lnTo>
                    <a:pt x="47402" y="82954"/>
                  </a:lnTo>
                  <a:lnTo>
                    <a:pt x="21931" y="124076"/>
                  </a:lnTo>
                  <a:lnTo>
                    <a:pt x="5698" y="170693"/>
                  </a:lnTo>
                  <a:lnTo>
                    <a:pt x="0" y="221476"/>
                  </a:lnTo>
                  <a:lnTo>
                    <a:pt x="5698" y="272258"/>
                  </a:lnTo>
                  <a:lnTo>
                    <a:pt x="21931" y="318875"/>
                  </a:lnTo>
                  <a:lnTo>
                    <a:pt x="47402" y="359998"/>
                  </a:lnTo>
                  <a:lnTo>
                    <a:pt x="80818" y="394296"/>
                  </a:lnTo>
                  <a:lnTo>
                    <a:pt x="120881" y="420440"/>
                  </a:lnTo>
                  <a:lnTo>
                    <a:pt x="166298" y="437102"/>
                  </a:lnTo>
                  <a:lnTo>
                    <a:pt x="215773" y="442951"/>
                  </a:lnTo>
                  <a:lnTo>
                    <a:pt x="265247" y="437102"/>
                  </a:lnTo>
                  <a:lnTo>
                    <a:pt x="310664" y="420440"/>
                  </a:lnTo>
                  <a:lnTo>
                    <a:pt x="350727" y="394296"/>
                  </a:lnTo>
                  <a:lnTo>
                    <a:pt x="384143" y="359998"/>
                  </a:lnTo>
                  <a:lnTo>
                    <a:pt x="409614" y="318875"/>
                  </a:lnTo>
                  <a:lnTo>
                    <a:pt x="425847" y="272258"/>
                  </a:lnTo>
                  <a:lnTo>
                    <a:pt x="431545" y="221476"/>
                  </a:lnTo>
                  <a:lnTo>
                    <a:pt x="425847" y="170693"/>
                  </a:lnTo>
                  <a:lnTo>
                    <a:pt x="409614" y="124076"/>
                  </a:lnTo>
                  <a:lnTo>
                    <a:pt x="384143" y="82954"/>
                  </a:lnTo>
                  <a:lnTo>
                    <a:pt x="350727" y="48655"/>
                  </a:lnTo>
                  <a:lnTo>
                    <a:pt x="310664" y="22511"/>
                  </a:lnTo>
                  <a:lnTo>
                    <a:pt x="265247" y="5849"/>
                  </a:lnTo>
                  <a:lnTo>
                    <a:pt x="215773" y="0"/>
                  </a:lnTo>
                  <a:close/>
                </a:path>
              </a:pathLst>
            </a:custGeom>
            <a:solidFill>
              <a:srgbClr val="FFFFFF"/>
            </a:solidFill>
          </p:spPr>
          <p:txBody>
            <a:bodyPr wrap="square" lIns="0" tIns="0" rIns="0" bIns="0" rtlCol="0"/>
            <a:lstStyle/>
            <a:p>
              <a:endParaRPr/>
            </a:p>
          </p:txBody>
        </p:sp>
        <p:sp>
          <p:nvSpPr>
            <p:cNvPr id="32" name="object 32"/>
            <p:cNvSpPr/>
            <p:nvPr/>
          </p:nvSpPr>
          <p:spPr>
            <a:xfrm>
              <a:off x="4171325" y="2090061"/>
              <a:ext cx="431800" cy="443230"/>
            </a:xfrm>
            <a:custGeom>
              <a:avLst/>
              <a:gdLst/>
              <a:ahLst/>
              <a:cxnLst/>
              <a:rect l="l" t="t" r="r" b="b"/>
              <a:pathLst>
                <a:path w="431800" h="443230">
                  <a:moveTo>
                    <a:pt x="0" y="221476"/>
                  </a:moveTo>
                  <a:lnTo>
                    <a:pt x="5698" y="170693"/>
                  </a:lnTo>
                  <a:lnTo>
                    <a:pt x="21931" y="124076"/>
                  </a:lnTo>
                  <a:lnTo>
                    <a:pt x="47402" y="82954"/>
                  </a:lnTo>
                  <a:lnTo>
                    <a:pt x="80817" y="48655"/>
                  </a:lnTo>
                  <a:lnTo>
                    <a:pt x="120881" y="22511"/>
                  </a:lnTo>
                  <a:lnTo>
                    <a:pt x="166298" y="5849"/>
                  </a:lnTo>
                  <a:lnTo>
                    <a:pt x="215773" y="0"/>
                  </a:lnTo>
                  <a:lnTo>
                    <a:pt x="265247" y="5849"/>
                  </a:lnTo>
                  <a:lnTo>
                    <a:pt x="310664" y="22511"/>
                  </a:lnTo>
                  <a:lnTo>
                    <a:pt x="350727" y="48655"/>
                  </a:lnTo>
                  <a:lnTo>
                    <a:pt x="384143" y="82954"/>
                  </a:lnTo>
                  <a:lnTo>
                    <a:pt x="409614" y="124076"/>
                  </a:lnTo>
                  <a:lnTo>
                    <a:pt x="425847" y="170693"/>
                  </a:lnTo>
                  <a:lnTo>
                    <a:pt x="431546" y="221476"/>
                  </a:lnTo>
                  <a:lnTo>
                    <a:pt x="425847" y="272258"/>
                  </a:lnTo>
                  <a:lnTo>
                    <a:pt x="409614" y="318875"/>
                  </a:lnTo>
                  <a:lnTo>
                    <a:pt x="384143" y="359997"/>
                  </a:lnTo>
                  <a:lnTo>
                    <a:pt x="350727" y="394296"/>
                  </a:lnTo>
                  <a:lnTo>
                    <a:pt x="310664" y="420440"/>
                  </a:lnTo>
                  <a:lnTo>
                    <a:pt x="265247" y="437102"/>
                  </a:lnTo>
                  <a:lnTo>
                    <a:pt x="215773" y="442952"/>
                  </a:lnTo>
                  <a:lnTo>
                    <a:pt x="166298" y="437102"/>
                  </a:lnTo>
                  <a:lnTo>
                    <a:pt x="120881" y="420440"/>
                  </a:lnTo>
                  <a:lnTo>
                    <a:pt x="80817" y="394296"/>
                  </a:lnTo>
                  <a:lnTo>
                    <a:pt x="47402" y="359997"/>
                  </a:lnTo>
                  <a:lnTo>
                    <a:pt x="21931" y="318875"/>
                  </a:lnTo>
                  <a:lnTo>
                    <a:pt x="5698" y="272258"/>
                  </a:lnTo>
                  <a:lnTo>
                    <a:pt x="0" y="221476"/>
                  </a:lnTo>
                  <a:close/>
                </a:path>
              </a:pathLst>
            </a:custGeom>
            <a:ln w="22225">
              <a:solidFill>
                <a:srgbClr val="000000"/>
              </a:solidFill>
            </a:ln>
          </p:spPr>
          <p:txBody>
            <a:bodyPr wrap="square" lIns="0" tIns="0" rIns="0" bIns="0" rtlCol="0"/>
            <a:lstStyle/>
            <a:p>
              <a:endParaRPr/>
            </a:p>
          </p:txBody>
        </p:sp>
        <p:sp>
          <p:nvSpPr>
            <p:cNvPr id="33" name="object 33"/>
            <p:cNvSpPr/>
            <p:nvPr/>
          </p:nvSpPr>
          <p:spPr>
            <a:xfrm>
              <a:off x="4352945" y="2796250"/>
              <a:ext cx="885190" cy="323215"/>
            </a:xfrm>
            <a:custGeom>
              <a:avLst/>
              <a:gdLst/>
              <a:ahLst/>
              <a:cxnLst/>
              <a:rect l="l" t="t" r="r" b="b"/>
              <a:pathLst>
                <a:path w="885189" h="323214">
                  <a:moveTo>
                    <a:pt x="884858" y="0"/>
                  </a:moveTo>
                  <a:lnTo>
                    <a:pt x="0" y="0"/>
                  </a:lnTo>
                  <a:lnTo>
                    <a:pt x="0" y="323165"/>
                  </a:lnTo>
                  <a:lnTo>
                    <a:pt x="884858" y="323165"/>
                  </a:lnTo>
                  <a:lnTo>
                    <a:pt x="884858" y="0"/>
                  </a:lnTo>
                  <a:close/>
                </a:path>
              </a:pathLst>
            </a:custGeom>
            <a:solidFill>
              <a:srgbClr val="FFFFFF"/>
            </a:solidFill>
          </p:spPr>
          <p:txBody>
            <a:bodyPr wrap="square" lIns="0" tIns="0" rIns="0" bIns="0" rtlCol="0"/>
            <a:lstStyle/>
            <a:p>
              <a:endParaRPr/>
            </a:p>
          </p:txBody>
        </p:sp>
      </p:grpSp>
      <p:sp>
        <p:nvSpPr>
          <p:cNvPr id="34" name="object 34"/>
          <p:cNvSpPr txBox="1"/>
          <p:nvPr/>
        </p:nvSpPr>
        <p:spPr>
          <a:xfrm>
            <a:off x="4340245" y="2757932"/>
            <a:ext cx="90170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Times New Roman"/>
                <a:cs typeface="Times New Roman"/>
              </a:rPr>
              <a:t>worksFor</a:t>
            </a:r>
            <a:endParaRPr sz="1800">
              <a:latin typeface="Times New Roman"/>
              <a:cs typeface="Times New Roman"/>
            </a:endParaRPr>
          </a:p>
        </p:txBody>
      </p:sp>
      <p:sp>
        <p:nvSpPr>
          <p:cNvPr id="35" name="object 35"/>
          <p:cNvSpPr/>
          <p:nvPr/>
        </p:nvSpPr>
        <p:spPr>
          <a:xfrm>
            <a:off x="3978709" y="3664260"/>
            <a:ext cx="1004569" cy="323215"/>
          </a:xfrm>
          <a:custGeom>
            <a:avLst/>
            <a:gdLst/>
            <a:ahLst/>
            <a:cxnLst/>
            <a:rect l="l" t="t" r="r" b="b"/>
            <a:pathLst>
              <a:path w="1004570" h="323214">
                <a:moveTo>
                  <a:pt x="1003992" y="0"/>
                </a:moveTo>
                <a:lnTo>
                  <a:pt x="0" y="0"/>
                </a:lnTo>
                <a:lnTo>
                  <a:pt x="0" y="323165"/>
                </a:lnTo>
                <a:lnTo>
                  <a:pt x="1003992" y="323165"/>
                </a:lnTo>
                <a:lnTo>
                  <a:pt x="1003992" y="0"/>
                </a:lnTo>
                <a:close/>
              </a:path>
            </a:pathLst>
          </a:custGeom>
          <a:solidFill>
            <a:srgbClr val="FFFFFF"/>
          </a:solidFill>
        </p:spPr>
        <p:txBody>
          <a:bodyPr wrap="square" lIns="0" tIns="0" rIns="0" bIns="0" rtlCol="0"/>
          <a:lstStyle/>
          <a:p>
            <a:endParaRPr/>
          </a:p>
        </p:txBody>
      </p:sp>
      <p:sp>
        <p:nvSpPr>
          <p:cNvPr id="36" name="object 36"/>
          <p:cNvSpPr txBox="1"/>
          <p:nvPr/>
        </p:nvSpPr>
        <p:spPr>
          <a:xfrm>
            <a:off x="3966009" y="3626611"/>
            <a:ext cx="102870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Times New Roman"/>
                <a:cs typeface="Times New Roman"/>
              </a:rPr>
              <a:t>friendWith</a:t>
            </a:r>
            <a:endParaRPr sz="1800">
              <a:latin typeface="Times New Roman"/>
              <a:cs typeface="Times New Roman"/>
            </a:endParaRPr>
          </a:p>
        </p:txBody>
      </p:sp>
      <p:sp>
        <p:nvSpPr>
          <p:cNvPr id="37" name="object 37"/>
          <p:cNvSpPr txBox="1"/>
          <p:nvPr/>
        </p:nvSpPr>
        <p:spPr>
          <a:xfrm>
            <a:off x="3419881" y="4457700"/>
            <a:ext cx="768985"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Times New Roman"/>
                <a:cs typeface="Times New Roman"/>
              </a:rPr>
              <a:t>G</a:t>
            </a:r>
            <a:r>
              <a:rPr sz="2000" spc="-5" dirty="0">
                <a:latin typeface="Times New Roman"/>
                <a:cs typeface="Times New Roman"/>
              </a:rPr>
              <a:t>e</a:t>
            </a:r>
            <a:r>
              <a:rPr sz="2000" dirty="0">
                <a:latin typeface="Times New Roman"/>
                <a:cs typeface="Times New Roman"/>
              </a:rPr>
              <a:t>o</a:t>
            </a:r>
            <a:r>
              <a:rPr sz="2000" spc="-40" dirty="0">
                <a:latin typeface="Times New Roman"/>
                <a:cs typeface="Times New Roman"/>
              </a:rPr>
              <a:t>r</a:t>
            </a:r>
            <a:r>
              <a:rPr sz="2000" dirty="0">
                <a:latin typeface="Times New Roman"/>
                <a:cs typeface="Times New Roman"/>
              </a:rPr>
              <a:t>ge</a:t>
            </a:r>
            <a:endParaRPr sz="2000">
              <a:latin typeface="Times New Roman"/>
              <a:cs typeface="Times New Roman"/>
            </a:endParaRPr>
          </a:p>
        </p:txBody>
      </p:sp>
      <p:sp>
        <p:nvSpPr>
          <p:cNvPr id="38" name="object 38"/>
          <p:cNvSpPr/>
          <p:nvPr/>
        </p:nvSpPr>
        <p:spPr>
          <a:xfrm>
            <a:off x="6004787" y="3133140"/>
            <a:ext cx="436245" cy="323215"/>
          </a:xfrm>
          <a:custGeom>
            <a:avLst/>
            <a:gdLst/>
            <a:ahLst/>
            <a:cxnLst/>
            <a:rect l="l" t="t" r="r" b="b"/>
            <a:pathLst>
              <a:path w="436245" h="323214">
                <a:moveTo>
                  <a:pt x="436017" y="0"/>
                </a:moveTo>
                <a:lnTo>
                  <a:pt x="0" y="0"/>
                </a:lnTo>
                <a:lnTo>
                  <a:pt x="0" y="323165"/>
                </a:lnTo>
                <a:lnTo>
                  <a:pt x="436017" y="323165"/>
                </a:lnTo>
                <a:lnTo>
                  <a:pt x="436017" y="0"/>
                </a:lnTo>
                <a:close/>
              </a:path>
            </a:pathLst>
          </a:custGeom>
          <a:solidFill>
            <a:srgbClr val="FFFFFF"/>
          </a:solidFill>
        </p:spPr>
        <p:txBody>
          <a:bodyPr wrap="square" lIns="0" tIns="0" rIns="0" bIns="0" rtlCol="0"/>
          <a:lstStyle/>
          <a:p>
            <a:endParaRPr/>
          </a:p>
        </p:txBody>
      </p:sp>
      <p:sp>
        <p:nvSpPr>
          <p:cNvPr id="39" name="object 39"/>
          <p:cNvSpPr txBox="1"/>
          <p:nvPr/>
        </p:nvSpPr>
        <p:spPr>
          <a:xfrm>
            <a:off x="5992087" y="3096259"/>
            <a:ext cx="457834"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Times New Roman"/>
                <a:cs typeface="Times New Roman"/>
              </a:rPr>
              <a:t>li</a:t>
            </a:r>
            <a:r>
              <a:rPr sz="1800" dirty="0">
                <a:latin typeface="Times New Roman"/>
                <a:cs typeface="Times New Roman"/>
              </a:rPr>
              <a:t>kes</a:t>
            </a:r>
            <a:endParaRPr sz="1800">
              <a:latin typeface="Times New Roman"/>
              <a:cs typeface="Times New Roman"/>
            </a:endParaRPr>
          </a:p>
        </p:txBody>
      </p:sp>
      <p:sp>
        <p:nvSpPr>
          <p:cNvPr id="40" name="object 40"/>
          <p:cNvSpPr txBox="1"/>
          <p:nvPr/>
        </p:nvSpPr>
        <p:spPr>
          <a:xfrm>
            <a:off x="7875540" y="3576828"/>
            <a:ext cx="1431290" cy="330200"/>
          </a:xfrm>
          <a:prstGeom prst="rect">
            <a:avLst/>
          </a:prstGeom>
        </p:spPr>
        <p:txBody>
          <a:bodyPr vert="horz" wrap="square" lIns="0" tIns="12700" rIns="0" bIns="0" rtlCol="0">
            <a:spAutoFit/>
          </a:bodyPr>
          <a:lstStyle/>
          <a:p>
            <a:pPr marL="12700">
              <a:lnSpc>
                <a:spcPct val="100000"/>
              </a:lnSpc>
              <a:spcBef>
                <a:spcPts val="100"/>
              </a:spcBef>
            </a:pPr>
            <a:r>
              <a:rPr sz="2000" spc="-20" dirty="0">
                <a:latin typeface="Times New Roman"/>
                <a:cs typeface="Times New Roman"/>
              </a:rPr>
              <a:t>FootballTeam</a:t>
            </a:r>
            <a:endParaRPr sz="2000">
              <a:latin typeface="Times New Roman"/>
              <a:cs typeface="Times New Roman"/>
            </a:endParaRPr>
          </a:p>
        </p:txBody>
      </p:sp>
      <p:grpSp>
        <p:nvGrpSpPr>
          <p:cNvPr id="41" name="object 41"/>
          <p:cNvGrpSpPr/>
          <p:nvPr/>
        </p:nvGrpSpPr>
        <p:grpSpPr>
          <a:xfrm>
            <a:off x="3484454" y="2493952"/>
            <a:ext cx="885190" cy="1459865"/>
            <a:chOff x="3484454" y="2493952"/>
            <a:chExt cx="885190" cy="1459865"/>
          </a:xfrm>
        </p:grpSpPr>
        <p:sp>
          <p:nvSpPr>
            <p:cNvPr id="42" name="object 42"/>
            <p:cNvSpPr/>
            <p:nvPr/>
          </p:nvSpPr>
          <p:spPr>
            <a:xfrm>
              <a:off x="3721984" y="2493952"/>
              <a:ext cx="456565" cy="1459865"/>
            </a:xfrm>
            <a:custGeom>
              <a:avLst/>
              <a:gdLst/>
              <a:ahLst/>
              <a:cxnLst/>
              <a:rect l="l" t="t" r="r" b="b"/>
              <a:pathLst>
                <a:path w="456564" h="1459864">
                  <a:moveTo>
                    <a:pt x="409559" y="73218"/>
                  </a:moveTo>
                  <a:lnTo>
                    <a:pt x="396423" y="78680"/>
                  </a:lnTo>
                  <a:lnTo>
                    <a:pt x="0" y="1453607"/>
                  </a:lnTo>
                  <a:lnTo>
                    <a:pt x="21355" y="1459764"/>
                  </a:lnTo>
                  <a:lnTo>
                    <a:pt x="417778" y="84837"/>
                  </a:lnTo>
                  <a:lnTo>
                    <a:pt x="409559" y="73218"/>
                  </a:lnTo>
                  <a:close/>
                </a:path>
                <a:path w="456564" h="1459864">
                  <a:moveTo>
                    <a:pt x="444218" y="73216"/>
                  </a:moveTo>
                  <a:lnTo>
                    <a:pt x="409563" y="73216"/>
                  </a:lnTo>
                  <a:lnTo>
                    <a:pt x="420240" y="76297"/>
                  </a:lnTo>
                  <a:lnTo>
                    <a:pt x="417778" y="84837"/>
                  </a:lnTo>
                  <a:lnTo>
                    <a:pt x="456504" y="139621"/>
                  </a:lnTo>
                  <a:lnTo>
                    <a:pt x="444218" y="73216"/>
                  </a:lnTo>
                  <a:close/>
                </a:path>
                <a:path w="456564" h="1459864">
                  <a:moveTo>
                    <a:pt x="430673" y="0"/>
                  </a:moveTo>
                  <a:lnTo>
                    <a:pt x="334474" y="104437"/>
                  </a:lnTo>
                  <a:lnTo>
                    <a:pt x="396423" y="78680"/>
                  </a:lnTo>
                  <a:lnTo>
                    <a:pt x="398885" y="70140"/>
                  </a:lnTo>
                  <a:lnTo>
                    <a:pt x="443649" y="70140"/>
                  </a:lnTo>
                  <a:lnTo>
                    <a:pt x="430673" y="0"/>
                  </a:lnTo>
                  <a:close/>
                </a:path>
                <a:path w="456564" h="1459864">
                  <a:moveTo>
                    <a:pt x="409565" y="73220"/>
                  </a:moveTo>
                  <a:lnTo>
                    <a:pt x="417778" y="84837"/>
                  </a:lnTo>
                  <a:lnTo>
                    <a:pt x="420240" y="76297"/>
                  </a:lnTo>
                  <a:lnTo>
                    <a:pt x="409565" y="73220"/>
                  </a:lnTo>
                  <a:close/>
                </a:path>
                <a:path w="456564" h="1459864">
                  <a:moveTo>
                    <a:pt x="398885" y="70140"/>
                  </a:moveTo>
                  <a:lnTo>
                    <a:pt x="396423" y="78680"/>
                  </a:lnTo>
                  <a:lnTo>
                    <a:pt x="409554" y="73216"/>
                  </a:lnTo>
                  <a:lnTo>
                    <a:pt x="398885" y="70140"/>
                  </a:lnTo>
                  <a:close/>
                </a:path>
                <a:path w="456564" h="1459864">
                  <a:moveTo>
                    <a:pt x="443649" y="70140"/>
                  </a:moveTo>
                  <a:lnTo>
                    <a:pt x="398885" y="70140"/>
                  </a:lnTo>
                  <a:lnTo>
                    <a:pt x="409563" y="73216"/>
                  </a:lnTo>
                  <a:lnTo>
                    <a:pt x="444218" y="73216"/>
                  </a:lnTo>
                  <a:lnTo>
                    <a:pt x="443649" y="70140"/>
                  </a:lnTo>
                  <a:close/>
                </a:path>
              </a:pathLst>
            </a:custGeom>
            <a:solidFill>
              <a:srgbClr val="000000"/>
            </a:solidFill>
          </p:spPr>
          <p:txBody>
            <a:bodyPr wrap="square" lIns="0" tIns="0" rIns="0" bIns="0" rtlCol="0"/>
            <a:lstStyle/>
            <a:p>
              <a:endParaRPr/>
            </a:p>
          </p:txBody>
        </p:sp>
        <p:sp>
          <p:nvSpPr>
            <p:cNvPr id="43" name="object 43"/>
            <p:cNvSpPr/>
            <p:nvPr/>
          </p:nvSpPr>
          <p:spPr>
            <a:xfrm>
              <a:off x="3484454" y="3062566"/>
              <a:ext cx="885190" cy="323215"/>
            </a:xfrm>
            <a:custGeom>
              <a:avLst/>
              <a:gdLst/>
              <a:ahLst/>
              <a:cxnLst/>
              <a:rect l="l" t="t" r="r" b="b"/>
              <a:pathLst>
                <a:path w="885189" h="323214">
                  <a:moveTo>
                    <a:pt x="884857" y="0"/>
                  </a:moveTo>
                  <a:lnTo>
                    <a:pt x="0" y="0"/>
                  </a:lnTo>
                  <a:lnTo>
                    <a:pt x="0" y="323165"/>
                  </a:lnTo>
                  <a:lnTo>
                    <a:pt x="884857" y="323165"/>
                  </a:lnTo>
                  <a:lnTo>
                    <a:pt x="884857" y="0"/>
                  </a:lnTo>
                  <a:close/>
                </a:path>
              </a:pathLst>
            </a:custGeom>
            <a:solidFill>
              <a:srgbClr val="FFFFFF"/>
            </a:solidFill>
          </p:spPr>
          <p:txBody>
            <a:bodyPr wrap="square" lIns="0" tIns="0" rIns="0" bIns="0" rtlCol="0"/>
            <a:lstStyle/>
            <a:p>
              <a:endParaRPr/>
            </a:p>
          </p:txBody>
        </p:sp>
      </p:grpSp>
      <p:sp>
        <p:nvSpPr>
          <p:cNvPr id="44" name="object 44"/>
          <p:cNvSpPr txBox="1"/>
          <p:nvPr/>
        </p:nvSpPr>
        <p:spPr>
          <a:xfrm>
            <a:off x="3471754" y="3023108"/>
            <a:ext cx="90170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Times New Roman"/>
                <a:cs typeface="Times New Roman"/>
              </a:rPr>
              <a:t>worksFor</a:t>
            </a:r>
            <a:endParaRPr sz="1800">
              <a:latin typeface="Times New Roman"/>
              <a:cs typeface="Times New Roman"/>
            </a:endParaRPr>
          </a:p>
        </p:txBody>
      </p:sp>
      <p:grpSp>
        <p:nvGrpSpPr>
          <p:cNvPr id="45" name="object 45"/>
          <p:cNvGrpSpPr/>
          <p:nvPr/>
        </p:nvGrpSpPr>
        <p:grpSpPr>
          <a:xfrm>
            <a:off x="6720840" y="1901951"/>
            <a:ext cx="558165" cy="1148080"/>
            <a:chOff x="6720840" y="1901951"/>
            <a:chExt cx="558165" cy="1148080"/>
          </a:xfrm>
        </p:grpSpPr>
        <p:pic>
          <p:nvPicPr>
            <p:cNvPr id="46" name="object 46"/>
            <p:cNvPicPr/>
            <p:nvPr/>
          </p:nvPicPr>
          <p:blipFill>
            <a:blip r:embed="rId9" cstate="print"/>
            <a:stretch>
              <a:fillRect/>
            </a:stretch>
          </p:blipFill>
          <p:spPr>
            <a:xfrm>
              <a:off x="6720840" y="1901951"/>
              <a:ext cx="557783" cy="566927"/>
            </a:xfrm>
            <a:prstGeom prst="rect">
              <a:avLst/>
            </a:prstGeom>
          </p:spPr>
        </p:pic>
        <p:sp>
          <p:nvSpPr>
            <p:cNvPr id="47" name="object 47"/>
            <p:cNvSpPr/>
            <p:nvPr/>
          </p:nvSpPr>
          <p:spPr>
            <a:xfrm>
              <a:off x="6756316" y="1937059"/>
              <a:ext cx="431800" cy="443230"/>
            </a:xfrm>
            <a:custGeom>
              <a:avLst/>
              <a:gdLst/>
              <a:ahLst/>
              <a:cxnLst/>
              <a:rect l="l" t="t" r="r" b="b"/>
              <a:pathLst>
                <a:path w="431800" h="443230">
                  <a:moveTo>
                    <a:pt x="0" y="221476"/>
                  </a:moveTo>
                  <a:lnTo>
                    <a:pt x="5698" y="170693"/>
                  </a:lnTo>
                  <a:lnTo>
                    <a:pt x="21931" y="124076"/>
                  </a:lnTo>
                  <a:lnTo>
                    <a:pt x="47402" y="82954"/>
                  </a:lnTo>
                  <a:lnTo>
                    <a:pt x="80817" y="48655"/>
                  </a:lnTo>
                  <a:lnTo>
                    <a:pt x="120881" y="22511"/>
                  </a:lnTo>
                  <a:lnTo>
                    <a:pt x="166298" y="5849"/>
                  </a:lnTo>
                  <a:lnTo>
                    <a:pt x="215773" y="0"/>
                  </a:lnTo>
                  <a:lnTo>
                    <a:pt x="265247" y="5849"/>
                  </a:lnTo>
                  <a:lnTo>
                    <a:pt x="310664" y="22511"/>
                  </a:lnTo>
                  <a:lnTo>
                    <a:pt x="350727" y="48655"/>
                  </a:lnTo>
                  <a:lnTo>
                    <a:pt x="384143" y="82954"/>
                  </a:lnTo>
                  <a:lnTo>
                    <a:pt x="409614" y="124076"/>
                  </a:lnTo>
                  <a:lnTo>
                    <a:pt x="425847" y="170693"/>
                  </a:lnTo>
                  <a:lnTo>
                    <a:pt x="431546" y="221476"/>
                  </a:lnTo>
                  <a:lnTo>
                    <a:pt x="425847" y="272258"/>
                  </a:lnTo>
                  <a:lnTo>
                    <a:pt x="409614" y="318875"/>
                  </a:lnTo>
                  <a:lnTo>
                    <a:pt x="384143" y="359997"/>
                  </a:lnTo>
                  <a:lnTo>
                    <a:pt x="350727" y="394296"/>
                  </a:lnTo>
                  <a:lnTo>
                    <a:pt x="310664" y="420440"/>
                  </a:lnTo>
                  <a:lnTo>
                    <a:pt x="265247" y="437102"/>
                  </a:lnTo>
                  <a:lnTo>
                    <a:pt x="215773" y="442952"/>
                  </a:lnTo>
                  <a:lnTo>
                    <a:pt x="166298" y="437102"/>
                  </a:lnTo>
                  <a:lnTo>
                    <a:pt x="120881" y="420440"/>
                  </a:lnTo>
                  <a:lnTo>
                    <a:pt x="80817" y="394296"/>
                  </a:lnTo>
                  <a:lnTo>
                    <a:pt x="47402" y="359997"/>
                  </a:lnTo>
                  <a:lnTo>
                    <a:pt x="21931" y="318875"/>
                  </a:lnTo>
                  <a:lnTo>
                    <a:pt x="5698" y="272258"/>
                  </a:lnTo>
                  <a:lnTo>
                    <a:pt x="0" y="221476"/>
                  </a:lnTo>
                  <a:close/>
                </a:path>
              </a:pathLst>
            </a:custGeom>
            <a:ln w="22225">
              <a:solidFill>
                <a:srgbClr val="000000"/>
              </a:solidFill>
            </a:ln>
          </p:spPr>
          <p:txBody>
            <a:bodyPr wrap="square" lIns="0" tIns="0" rIns="0" bIns="0" rtlCol="0"/>
            <a:lstStyle/>
            <a:p>
              <a:endParaRPr/>
            </a:p>
          </p:txBody>
        </p:sp>
        <p:sp>
          <p:nvSpPr>
            <p:cNvPr id="48" name="object 48"/>
            <p:cNvSpPr/>
            <p:nvPr/>
          </p:nvSpPr>
          <p:spPr>
            <a:xfrm>
              <a:off x="6908589" y="2402894"/>
              <a:ext cx="127000" cy="647700"/>
            </a:xfrm>
            <a:custGeom>
              <a:avLst/>
              <a:gdLst/>
              <a:ahLst/>
              <a:cxnLst/>
              <a:rect l="l" t="t" r="r" b="b"/>
              <a:pathLst>
                <a:path w="127000" h="647700">
                  <a:moveTo>
                    <a:pt x="63500" y="76200"/>
                  </a:moveTo>
                  <a:lnTo>
                    <a:pt x="52387" y="85089"/>
                  </a:lnTo>
                  <a:lnTo>
                    <a:pt x="52386" y="647142"/>
                  </a:lnTo>
                  <a:lnTo>
                    <a:pt x="74611" y="647142"/>
                  </a:lnTo>
                  <a:lnTo>
                    <a:pt x="74612" y="85089"/>
                  </a:lnTo>
                  <a:lnTo>
                    <a:pt x="63500" y="76200"/>
                  </a:lnTo>
                  <a:close/>
                </a:path>
                <a:path w="127000" h="647700">
                  <a:moveTo>
                    <a:pt x="63500" y="0"/>
                  </a:moveTo>
                  <a:lnTo>
                    <a:pt x="0" y="127000"/>
                  </a:lnTo>
                  <a:lnTo>
                    <a:pt x="52387" y="85090"/>
                  </a:lnTo>
                  <a:lnTo>
                    <a:pt x="52387" y="76200"/>
                  </a:lnTo>
                  <a:lnTo>
                    <a:pt x="101600" y="76200"/>
                  </a:lnTo>
                  <a:lnTo>
                    <a:pt x="63500" y="0"/>
                  </a:lnTo>
                  <a:close/>
                </a:path>
                <a:path w="127000" h="647700">
                  <a:moveTo>
                    <a:pt x="101600" y="76200"/>
                  </a:moveTo>
                  <a:lnTo>
                    <a:pt x="74612" y="76200"/>
                  </a:lnTo>
                  <a:lnTo>
                    <a:pt x="74612" y="85090"/>
                  </a:lnTo>
                  <a:lnTo>
                    <a:pt x="127000" y="127000"/>
                  </a:lnTo>
                  <a:lnTo>
                    <a:pt x="101600" y="76200"/>
                  </a:lnTo>
                  <a:close/>
                </a:path>
                <a:path w="127000" h="647700">
                  <a:moveTo>
                    <a:pt x="63500" y="76200"/>
                  </a:moveTo>
                  <a:lnTo>
                    <a:pt x="52387" y="76200"/>
                  </a:lnTo>
                  <a:lnTo>
                    <a:pt x="52387" y="85090"/>
                  </a:lnTo>
                  <a:lnTo>
                    <a:pt x="63500" y="76200"/>
                  </a:lnTo>
                  <a:close/>
                </a:path>
                <a:path w="127000" h="647700">
                  <a:moveTo>
                    <a:pt x="74612" y="76200"/>
                  </a:moveTo>
                  <a:lnTo>
                    <a:pt x="63500" y="76200"/>
                  </a:lnTo>
                  <a:lnTo>
                    <a:pt x="74612" y="85089"/>
                  </a:lnTo>
                  <a:lnTo>
                    <a:pt x="74612" y="76200"/>
                  </a:lnTo>
                  <a:close/>
                </a:path>
              </a:pathLst>
            </a:custGeom>
            <a:solidFill>
              <a:srgbClr val="000000"/>
            </a:solidFill>
          </p:spPr>
          <p:txBody>
            <a:bodyPr wrap="square" lIns="0" tIns="0" rIns="0" bIns="0" rtlCol="0"/>
            <a:lstStyle/>
            <a:p>
              <a:endParaRPr/>
            </a:p>
          </p:txBody>
        </p:sp>
      </p:grpSp>
      <p:sp>
        <p:nvSpPr>
          <p:cNvPr id="49" name="object 49"/>
          <p:cNvSpPr txBox="1"/>
          <p:nvPr/>
        </p:nvSpPr>
        <p:spPr>
          <a:xfrm>
            <a:off x="6563466" y="1608835"/>
            <a:ext cx="92710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Times New Roman"/>
                <a:cs typeface="Times New Roman"/>
              </a:rPr>
              <a:t>Liverpool</a:t>
            </a:r>
            <a:endParaRPr sz="1800">
              <a:latin typeface="Times New Roman"/>
              <a:cs typeface="Times New Roman"/>
            </a:endParaRPr>
          </a:p>
        </p:txBody>
      </p:sp>
      <p:grpSp>
        <p:nvGrpSpPr>
          <p:cNvPr id="50" name="object 50"/>
          <p:cNvGrpSpPr/>
          <p:nvPr/>
        </p:nvGrpSpPr>
        <p:grpSpPr>
          <a:xfrm>
            <a:off x="5265671" y="996304"/>
            <a:ext cx="4676775" cy="2740660"/>
            <a:chOff x="5265671" y="996304"/>
            <a:chExt cx="4676775" cy="2740660"/>
          </a:xfrm>
        </p:grpSpPr>
        <p:pic>
          <p:nvPicPr>
            <p:cNvPr id="51" name="object 51"/>
            <p:cNvPicPr/>
            <p:nvPr/>
          </p:nvPicPr>
          <p:blipFill>
            <a:blip r:embed="rId10" cstate="print"/>
            <a:stretch>
              <a:fillRect/>
            </a:stretch>
          </p:blipFill>
          <p:spPr>
            <a:xfrm>
              <a:off x="8345424" y="3166872"/>
              <a:ext cx="557783" cy="569976"/>
            </a:xfrm>
            <a:prstGeom prst="rect">
              <a:avLst/>
            </a:prstGeom>
          </p:spPr>
        </p:pic>
        <p:pic>
          <p:nvPicPr>
            <p:cNvPr id="52" name="object 52"/>
            <p:cNvPicPr/>
            <p:nvPr/>
          </p:nvPicPr>
          <p:blipFill>
            <a:blip r:embed="rId11" cstate="print"/>
            <a:stretch>
              <a:fillRect/>
            </a:stretch>
          </p:blipFill>
          <p:spPr>
            <a:xfrm>
              <a:off x="5265671" y="996304"/>
              <a:ext cx="4676235" cy="2660933"/>
            </a:xfrm>
            <a:prstGeom prst="rect">
              <a:avLst/>
            </a:prstGeom>
          </p:spPr>
        </p:pic>
      </p:grpSp>
      <p:sp>
        <p:nvSpPr>
          <p:cNvPr id="53" name="object 53"/>
          <p:cNvSpPr txBox="1"/>
          <p:nvPr/>
        </p:nvSpPr>
        <p:spPr>
          <a:xfrm>
            <a:off x="7378085" y="2053844"/>
            <a:ext cx="3435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Times New Roman"/>
                <a:cs typeface="Times New Roman"/>
              </a:rPr>
              <a:t>isA</a:t>
            </a:r>
            <a:endParaRPr sz="1800">
              <a:latin typeface="Times New Roman"/>
              <a:cs typeface="Times New Roman"/>
            </a:endParaRPr>
          </a:p>
        </p:txBody>
      </p:sp>
      <p:sp>
        <p:nvSpPr>
          <p:cNvPr id="54" name="object 54"/>
          <p:cNvSpPr txBox="1"/>
          <p:nvPr/>
        </p:nvSpPr>
        <p:spPr>
          <a:xfrm>
            <a:off x="6625759" y="2565908"/>
            <a:ext cx="73660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Times New Roman"/>
                <a:cs typeface="Times New Roman"/>
              </a:rPr>
              <a:t>basedIn</a:t>
            </a:r>
            <a:endParaRPr sz="1800">
              <a:latin typeface="Times New Roman"/>
              <a:cs typeface="Times New Roman"/>
            </a:endParaRPr>
          </a:p>
        </p:txBody>
      </p:sp>
      <p:sp>
        <p:nvSpPr>
          <p:cNvPr id="55" name="object 55"/>
          <p:cNvSpPr txBox="1"/>
          <p:nvPr/>
        </p:nvSpPr>
        <p:spPr>
          <a:xfrm>
            <a:off x="8085639" y="2634996"/>
            <a:ext cx="462280"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Times New Roman"/>
                <a:cs typeface="Times New Roman"/>
              </a:rPr>
              <a:t>C</a:t>
            </a:r>
            <a:r>
              <a:rPr sz="2000" spc="-10" dirty="0">
                <a:latin typeface="Times New Roman"/>
                <a:cs typeface="Times New Roman"/>
              </a:rPr>
              <a:t>it</a:t>
            </a:r>
            <a:r>
              <a:rPr sz="2000" dirty="0">
                <a:latin typeface="Times New Roman"/>
                <a:cs typeface="Times New Roman"/>
              </a:rPr>
              <a:t>y</a:t>
            </a:r>
            <a:endParaRPr sz="2000">
              <a:latin typeface="Times New Roman"/>
              <a:cs typeface="Times New Roman"/>
            </a:endParaRPr>
          </a:p>
        </p:txBody>
      </p:sp>
      <p:sp>
        <p:nvSpPr>
          <p:cNvPr id="56" name="object 56"/>
          <p:cNvSpPr/>
          <p:nvPr/>
        </p:nvSpPr>
        <p:spPr>
          <a:xfrm>
            <a:off x="5118121" y="3585832"/>
            <a:ext cx="540385" cy="354330"/>
          </a:xfrm>
          <a:custGeom>
            <a:avLst/>
            <a:gdLst/>
            <a:ahLst/>
            <a:cxnLst/>
            <a:rect l="l" t="t" r="r" b="b"/>
            <a:pathLst>
              <a:path w="540385" h="354329">
                <a:moveTo>
                  <a:pt x="540212" y="0"/>
                </a:moveTo>
                <a:lnTo>
                  <a:pt x="0" y="0"/>
                </a:lnTo>
                <a:lnTo>
                  <a:pt x="0" y="353942"/>
                </a:lnTo>
                <a:lnTo>
                  <a:pt x="540212" y="353942"/>
                </a:lnTo>
                <a:lnTo>
                  <a:pt x="540212" y="0"/>
                </a:lnTo>
                <a:close/>
              </a:path>
            </a:pathLst>
          </a:custGeom>
          <a:solidFill>
            <a:srgbClr val="FFFFFF"/>
          </a:solidFill>
        </p:spPr>
        <p:txBody>
          <a:bodyPr wrap="square" lIns="0" tIns="0" rIns="0" bIns="0" rtlCol="0"/>
          <a:lstStyle/>
          <a:p>
            <a:endParaRPr/>
          </a:p>
        </p:txBody>
      </p:sp>
      <p:sp>
        <p:nvSpPr>
          <p:cNvPr id="57" name="object 57"/>
          <p:cNvSpPr txBox="1"/>
          <p:nvPr/>
        </p:nvSpPr>
        <p:spPr>
          <a:xfrm>
            <a:off x="5105421" y="3546348"/>
            <a:ext cx="560705"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Times New Roman"/>
                <a:cs typeface="Times New Roman"/>
              </a:rPr>
              <a:t>M</a:t>
            </a:r>
            <a:r>
              <a:rPr sz="2000" spc="-10" dirty="0">
                <a:latin typeface="Times New Roman"/>
                <a:cs typeface="Times New Roman"/>
              </a:rPr>
              <a:t>i</a:t>
            </a:r>
            <a:r>
              <a:rPr sz="2000" dirty="0">
                <a:latin typeface="Times New Roman"/>
                <a:cs typeface="Times New Roman"/>
              </a:rPr>
              <a:t>ke</a:t>
            </a:r>
            <a:endParaRPr sz="2000">
              <a:latin typeface="Times New Roman"/>
              <a:cs typeface="Times New Roman"/>
            </a:endParaRPr>
          </a:p>
        </p:txBody>
      </p:sp>
      <p:sp>
        <p:nvSpPr>
          <p:cNvPr id="58" name="object 58"/>
          <p:cNvSpPr/>
          <p:nvPr/>
        </p:nvSpPr>
        <p:spPr>
          <a:xfrm>
            <a:off x="5967921" y="3735528"/>
            <a:ext cx="299085" cy="301625"/>
          </a:xfrm>
          <a:custGeom>
            <a:avLst/>
            <a:gdLst/>
            <a:ahLst/>
            <a:cxnLst/>
            <a:rect l="l" t="t" r="r" b="b"/>
            <a:pathLst>
              <a:path w="299085" h="301625">
                <a:moveTo>
                  <a:pt x="298889" y="0"/>
                </a:moveTo>
                <a:lnTo>
                  <a:pt x="0" y="0"/>
                </a:lnTo>
                <a:lnTo>
                  <a:pt x="0" y="301280"/>
                </a:lnTo>
                <a:lnTo>
                  <a:pt x="298889" y="301280"/>
                </a:lnTo>
                <a:lnTo>
                  <a:pt x="298889" y="0"/>
                </a:lnTo>
                <a:close/>
              </a:path>
            </a:pathLst>
          </a:custGeom>
          <a:solidFill>
            <a:srgbClr val="FFFFFF"/>
          </a:solidFill>
        </p:spPr>
        <p:txBody>
          <a:bodyPr wrap="square" lIns="0" tIns="0" rIns="0" bIns="0" rtlCol="0"/>
          <a:lstStyle/>
          <a:p>
            <a:endParaRPr/>
          </a:p>
        </p:txBody>
      </p:sp>
      <p:sp>
        <p:nvSpPr>
          <p:cNvPr id="59" name="object 59"/>
          <p:cNvSpPr txBox="1"/>
          <p:nvPr/>
        </p:nvSpPr>
        <p:spPr>
          <a:xfrm>
            <a:off x="5955221" y="3427476"/>
            <a:ext cx="1793875" cy="568960"/>
          </a:xfrm>
          <a:prstGeom prst="rect">
            <a:avLst/>
          </a:prstGeom>
        </p:spPr>
        <p:txBody>
          <a:bodyPr vert="horz" wrap="square" lIns="0" tIns="12700" rIns="0" bIns="0" rtlCol="0">
            <a:spAutoFit/>
          </a:bodyPr>
          <a:lstStyle/>
          <a:p>
            <a:pPr marL="405765">
              <a:lnSpc>
                <a:spcPts val="2260"/>
              </a:lnSpc>
              <a:spcBef>
                <a:spcPts val="100"/>
              </a:spcBef>
            </a:pPr>
            <a:r>
              <a:rPr sz="2000" spc="-5" dirty="0">
                <a:latin typeface="Times New Roman"/>
                <a:cs typeface="Times New Roman"/>
              </a:rPr>
              <a:t>Liverpool</a:t>
            </a:r>
            <a:r>
              <a:rPr sz="2000" spc="-70" dirty="0">
                <a:latin typeface="Times New Roman"/>
                <a:cs typeface="Times New Roman"/>
              </a:rPr>
              <a:t> </a:t>
            </a:r>
            <a:r>
              <a:rPr sz="2000" dirty="0">
                <a:latin typeface="Times New Roman"/>
                <a:cs typeface="Times New Roman"/>
              </a:rPr>
              <a:t>FC</a:t>
            </a:r>
            <a:endParaRPr sz="2000">
              <a:latin typeface="Times New Roman"/>
              <a:cs typeface="Times New Roman"/>
            </a:endParaRPr>
          </a:p>
          <a:p>
            <a:pPr marL="12700">
              <a:lnSpc>
                <a:spcPts val="2020"/>
              </a:lnSpc>
            </a:pPr>
            <a:r>
              <a:rPr sz="1800" spc="-5" dirty="0">
                <a:latin typeface="Times New Roman"/>
                <a:cs typeface="Times New Roman"/>
              </a:rPr>
              <a:t>isA</a:t>
            </a:r>
            <a:endParaRPr sz="1800">
              <a:latin typeface="Times New Roman"/>
              <a:cs typeface="Times New Roman"/>
            </a:endParaRPr>
          </a:p>
        </p:txBody>
      </p:sp>
      <p:sp>
        <p:nvSpPr>
          <p:cNvPr id="60" name="object 60"/>
          <p:cNvSpPr txBox="1"/>
          <p:nvPr/>
        </p:nvSpPr>
        <p:spPr>
          <a:xfrm>
            <a:off x="5740643" y="2572003"/>
            <a:ext cx="6350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bornIn</a:t>
            </a:r>
            <a:endParaRPr sz="1800">
              <a:latin typeface="Times New Roman"/>
              <a:cs typeface="Times New Roman"/>
            </a:endParaRPr>
          </a:p>
        </p:txBody>
      </p:sp>
      <p:sp>
        <p:nvSpPr>
          <p:cNvPr id="61" name="object 61"/>
          <p:cNvSpPr txBox="1"/>
          <p:nvPr/>
        </p:nvSpPr>
        <p:spPr>
          <a:xfrm>
            <a:off x="5488471" y="2069084"/>
            <a:ext cx="64770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Times New Roman"/>
                <a:cs typeface="Times New Roman"/>
              </a:rPr>
              <a:t>li</a:t>
            </a:r>
            <a:r>
              <a:rPr sz="1800" dirty="0">
                <a:latin typeface="Times New Roman"/>
                <a:cs typeface="Times New Roman"/>
              </a:rPr>
              <a:t>ve</a:t>
            </a:r>
            <a:r>
              <a:rPr sz="1800" spc="-5" dirty="0">
                <a:latin typeface="Times New Roman"/>
                <a:cs typeface="Times New Roman"/>
              </a:rPr>
              <a:t>s</a:t>
            </a:r>
            <a:r>
              <a:rPr sz="1800" dirty="0">
                <a:latin typeface="Times New Roman"/>
                <a:cs typeface="Times New Roman"/>
              </a:rPr>
              <a:t>In</a:t>
            </a:r>
            <a:endParaRPr sz="1800">
              <a:latin typeface="Times New Roman"/>
              <a:cs typeface="Times New Roman"/>
            </a:endParaRPr>
          </a:p>
        </p:txBody>
      </p:sp>
      <p:grpSp>
        <p:nvGrpSpPr>
          <p:cNvPr id="62" name="object 62"/>
          <p:cNvGrpSpPr/>
          <p:nvPr/>
        </p:nvGrpSpPr>
        <p:grpSpPr>
          <a:xfrm>
            <a:off x="2494053" y="2171365"/>
            <a:ext cx="1920875" cy="571500"/>
            <a:chOff x="2494053" y="2171365"/>
            <a:chExt cx="1920875" cy="571500"/>
          </a:xfrm>
        </p:grpSpPr>
        <p:sp>
          <p:nvSpPr>
            <p:cNvPr id="63" name="object 63"/>
            <p:cNvSpPr/>
            <p:nvPr/>
          </p:nvSpPr>
          <p:spPr>
            <a:xfrm>
              <a:off x="2494053" y="2171365"/>
              <a:ext cx="1561465" cy="347980"/>
            </a:xfrm>
            <a:custGeom>
              <a:avLst/>
              <a:gdLst/>
              <a:ahLst/>
              <a:cxnLst/>
              <a:rect l="l" t="t" r="r" b="b"/>
              <a:pathLst>
                <a:path w="1561464" h="347980">
                  <a:moveTo>
                    <a:pt x="43120" y="0"/>
                  </a:moveTo>
                  <a:lnTo>
                    <a:pt x="26416" y="3267"/>
                  </a:lnTo>
                  <a:lnTo>
                    <a:pt x="12737" y="12370"/>
                  </a:lnTo>
                  <a:lnTo>
                    <a:pt x="3469" y="25938"/>
                  </a:lnTo>
                  <a:lnTo>
                    <a:pt x="0" y="42602"/>
                  </a:lnTo>
                  <a:lnTo>
                    <a:pt x="3267" y="59306"/>
                  </a:lnTo>
                  <a:lnTo>
                    <a:pt x="12370" y="72985"/>
                  </a:lnTo>
                  <a:lnTo>
                    <a:pt x="25938" y="82254"/>
                  </a:lnTo>
                  <a:lnTo>
                    <a:pt x="42602" y="85723"/>
                  </a:lnTo>
                  <a:lnTo>
                    <a:pt x="59306" y="82455"/>
                  </a:lnTo>
                  <a:lnTo>
                    <a:pt x="72986" y="73352"/>
                  </a:lnTo>
                  <a:lnTo>
                    <a:pt x="82254" y="59783"/>
                  </a:lnTo>
                  <a:lnTo>
                    <a:pt x="82793" y="57195"/>
                  </a:lnTo>
                  <a:lnTo>
                    <a:pt x="50695" y="57195"/>
                  </a:lnTo>
                  <a:lnTo>
                    <a:pt x="34885" y="57101"/>
                  </a:lnTo>
                  <a:lnTo>
                    <a:pt x="28526" y="50666"/>
                  </a:lnTo>
                  <a:lnTo>
                    <a:pt x="28621" y="34885"/>
                  </a:lnTo>
                  <a:lnTo>
                    <a:pt x="35057" y="28526"/>
                  </a:lnTo>
                  <a:lnTo>
                    <a:pt x="82868" y="28526"/>
                  </a:lnTo>
                  <a:lnTo>
                    <a:pt x="82455" y="26416"/>
                  </a:lnTo>
                  <a:lnTo>
                    <a:pt x="73352" y="12736"/>
                  </a:lnTo>
                  <a:lnTo>
                    <a:pt x="59784" y="3468"/>
                  </a:lnTo>
                  <a:lnTo>
                    <a:pt x="43120" y="0"/>
                  </a:lnTo>
                  <a:close/>
                </a:path>
                <a:path w="1561464" h="347980">
                  <a:moveTo>
                    <a:pt x="92235" y="28872"/>
                  </a:moveTo>
                  <a:lnTo>
                    <a:pt x="85799" y="35231"/>
                  </a:lnTo>
                  <a:lnTo>
                    <a:pt x="85704" y="51012"/>
                  </a:lnTo>
                  <a:lnTo>
                    <a:pt x="92063" y="57447"/>
                  </a:lnTo>
                  <a:lnTo>
                    <a:pt x="107872" y="57541"/>
                  </a:lnTo>
                  <a:lnTo>
                    <a:pt x="114307" y="51183"/>
                  </a:lnTo>
                  <a:lnTo>
                    <a:pt x="114402" y="35402"/>
                  </a:lnTo>
                  <a:lnTo>
                    <a:pt x="108043" y="28967"/>
                  </a:lnTo>
                  <a:lnTo>
                    <a:pt x="92235" y="28872"/>
                  </a:lnTo>
                  <a:close/>
                </a:path>
                <a:path w="1561464" h="347980">
                  <a:moveTo>
                    <a:pt x="35057" y="28526"/>
                  </a:moveTo>
                  <a:lnTo>
                    <a:pt x="28621" y="34885"/>
                  </a:lnTo>
                  <a:lnTo>
                    <a:pt x="28526" y="50666"/>
                  </a:lnTo>
                  <a:lnTo>
                    <a:pt x="34885" y="57101"/>
                  </a:lnTo>
                  <a:lnTo>
                    <a:pt x="50695" y="57195"/>
                  </a:lnTo>
                  <a:lnTo>
                    <a:pt x="57129" y="50838"/>
                  </a:lnTo>
                  <a:lnTo>
                    <a:pt x="57224" y="35057"/>
                  </a:lnTo>
                  <a:lnTo>
                    <a:pt x="50867" y="28621"/>
                  </a:lnTo>
                  <a:lnTo>
                    <a:pt x="35057" y="28526"/>
                  </a:lnTo>
                  <a:close/>
                </a:path>
                <a:path w="1561464" h="347980">
                  <a:moveTo>
                    <a:pt x="82868" y="28526"/>
                  </a:moveTo>
                  <a:lnTo>
                    <a:pt x="35057" y="28526"/>
                  </a:lnTo>
                  <a:lnTo>
                    <a:pt x="50867" y="28621"/>
                  </a:lnTo>
                  <a:lnTo>
                    <a:pt x="57055" y="34885"/>
                  </a:lnTo>
                  <a:lnTo>
                    <a:pt x="57129" y="50838"/>
                  </a:lnTo>
                  <a:lnTo>
                    <a:pt x="50695" y="57195"/>
                  </a:lnTo>
                  <a:lnTo>
                    <a:pt x="82793" y="57195"/>
                  </a:lnTo>
                  <a:lnTo>
                    <a:pt x="85723" y="43120"/>
                  </a:lnTo>
                  <a:lnTo>
                    <a:pt x="82868" y="28526"/>
                  </a:lnTo>
                  <a:close/>
                </a:path>
                <a:path w="1561464" h="347980">
                  <a:moveTo>
                    <a:pt x="149411" y="29217"/>
                  </a:moveTo>
                  <a:lnTo>
                    <a:pt x="142976" y="35576"/>
                  </a:lnTo>
                  <a:lnTo>
                    <a:pt x="142882" y="51357"/>
                  </a:lnTo>
                  <a:lnTo>
                    <a:pt x="149240" y="57792"/>
                  </a:lnTo>
                  <a:lnTo>
                    <a:pt x="165050" y="57887"/>
                  </a:lnTo>
                  <a:lnTo>
                    <a:pt x="171485" y="51528"/>
                  </a:lnTo>
                  <a:lnTo>
                    <a:pt x="171580" y="35747"/>
                  </a:lnTo>
                  <a:lnTo>
                    <a:pt x="165221" y="29312"/>
                  </a:lnTo>
                  <a:lnTo>
                    <a:pt x="149411" y="29217"/>
                  </a:lnTo>
                  <a:close/>
                </a:path>
                <a:path w="1561464" h="347980">
                  <a:moveTo>
                    <a:pt x="206589" y="29563"/>
                  </a:moveTo>
                  <a:lnTo>
                    <a:pt x="200154" y="35921"/>
                  </a:lnTo>
                  <a:lnTo>
                    <a:pt x="200059" y="51702"/>
                  </a:lnTo>
                  <a:lnTo>
                    <a:pt x="206418" y="58138"/>
                  </a:lnTo>
                  <a:lnTo>
                    <a:pt x="222228" y="58233"/>
                  </a:lnTo>
                  <a:lnTo>
                    <a:pt x="228663" y="51874"/>
                  </a:lnTo>
                  <a:lnTo>
                    <a:pt x="228757" y="36093"/>
                  </a:lnTo>
                  <a:lnTo>
                    <a:pt x="222399" y="29658"/>
                  </a:lnTo>
                  <a:lnTo>
                    <a:pt x="206589" y="29563"/>
                  </a:lnTo>
                  <a:close/>
                </a:path>
                <a:path w="1561464" h="347980">
                  <a:moveTo>
                    <a:pt x="263767" y="29908"/>
                  </a:moveTo>
                  <a:lnTo>
                    <a:pt x="257332" y="36267"/>
                  </a:lnTo>
                  <a:lnTo>
                    <a:pt x="257237" y="52048"/>
                  </a:lnTo>
                  <a:lnTo>
                    <a:pt x="263596" y="58483"/>
                  </a:lnTo>
                  <a:lnTo>
                    <a:pt x="279405" y="58578"/>
                  </a:lnTo>
                  <a:lnTo>
                    <a:pt x="285840" y="52219"/>
                  </a:lnTo>
                  <a:lnTo>
                    <a:pt x="285935" y="36438"/>
                  </a:lnTo>
                  <a:lnTo>
                    <a:pt x="279576" y="30003"/>
                  </a:lnTo>
                  <a:lnTo>
                    <a:pt x="263767" y="29908"/>
                  </a:lnTo>
                  <a:close/>
                </a:path>
                <a:path w="1561464" h="347980">
                  <a:moveTo>
                    <a:pt x="320944" y="30253"/>
                  </a:moveTo>
                  <a:lnTo>
                    <a:pt x="314509" y="36612"/>
                  </a:lnTo>
                  <a:lnTo>
                    <a:pt x="314415" y="52393"/>
                  </a:lnTo>
                  <a:lnTo>
                    <a:pt x="320772" y="58828"/>
                  </a:lnTo>
                  <a:lnTo>
                    <a:pt x="336583" y="58924"/>
                  </a:lnTo>
                  <a:lnTo>
                    <a:pt x="343018" y="52565"/>
                  </a:lnTo>
                  <a:lnTo>
                    <a:pt x="343113" y="36784"/>
                  </a:lnTo>
                  <a:lnTo>
                    <a:pt x="336754" y="30349"/>
                  </a:lnTo>
                  <a:lnTo>
                    <a:pt x="320944" y="30253"/>
                  </a:lnTo>
                  <a:close/>
                </a:path>
                <a:path w="1561464" h="347980">
                  <a:moveTo>
                    <a:pt x="378122" y="30600"/>
                  </a:moveTo>
                  <a:lnTo>
                    <a:pt x="371687" y="36958"/>
                  </a:lnTo>
                  <a:lnTo>
                    <a:pt x="371591" y="52739"/>
                  </a:lnTo>
                  <a:lnTo>
                    <a:pt x="377950" y="59174"/>
                  </a:lnTo>
                  <a:lnTo>
                    <a:pt x="393760" y="59269"/>
                  </a:lnTo>
                  <a:lnTo>
                    <a:pt x="400196" y="52910"/>
                  </a:lnTo>
                  <a:lnTo>
                    <a:pt x="400290" y="37129"/>
                  </a:lnTo>
                  <a:lnTo>
                    <a:pt x="393932" y="30694"/>
                  </a:lnTo>
                  <a:lnTo>
                    <a:pt x="378122" y="30600"/>
                  </a:lnTo>
                  <a:close/>
                </a:path>
                <a:path w="1561464" h="347980">
                  <a:moveTo>
                    <a:pt x="435300" y="30946"/>
                  </a:moveTo>
                  <a:lnTo>
                    <a:pt x="428865" y="37303"/>
                  </a:lnTo>
                  <a:lnTo>
                    <a:pt x="428769" y="53084"/>
                  </a:lnTo>
                  <a:lnTo>
                    <a:pt x="435128" y="59519"/>
                  </a:lnTo>
                  <a:lnTo>
                    <a:pt x="450937" y="59615"/>
                  </a:lnTo>
                  <a:lnTo>
                    <a:pt x="457372" y="53256"/>
                  </a:lnTo>
                  <a:lnTo>
                    <a:pt x="457467" y="37475"/>
                  </a:lnTo>
                  <a:lnTo>
                    <a:pt x="451109" y="31040"/>
                  </a:lnTo>
                  <a:lnTo>
                    <a:pt x="435300" y="30946"/>
                  </a:lnTo>
                  <a:close/>
                </a:path>
                <a:path w="1561464" h="347980">
                  <a:moveTo>
                    <a:pt x="492476" y="31291"/>
                  </a:moveTo>
                  <a:lnTo>
                    <a:pt x="486041" y="37649"/>
                  </a:lnTo>
                  <a:lnTo>
                    <a:pt x="485947" y="53430"/>
                  </a:lnTo>
                  <a:lnTo>
                    <a:pt x="492305" y="59865"/>
                  </a:lnTo>
                  <a:lnTo>
                    <a:pt x="508115" y="59960"/>
                  </a:lnTo>
                  <a:lnTo>
                    <a:pt x="514550" y="53602"/>
                  </a:lnTo>
                  <a:lnTo>
                    <a:pt x="514644" y="37820"/>
                  </a:lnTo>
                  <a:lnTo>
                    <a:pt x="508287" y="31385"/>
                  </a:lnTo>
                  <a:lnTo>
                    <a:pt x="492476" y="31291"/>
                  </a:lnTo>
                  <a:close/>
                </a:path>
                <a:path w="1561464" h="347980">
                  <a:moveTo>
                    <a:pt x="549654" y="31636"/>
                  </a:moveTo>
                  <a:lnTo>
                    <a:pt x="543219" y="37994"/>
                  </a:lnTo>
                  <a:lnTo>
                    <a:pt x="543124" y="53775"/>
                  </a:lnTo>
                  <a:lnTo>
                    <a:pt x="549483" y="60210"/>
                  </a:lnTo>
                  <a:lnTo>
                    <a:pt x="565293" y="60305"/>
                  </a:lnTo>
                  <a:lnTo>
                    <a:pt x="571728" y="53948"/>
                  </a:lnTo>
                  <a:lnTo>
                    <a:pt x="571822" y="38166"/>
                  </a:lnTo>
                  <a:lnTo>
                    <a:pt x="565464" y="31732"/>
                  </a:lnTo>
                  <a:lnTo>
                    <a:pt x="549654" y="31636"/>
                  </a:lnTo>
                  <a:close/>
                </a:path>
                <a:path w="1561464" h="347980">
                  <a:moveTo>
                    <a:pt x="606832" y="31982"/>
                  </a:moveTo>
                  <a:lnTo>
                    <a:pt x="600397" y="38340"/>
                  </a:lnTo>
                  <a:lnTo>
                    <a:pt x="600302" y="54121"/>
                  </a:lnTo>
                  <a:lnTo>
                    <a:pt x="606661" y="60556"/>
                  </a:lnTo>
                  <a:lnTo>
                    <a:pt x="622470" y="60651"/>
                  </a:lnTo>
                  <a:lnTo>
                    <a:pt x="628905" y="54293"/>
                  </a:lnTo>
                  <a:lnTo>
                    <a:pt x="629000" y="38512"/>
                  </a:lnTo>
                  <a:lnTo>
                    <a:pt x="622641" y="32077"/>
                  </a:lnTo>
                  <a:lnTo>
                    <a:pt x="606832" y="31982"/>
                  </a:lnTo>
                  <a:close/>
                </a:path>
                <a:path w="1561464" h="347980">
                  <a:moveTo>
                    <a:pt x="664010" y="32327"/>
                  </a:moveTo>
                  <a:lnTo>
                    <a:pt x="657574" y="38685"/>
                  </a:lnTo>
                  <a:lnTo>
                    <a:pt x="657480" y="54466"/>
                  </a:lnTo>
                  <a:lnTo>
                    <a:pt x="663837" y="60901"/>
                  </a:lnTo>
                  <a:lnTo>
                    <a:pt x="679646" y="60996"/>
                  </a:lnTo>
                  <a:lnTo>
                    <a:pt x="686083" y="54639"/>
                  </a:lnTo>
                  <a:lnTo>
                    <a:pt x="686177" y="38858"/>
                  </a:lnTo>
                  <a:lnTo>
                    <a:pt x="679819" y="32423"/>
                  </a:lnTo>
                  <a:lnTo>
                    <a:pt x="664010" y="32327"/>
                  </a:lnTo>
                  <a:close/>
                </a:path>
                <a:path w="1561464" h="347980">
                  <a:moveTo>
                    <a:pt x="721187" y="32673"/>
                  </a:moveTo>
                  <a:lnTo>
                    <a:pt x="714752" y="39030"/>
                  </a:lnTo>
                  <a:lnTo>
                    <a:pt x="714656" y="54811"/>
                  </a:lnTo>
                  <a:lnTo>
                    <a:pt x="721015" y="61247"/>
                  </a:lnTo>
                  <a:lnTo>
                    <a:pt x="736824" y="61342"/>
                  </a:lnTo>
                  <a:lnTo>
                    <a:pt x="743259" y="54984"/>
                  </a:lnTo>
                  <a:lnTo>
                    <a:pt x="743355" y="39203"/>
                  </a:lnTo>
                  <a:lnTo>
                    <a:pt x="736997" y="32768"/>
                  </a:lnTo>
                  <a:lnTo>
                    <a:pt x="721187" y="32673"/>
                  </a:lnTo>
                  <a:close/>
                </a:path>
                <a:path w="1561464" h="347980">
                  <a:moveTo>
                    <a:pt x="778365" y="33018"/>
                  </a:moveTo>
                  <a:lnTo>
                    <a:pt x="771930" y="39376"/>
                  </a:lnTo>
                  <a:lnTo>
                    <a:pt x="771834" y="55157"/>
                  </a:lnTo>
                  <a:lnTo>
                    <a:pt x="778192" y="61593"/>
                  </a:lnTo>
                  <a:lnTo>
                    <a:pt x="794002" y="61688"/>
                  </a:lnTo>
                  <a:lnTo>
                    <a:pt x="800437" y="55330"/>
                  </a:lnTo>
                  <a:lnTo>
                    <a:pt x="800533" y="39549"/>
                  </a:lnTo>
                  <a:lnTo>
                    <a:pt x="794174" y="33113"/>
                  </a:lnTo>
                  <a:lnTo>
                    <a:pt x="778365" y="33018"/>
                  </a:lnTo>
                  <a:close/>
                </a:path>
                <a:path w="1561464" h="347980">
                  <a:moveTo>
                    <a:pt x="840313" y="35135"/>
                  </a:moveTo>
                  <a:lnTo>
                    <a:pt x="832078" y="38879"/>
                  </a:lnTo>
                  <a:lnTo>
                    <a:pt x="826537" y="53656"/>
                  </a:lnTo>
                  <a:lnTo>
                    <a:pt x="830280" y="61892"/>
                  </a:lnTo>
                  <a:lnTo>
                    <a:pt x="845083" y="67443"/>
                  </a:lnTo>
                  <a:lnTo>
                    <a:pt x="853319" y="63699"/>
                  </a:lnTo>
                  <a:lnTo>
                    <a:pt x="858860" y="48922"/>
                  </a:lnTo>
                  <a:lnTo>
                    <a:pt x="855117" y="40688"/>
                  </a:lnTo>
                  <a:lnTo>
                    <a:pt x="840313" y="35135"/>
                  </a:lnTo>
                  <a:close/>
                </a:path>
                <a:path w="1561464" h="347980">
                  <a:moveTo>
                    <a:pt x="893850" y="55215"/>
                  </a:moveTo>
                  <a:lnTo>
                    <a:pt x="885615" y="58959"/>
                  </a:lnTo>
                  <a:lnTo>
                    <a:pt x="880074" y="73736"/>
                  </a:lnTo>
                  <a:lnTo>
                    <a:pt x="883817" y="81970"/>
                  </a:lnTo>
                  <a:lnTo>
                    <a:pt x="898621" y="87523"/>
                  </a:lnTo>
                  <a:lnTo>
                    <a:pt x="906856" y="83779"/>
                  </a:lnTo>
                  <a:lnTo>
                    <a:pt x="912397" y="69002"/>
                  </a:lnTo>
                  <a:lnTo>
                    <a:pt x="908654" y="60766"/>
                  </a:lnTo>
                  <a:lnTo>
                    <a:pt x="893850" y="55215"/>
                  </a:lnTo>
                  <a:close/>
                </a:path>
                <a:path w="1561464" h="347980">
                  <a:moveTo>
                    <a:pt x="947388" y="75295"/>
                  </a:moveTo>
                  <a:lnTo>
                    <a:pt x="939152" y="79038"/>
                  </a:lnTo>
                  <a:lnTo>
                    <a:pt x="933611" y="93816"/>
                  </a:lnTo>
                  <a:lnTo>
                    <a:pt x="937353" y="102050"/>
                  </a:lnTo>
                  <a:lnTo>
                    <a:pt x="952158" y="107602"/>
                  </a:lnTo>
                  <a:lnTo>
                    <a:pt x="960393" y="103859"/>
                  </a:lnTo>
                  <a:lnTo>
                    <a:pt x="965935" y="89081"/>
                  </a:lnTo>
                  <a:lnTo>
                    <a:pt x="962191" y="80846"/>
                  </a:lnTo>
                  <a:lnTo>
                    <a:pt x="947388" y="75295"/>
                  </a:lnTo>
                  <a:close/>
                </a:path>
                <a:path w="1561464" h="347980">
                  <a:moveTo>
                    <a:pt x="1000925" y="95374"/>
                  </a:moveTo>
                  <a:lnTo>
                    <a:pt x="992689" y="99118"/>
                  </a:lnTo>
                  <a:lnTo>
                    <a:pt x="987148" y="113894"/>
                  </a:lnTo>
                  <a:lnTo>
                    <a:pt x="990892" y="122130"/>
                  </a:lnTo>
                  <a:lnTo>
                    <a:pt x="1005695" y="127681"/>
                  </a:lnTo>
                  <a:lnTo>
                    <a:pt x="1013929" y="123938"/>
                  </a:lnTo>
                  <a:lnTo>
                    <a:pt x="1019472" y="109161"/>
                  </a:lnTo>
                  <a:lnTo>
                    <a:pt x="1015728" y="100925"/>
                  </a:lnTo>
                  <a:lnTo>
                    <a:pt x="1000925" y="95374"/>
                  </a:lnTo>
                  <a:close/>
                </a:path>
                <a:path w="1561464" h="347980">
                  <a:moveTo>
                    <a:pt x="1054461" y="115454"/>
                  </a:moveTo>
                  <a:lnTo>
                    <a:pt x="1046226" y="119198"/>
                  </a:lnTo>
                  <a:lnTo>
                    <a:pt x="1040684" y="133974"/>
                  </a:lnTo>
                  <a:lnTo>
                    <a:pt x="1044428" y="142209"/>
                  </a:lnTo>
                  <a:lnTo>
                    <a:pt x="1059232" y="147761"/>
                  </a:lnTo>
                  <a:lnTo>
                    <a:pt x="1067468" y="144017"/>
                  </a:lnTo>
                  <a:lnTo>
                    <a:pt x="1073009" y="129241"/>
                  </a:lnTo>
                  <a:lnTo>
                    <a:pt x="1069265" y="121005"/>
                  </a:lnTo>
                  <a:lnTo>
                    <a:pt x="1054461" y="115454"/>
                  </a:lnTo>
                  <a:close/>
                </a:path>
                <a:path w="1561464" h="347980">
                  <a:moveTo>
                    <a:pt x="1107998" y="135534"/>
                  </a:moveTo>
                  <a:lnTo>
                    <a:pt x="1099762" y="139277"/>
                  </a:lnTo>
                  <a:lnTo>
                    <a:pt x="1094221" y="154053"/>
                  </a:lnTo>
                  <a:lnTo>
                    <a:pt x="1097965" y="162289"/>
                  </a:lnTo>
                  <a:lnTo>
                    <a:pt x="1112768" y="167840"/>
                  </a:lnTo>
                  <a:lnTo>
                    <a:pt x="1121004" y="164097"/>
                  </a:lnTo>
                  <a:lnTo>
                    <a:pt x="1126545" y="149320"/>
                  </a:lnTo>
                  <a:lnTo>
                    <a:pt x="1122801" y="141085"/>
                  </a:lnTo>
                  <a:lnTo>
                    <a:pt x="1107998" y="135534"/>
                  </a:lnTo>
                  <a:close/>
                </a:path>
                <a:path w="1561464" h="347980">
                  <a:moveTo>
                    <a:pt x="1161535" y="155613"/>
                  </a:moveTo>
                  <a:lnTo>
                    <a:pt x="1153299" y="159357"/>
                  </a:lnTo>
                  <a:lnTo>
                    <a:pt x="1147758" y="174133"/>
                  </a:lnTo>
                  <a:lnTo>
                    <a:pt x="1151502" y="182369"/>
                  </a:lnTo>
                  <a:lnTo>
                    <a:pt x="1166305" y="187920"/>
                  </a:lnTo>
                  <a:lnTo>
                    <a:pt x="1174541" y="184176"/>
                  </a:lnTo>
                  <a:lnTo>
                    <a:pt x="1180082" y="169400"/>
                  </a:lnTo>
                  <a:lnTo>
                    <a:pt x="1176338" y="161164"/>
                  </a:lnTo>
                  <a:lnTo>
                    <a:pt x="1161535" y="155613"/>
                  </a:lnTo>
                  <a:close/>
                </a:path>
                <a:path w="1561464" h="347980">
                  <a:moveTo>
                    <a:pt x="1215072" y="175693"/>
                  </a:moveTo>
                  <a:lnTo>
                    <a:pt x="1206836" y="179437"/>
                  </a:lnTo>
                  <a:lnTo>
                    <a:pt x="1201295" y="194213"/>
                  </a:lnTo>
                  <a:lnTo>
                    <a:pt x="1205039" y="202448"/>
                  </a:lnTo>
                  <a:lnTo>
                    <a:pt x="1219842" y="207999"/>
                  </a:lnTo>
                  <a:lnTo>
                    <a:pt x="1228078" y="204256"/>
                  </a:lnTo>
                  <a:lnTo>
                    <a:pt x="1233619" y="189480"/>
                  </a:lnTo>
                  <a:lnTo>
                    <a:pt x="1229875" y="181244"/>
                  </a:lnTo>
                  <a:lnTo>
                    <a:pt x="1215072" y="175693"/>
                  </a:lnTo>
                  <a:close/>
                </a:path>
                <a:path w="1561464" h="347980">
                  <a:moveTo>
                    <a:pt x="1268609" y="195773"/>
                  </a:moveTo>
                  <a:lnTo>
                    <a:pt x="1260373" y="199515"/>
                  </a:lnTo>
                  <a:lnTo>
                    <a:pt x="1254832" y="214292"/>
                  </a:lnTo>
                  <a:lnTo>
                    <a:pt x="1258576" y="222528"/>
                  </a:lnTo>
                  <a:lnTo>
                    <a:pt x="1273379" y="228079"/>
                  </a:lnTo>
                  <a:lnTo>
                    <a:pt x="1281615" y="224336"/>
                  </a:lnTo>
                  <a:lnTo>
                    <a:pt x="1287156" y="209558"/>
                  </a:lnTo>
                  <a:lnTo>
                    <a:pt x="1283412" y="201324"/>
                  </a:lnTo>
                  <a:lnTo>
                    <a:pt x="1268609" y="195773"/>
                  </a:lnTo>
                  <a:close/>
                </a:path>
                <a:path w="1561464" h="347980">
                  <a:moveTo>
                    <a:pt x="1322146" y="215851"/>
                  </a:moveTo>
                  <a:lnTo>
                    <a:pt x="1313910" y="219595"/>
                  </a:lnTo>
                  <a:lnTo>
                    <a:pt x="1308369" y="234372"/>
                  </a:lnTo>
                  <a:lnTo>
                    <a:pt x="1312113" y="242608"/>
                  </a:lnTo>
                  <a:lnTo>
                    <a:pt x="1326916" y="248159"/>
                  </a:lnTo>
                  <a:lnTo>
                    <a:pt x="1335152" y="244415"/>
                  </a:lnTo>
                  <a:lnTo>
                    <a:pt x="1340693" y="229638"/>
                  </a:lnTo>
                  <a:lnTo>
                    <a:pt x="1336949" y="221402"/>
                  </a:lnTo>
                  <a:lnTo>
                    <a:pt x="1322146" y="215851"/>
                  </a:lnTo>
                  <a:close/>
                </a:path>
                <a:path w="1561464" h="347980">
                  <a:moveTo>
                    <a:pt x="1375683" y="235931"/>
                  </a:moveTo>
                  <a:lnTo>
                    <a:pt x="1367447" y="239675"/>
                  </a:lnTo>
                  <a:lnTo>
                    <a:pt x="1361906" y="254452"/>
                  </a:lnTo>
                  <a:lnTo>
                    <a:pt x="1365650" y="262686"/>
                  </a:lnTo>
                  <a:lnTo>
                    <a:pt x="1380453" y="268237"/>
                  </a:lnTo>
                  <a:lnTo>
                    <a:pt x="1388689" y="264495"/>
                  </a:lnTo>
                  <a:lnTo>
                    <a:pt x="1394230" y="249718"/>
                  </a:lnTo>
                  <a:lnTo>
                    <a:pt x="1390486" y="241482"/>
                  </a:lnTo>
                  <a:lnTo>
                    <a:pt x="1375683" y="235931"/>
                  </a:lnTo>
                  <a:close/>
                </a:path>
                <a:path w="1561464" h="347980">
                  <a:moveTo>
                    <a:pt x="1429219" y="256011"/>
                  </a:moveTo>
                  <a:lnTo>
                    <a:pt x="1420983" y="259754"/>
                  </a:lnTo>
                  <a:lnTo>
                    <a:pt x="1415442" y="274530"/>
                  </a:lnTo>
                  <a:lnTo>
                    <a:pt x="1419186" y="282766"/>
                  </a:lnTo>
                  <a:lnTo>
                    <a:pt x="1433990" y="288317"/>
                  </a:lnTo>
                  <a:lnTo>
                    <a:pt x="1442225" y="284575"/>
                  </a:lnTo>
                  <a:lnTo>
                    <a:pt x="1447766" y="269797"/>
                  </a:lnTo>
                  <a:lnTo>
                    <a:pt x="1444023" y="261562"/>
                  </a:lnTo>
                  <a:lnTo>
                    <a:pt x="1429219" y="256011"/>
                  </a:lnTo>
                  <a:close/>
                </a:path>
                <a:path w="1561464" h="347980">
                  <a:moveTo>
                    <a:pt x="1476113" y="304117"/>
                  </a:moveTo>
                  <a:lnTo>
                    <a:pt x="1503511" y="344911"/>
                  </a:lnTo>
                  <a:lnTo>
                    <a:pt x="1520314" y="347616"/>
                  </a:lnTo>
                  <a:lnTo>
                    <a:pt x="1536297" y="343800"/>
                  </a:lnTo>
                  <a:lnTo>
                    <a:pt x="1549682" y="334269"/>
                  </a:lnTo>
                  <a:lnTo>
                    <a:pt x="1558695" y="319830"/>
                  </a:lnTo>
                  <a:lnTo>
                    <a:pt x="1560535" y="308397"/>
                  </a:lnTo>
                  <a:lnTo>
                    <a:pt x="1487526" y="308397"/>
                  </a:lnTo>
                  <a:lnTo>
                    <a:pt x="1476113" y="304117"/>
                  </a:lnTo>
                  <a:close/>
                </a:path>
                <a:path w="1561464" h="347980">
                  <a:moveTo>
                    <a:pt x="1486148" y="277362"/>
                  </a:moveTo>
                  <a:lnTo>
                    <a:pt x="1478429" y="289726"/>
                  </a:lnTo>
                  <a:lnTo>
                    <a:pt x="1476113" y="304117"/>
                  </a:lnTo>
                  <a:lnTo>
                    <a:pt x="1487526" y="308397"/>
                  </a:lnTo>
                  <a:lnTo>
                    <a:pt x="1495762" y="304653"/>
                  </a:lnTo>
                  <a:lnTo>
                    <a:pt x="1501303" y="289877"/>
                  </a:lnTo>
                  <a:lnTo>
                    <a:pt x="1497559" y="281641"/>
                  </a:lnTo>
                  <a:lnTo>
                    <a:pt x="1486148" y="277362"/>
                  </a:lnTo>
                  <a:close/>
                </a:path>
                <a:path w="1561464" h="347980">
                  <a:moveTo>
                    <a:pt x="1516810" y="261941"/>
                  </a:moveTo>
                  <a:lnTo>
                    <a:pt x="1500827" y="265757"/>
                  </a:lnTo>
                  <a:lnTo>
                    <a:pt x="1487442" y="275288"/>
                  </a:lnTo>
                  <a:lnTo>
                    <a:pt x="1486148" y="277362"/>
                  </a:lnTo>
                  <a:lnTo>
                    <a:pt x="1497559" y="281641"/>
                  </a:lnTo>
                  <a:lnTo>
                    <a:pt x="1501303" y="289877"/>
                  </a:lnTo>
                  <a:lnTo>
                    <a:pt x="1495762" y="304653"/>
                  </a:lnTo>
                  <a:lnTo>
                    <a:pt x="1487526" y="308397"/>
                  </a:lnTo>
                  <a:lnTo>
                    <a:pt x="1560535" y="308397"/>
                  </a:lnTo>
                  <a:lnTo>
                    <a:pt x="1561400" y="303026"/>
                  </a:lnTo>
                  <a:lnTo>
                    <a:pt x="1557584" y="287044"/>
                  </a:lnTo>
                  <a:lnTo>
                    <a:pt x="1548052" y="273659"/>
                  </a:lnTo>
                  <a:lnTo>
                    <a:pt x="1533613" y="264646"/>
                  </a:lnTo>
                  <a:lnTo>
                    <a:pt x="1516810" y="261941"/>
                  </a:lnTo>
                  <a:close/>
                </a:path>
                <a:path w="1561464" h="347980">
                  <a:moveTo>
                    <a:pt x="1482756" y="276090"/>
                  </a:moveTo>
                  <a:lnTo>
                    <a:pt x="1474520" y="279834"/>
                  </a:lnTo>
                  <a:lnTo>
                    <a:pt x="1468979" y="294610"/>
                  </a:lnTo>
                  <a:lnTo>
                    <a:pt x="1472723" y="302846"/>
                  </a:lnTo>
                  <a:lnTo>
                    <a:pt x="1476113" y="304117"/>
                  </a:lnTo>
                  <a:lnTo>
                    <a:pt x="1478429" y="289726"/>
                  </a:lnTo>
                  <a:lnTo>
                    <a:pt x="1486148" y="277362"/>
                  </a:lnTo>
                  <a:lnTo>
                    <a:pt x="1482756" y="276090"/>
                  </a:lnTo>
                  <a:close/>
                </a:path>
              </a:pathLst>
            </a:custGeom>
            <a:solidFill>
              <a:srgbClr val="A100FF"/>
            </a:solidFill>
          </p:spPr>
          <p:txBody>
            <a:bodyPr wrap="square" lIns="0" tIns="0" rIns="0" bIns="0" rtlCol="0"/>
            <a:lstStyle/>
            <a:p>
              <a:endParaRPr/>
            </a:p>
          </p:txBody>
        </p:sp>
        <p:sp>
          <p:nvSpPr>
            <p:cNvPr id="64" name="object 64"/>
            <p:cNvSpPr/>
            <p:nvPr/>
          </p:nvSpPr>
          <p:spPr>
            <a:xfrm>
              <a:off x="3853398" y="2404855"/>
              <a:ext cx="561340" cy="337820"/>
            </a:xfrm>
            <a:custGeom>
              <a:avLst/>
              <a:gdLst/>
              <a:ahLst/>
              <a:cxnLst/>
              <a:rect l="l" t="t" r="r" b="b"/>
              <a:pathLst>
                <a:path w="561339" h="337819">
                  <a:moveTo>
                    <a:pt x="280526" y="0"/>
                  </a:moveTo>
                  <a:lnTo>
                    <a:pt x="223990" y="3430"/>
                  </a:lnTo>
                  <a:lnTo>
                    <a:pt x="171333" y="13269"/>
                  </a:lnTo>
                  <a:lnTo>
                    <a:pt x="123681" y="28836"/>
                  </a:lnTo>
                  <a:lnTo>
                    <a:pt x="82164" y="49454"/>
                  </a:lnTo>
                  <a:lnTo>
                    <a:pt x="47909" y="74444"/>
                  </a:lnTo>
                  <a:lnTo>
                    <a:pt x="22045" y="103125"/>
                  </a:lnTo>
                  <a:lnTo>
                    <a:pt x="0" y="168849"/>
                  </a:lnTo>
                  <a:lnTo>
                    <a:pt x="5699" y="202878"/>
                  </a:lnTo>
                  <a:lnTo>
                    <a:pt x="47909" y="263254"/>
                  </a:lnTo>
                  <a:lnTo>
                    <a:pt x="82164" y="288243"/>
                  </a:lnTo>
                  <a:lnTo>
                    <a:pt x="123681" y="308861"/>
                  </a:lnTo>
                  <a:lnTo>
                    <a:pt x="171333" y="324429"/>
                  </a:lnTo>
                  <a:lnTo>
                    <a:pt x="223990" y="334267"/>
                  </a:lnTo>
                  <a:lnTo>
                    <a:pt x="280526" y="337698"/>
                  </a:lnTo>
                  <a:lnTo>
                    <a:pt x="337062" y="334267"/>
                  </a:lnTo>
                  <a:lnTo>
                    <a:pt x="389719" y="324429"/>
                  </a:lnTo>
                  <a:lnTo>
                    <a:pt x="437370" y="308861"/>
                  </a:lnTo>
                  <a:lnTo>
                    <a:pt x="478887" y="288243"/>
                  </a:lnTo>
                  <a:lnTo>
                    <a:pt x="513142" y="263254"/>
                  </a:lnTo>
                  <a:lnTo>
                    <a:pt x="539006" y="234573"/>
                  </a:lnTo>
                  <a:lnTo>
                    <a:pt x="561051" y="168849"/>
                  </a:lnTo>
                  <a:lnTo>
                    <a:pt x="555352" y="134820"/>
                  </a:lnTo>
                  <a:lnTo>
                    <a:pt x="513142" y="74444"/>
                  </a:lnTo>
                  <a:lnTo>
                    <a:pt x="478887" y="49454"/>
                  </a:lnTo>
                  <a:lnTo>
                    <a:pt x="437370" y="28836"/>
                  </a:lnTo>
                  <a:lnTo>
                    <a:pt x="389719" y="13269"/>
                  </a:lnTo>
                  <a:lnTo>
                    <a:pt x="337062" y="3430"/>
                  </a:lnTo>
                  <a:lnTo>
                    <a:pt x="280526" y="0"/>
                  </a:lnTo>
                  <a:close/>
                </a:path>
              </a:pathLst>
            </a:custGeom>
            <a:solidFill>
              <a:srgbClr val="7030A0">
                <a:alpha val="34899"/>
              </a:srgbClr>
            </a:solidFill>
          </p:spPr>
          <p:txBody>
            <a:bodyPr wrap="square" lIns="0" tIns="0" rIns="0" bIns="0" rtlCol="0"/>
            <a:lstStyle/>
            <a:p>
              <a:endParaRPr/>
            </a:p>
          </p:txBody>
        </p:sp>
      </p:grpSp>
      <p:sp>
        <p:nvSpPr>
          <p:cNvPr id="65" name="object 65"/>
          <p:cNvSpPr txBox="1"/>
          <p:nvPr/>
        </p:nvSpPr>
        <p:spPr>
          <a:xfrm>
            <a:off x="1105141" y="2077211"/>
            <a:ext cx="1326515" cy="238760"/>
          </a:xfrm>
          <a:prstGeom prst="rect">
            <a:avLst/>
          </a:prstGeom>
        </p:spPr>
        <p:txBody>
          <a:bodyPr vert="horz" wrap="square" lIns="0" tIns="12700" rIns="0" bIns="0" rtlCol="0">
            <a:spAutoFit/>
          </a:bodyPr>
          <a:lstStyle/>
          <a:p>
            <a:pPr marL="12700">
              <a:lnSpc>
                <a:spcPct val="100000"/>
              </a:lnSpc>
              <a:spcBef>
                <a:spcPts val="100"/>
              </a:spcBef>
            </a:pPr>
            <a:r>
              <a:rPr sz="1400" spc="60" dirty="0">
                <a:latin typeface="Arial"/>
                <a:cs typeface="Arial"/>
              </a:rPr>
              <a:t>Directed</a:t>
            </a:r>
            <a:r>
              <a:rPr sz="1400" spc="-50" dirty="0">
                <a:latin typeface="Arial"/>
                <a:cs typeface="Arial"/>
              </a:rPr>
              <a:t> </a:t>
            </a:r>
            <a:r>
              <a:rPr sz="1400" spc="55" dirty="0">
                <a:latin typeface="Arial"/>
                <a:cs typeface="Arial"/>
              </a:rPr>
              <a:t>edges</a:t>
            </a:r>
            <a:endParaRPr sz="1400">
              <a:latin typeface="Arial"/>
              <a:cs typeface="Arial"/>
            </a:endParaRPr>
          </a:p>
        </p:txBody>
      </p:sp>
      <p:sp>
        <p:nvSpPr>
          <p:cNvPr id="66" name="object 66"/>
          <p:cNvSpPr txBox="1"/>
          <p:nvPr/>
        </p:nvSpPr>
        <p:spPr>
          <a:xfrm>
            <a:off x="6082339" y="897635"/>
            <a:ext cx="1923414" cy="238760"/>
          </a:xfrm>
          <a:prstGeom prst="rect">
            <a:avLst/>
          </a:prstGeom>
        </p:spPr>
        <p:txBody>
          <a:bodyPr vert="horz" wrap="square" lIns="0" tIns="12700" rIns="0" bIns="0" rtlCol="0">
            <a:spAutoFit/>
          </a:bodyPr>
          <a:lstStyle/>
          <a:p>
            <a:pPr marL="12700">
              <a:lnSpc>
                <a:spcPct val="100000"/>
              </a:lnSpc>
              <a:spcBef>
                <a:spcPts val="100"/>
              </a:spcBef>
            </a:pPr>
            <a:r>
              <a:rPr sz="1400" spc="70" dirty="0">
                <a:latin typeface="Arial"/>
                <a:cs typeface="Arial"/>
              </a:rPr>
              <a:t>Multiple</a:t>
            </a:r>
            <a:r>
              <a:rPr sz="1400" spc="-45" dirty="0">
                <a:latin typeface="Arial"/>
                <a:cs typeface="Arial"/>
              </a:rPr>
              <a:t> </a:t>
            </a:r>
            <a:r>
              <a:rPr sz="1400" spc="60" dirty="0">
                <a:latin typeface="Arial"/>
                <a:cs typeface="Arial"/>
              </a:rPr>
              <a:t>relation</a:t>
            </a:r>
            <a:r>
              <a:rPr sz="1400" spc="-45" dirty="0">
                <a:latin typeface="Arial"/>
                <a:cs typeface="Arial"/>
              </a:rPr>
              <a:t> </a:t>
            </a:r>
            <a:r>
              <a:rPr sz="1400" spc="65" dirty="0">
                <a:latin typeface="Arial"/>
                <a:cs typeface="Arial"/>
              </a:rPr>
              <a:t>types</a:t>
            </a:r>
            <a:endParaRPr sz="1400">
              <a:latin typeface="Arial"/>
              <a:cs typeface="Arial"/>
            </a:endParaRPr>
          </a:p>
        </p:txBody>
      </p:sp>
      <p:sp>
        <p:nvSpPr>
          <p:cNvPr id="67" name="object 67"/>
          <p:cNvSpPr txBox="1"/>
          <p:nvPr/>
        </p:nvSpPr>
        <p:spPr>
          <a:xfrm>
            <a:off x="9176132" y="1132332"/>
            <a:ext cx="1273810" cy="238760"/>
          </a:xfrm>
          <a:prstGeom prst="rect">
            <a:avLst/>
          </a:prstGeom>
        </p:spPr>
        <p:txBody>
          <a:bodyPr vert="horz" wrap="square" lIns="0" tIns="12700" rIns="0" bIns="0" rtlCol="0">
            <a:spAutoFit/>
          </a:bodyPr>
          <a:lstStyle/>
          <a:p>
            <a:pPr marL="12700">
              <a:lnSpc>
                <a:spcPct val="100000"/>
              </a:lnSpc>
              <a:spcBef>
                <a:spcPts val="100"/>
              </a:spcBef>
            </a:pPr>
            <a:r>
              <a:rPr sz="1400" spc="45" dirty="0">
                <a:latin typeface="Arial"/>
                <a:cs typeface="Arial"/>
              </a:rPr>
              <a:t>Labeled</a:t>
            </a:r>
            <a:r>
              <a:rPr sz="1400" spc="-55" dirty="0">
                <a:latin typeface="Arial"/>
                <a:cs typeface="Arial"/>
              </a:rPr>
              <a:t> </a:t>
            </a:r>
            <a:r>
              <a:rPr sz="1400" spc="55" dirty="0">
                <a:latin typeface="Arial"/>
                <a:cs typeface="Arial"/>
              </a:rPr>
              <a:t>edges</a:t>
            </a:r>
            <a:endParaRPr sz="1400">
              <a:latin typeface="Arial"/>
              <a:cs typeface="Arial"/>
            </a:endParaRPr>
          </a:p>
        </p:txBody>
      </p:sp>
      <p:sp>
        <p:nvSpPr>
          <p:cNvPr id="68" name="object 68"/>
          <p:cNvSpPr txBox="1"/>
          <p:nvPr/>
        </p:nvSpPr>
        <p:spPr>
          <a:xfrm>
            <a:off x="9675986" y="5961888"/>
            <a:ext cx="2337435" cy="345440"/>
          </a:xfrm>
          <a:prstGeom prst="rect">
            <a:avLst/>
          </a:prstGeom>
        </p:spPr>
        <p:txBody>
          <a:bodyPr vert="horz" wrap="square" lIns="0" tIns="30480" rIns="0" bIns="0" rtlCol="0">
            <a:spAutoFit/>
          </a:bodyPr>
          <a:lstStyle/>
          <a:p>
            <a:pPr marL="12700" marR="5080">
              <a:lnSpc>
                <a:spcPts val="1200"/>
              </a:lnSpc>
              <a:spcBef>
                <a:spcPts val="240"/>
              </a:spcBef>
            </a:pPr>
            <a:r>
              <a:rPr sz="1100" spc="-15" dirty="0">
                <a:latin typeface="Calibri"/>
                <a:cs typeface="Calibri"/>
              </a:rPr>
              <a:t>I</a:t>
            </a:r>
            <a:r>
              <a:rPr sz="1100" spc="-30" dirty="0">
                <a:latin typeface="Calibri"/>
                <a:cs typeface="Calibri"/>
              </a:rPr>
              <a:t>n</a:t>
            </a:r>
            <a:r>
              <a:rPr sz="1100" spc="-15" dirty="0">
                <a:latin typeface="Calibri"/>
                <a:cs typeface="Calibri"/>
              </a:rPr>
              <a:t>-</a:t>
            </a:r>
            <a:r>
              <a:rPr sz="1100" spc="-30" dirty="0">
                <a:latin typeface="Calibri"/>
                <a:cs typeface="Calibri"/>
              </a:rPr>
              <a:t>d</a:t>
            </a:r>
            <a:r>
              <a:rPr sz="1100" spc="-25" dirty="0">
                <a:latin typeface="Calibri"/>
                <a:cs typeface="Calibri"/>
              </a:rPr>
              <a:t>e</a:t>
            </a:r>
            <a:r>
              <a:rPr sz="1100" spc="-30" dirty="0">
                <a:latin typeface="Calibri"/>
                <a:cs typeface="Calibri"/>
              </a:rPr>
              <a:t>p</a:t>
            </a:r>
            <a:r>
              <a:rPr sz="1100" spc="-20" dirty="0">
                <a:latin typeface="Calibri"/>
                <a:cs typeface="Calibri"/>
              </a:rPr>
              <a:t>t</a:t>
            </a:r>
            <a:r>
              <a:rPr sz="1100" dirty="0">
                <a:latin typeface="Calibri"/>
                <a:cs typeface="Calibri"/>
              </a:rPr>
              <a:t>h</a:t>
            </a:r>
            <a:r>
              <a:rPr sz="1100" spc="-40" dirty="0">
                <a:latin typeface="Calibri"/>
                <a:cs typeface="Calibri"/>
              </a:rPr>
              <a:t> </a:t>
            </a:r>
            <a:r>
              <a:rPr sz="1100" spc="-35" dirty="0">
                <a:latin typeface="Calibri"/>
                <a:cs typeface="Calibri"/>
              </a:rPr>
              <a:t>o</a:t>
            </a:r>
            <a:r>
              <a:rPr sz="1100" spc="-25" dirty="0">
                <a:latin typeface="Calibri"/>
                <a:cs typeface="Calibri"/>
              </a:rPr>
              <a:t>verv</a:t>
            </a:r>
            <a:r>
              <a:rPr sz="1100" spc="-15" dirty="0">
                <a:latin typeface="Calibri"/>
                <a:cs typeface="Calibri"/>
              </a:rPr>
              <a:t>i</a:t>
            </a:r>
            <a:r>
              <a:rPr sz="1100" spc="-25" dirty="0">
                <a:latin typeface="Calibri"/>
                <a:cs typeface="Calibri"/>
              </a:rPr>
              <a:t>e</a:t>
            </a:r>
            <a:r>
              <a:rPr sz="1100" dirty="0">
                <a:latin typeface="Calibri"/>
                <a:cs typeface="Calibri"/>
              </a:rPr>
              <a:t>w</a:t>
            </a:r>
            <a:r>
              <a:rPr sz="1100" spc="-50" dirty="0">
                <a:latin typeface="Calibri"/>
                <a:cs typeface="Calibri"/>
              </a:rPr>
              <a:t> </a:t>
            </a:r>
            <a:r>
              <a:rPr sz="1100" spc="-35" dirty="0">
                <a:latin typeface="Calibri"/>
                <a:cs typeface="Calibri"/>
              </a:rPr>
              <a:t>o</a:t>
            </a:r>
            <a:r>
              <a:rPr sz="1100" dirty="0">
                <a:latin typeface="Calibri"/>
                <a:cs typeface="Calibri"/>
              </a:rPr>
              <a:t>f</a:t>
            </a:r>
            <a:r>
              <a:rPr sz="1100" spc="-25" dirty="0">
                <a:latin typeface="Calibri"/>
                <a:cs typeface="Calibri"/>
              </a:rPr>
              <a:t> K</a:t>
            </a:r>
            <a:r>
              <a:rPr sz="1100" spc="-30" dirty="0">
                <a:latin typeface="Calibri"/>
                <a:cs typeface="Calibri"/>
              </a:rPr>
              <a:t>n</a:t>
            </a:r>
            <a:r>
              <a:rPr sz="1100" spc="-35" dirty="0">
                <a:latin typeface="Calibri"/>
                <a:cs typeface="Calibri"/>
              </a:rPr>
              <a:t>o</a:t>
            </a:r>
            <a:r>
              <a:rPr sz="1100" spc="-40" dirty="0">
                <a:latin typeface="Calibri"/>
                <a:cs typeface="Calibri"/>
              </a:rPr>
              <a:t>w</a:t>
            </a:r>
            <a:r>
              <a:rPr sz="1100" spc="-15" dirty="0">
                <a:latin typeface="Calibri"/>
                <a:cs typeface="Calibri"/>
              </a:rPr>
              <a:t>l</a:t>
            </a:r>
            <a:r>
              <a:rPr sz="1100" spc="-25" dirty="0">
                <a:latin typeface="Calibri"/>
                <a:cs typeface="Calibri"/>
              </a:rPr>
              <a:t>e</a:t>
            </a:r>
            <a:r>
              <a:rPr sz="1100" spc="-30" dirty="0">
                <a:latin typeface="Calibri"/>
                <a:cs typeface="Calibri"/>
              </a:rPr>
              <a:t>d</a:t>
            </a:r>
            <a:r>
              <a:rPr sz="1100" spc="-20" dirty="0">
                <a:latin typeface="Calibri"/>
                <a:cs typeface="Calibri"/>
              </a:rPr>
              <a:t>g</a:t>
            </a:r>
            <a:r>
              <a:rPr sz="1100" dirty="0">
                <a:latin typeface="Calibri"/>
                <a:cs typeface="Calibri"/>
              </a:rPr>
              <a:t>e</a:t>
            </a:r>
            <a:r>
              <a:rPr sz="1100" spc="-35" dirty="0">
                <a:latin typeface="Calibri"/>
                <a:cs typeface="Calibri"/>
              </a:rPr>
              <a:t> G</a:t>
            </a:r>
            <a:r>
              <a:rPr sz="1100" spc="-25" dirty="0">
                <a:latin typeface="Calibri"/>
                <a:cs typeface="Calibri"/>
              </a:rPr>
              <a:t>r</a:t>
            </a:r>
            <a:r>
              <a:rPr sz="1100" spc="-30" dirty="0">
                <a:latin typeface="Calibri"/>
                <a:cs typeface="Calibri"/>
              </a:rPr>
              <a:t>aph</a:t>
            </a:r>
            <a:r>
              <a:rPr sz="1100" dirty="0">
                <a:latin typeface="Calibri"/>
                <a:cs typeface="Calibri"/>
              </a:rPr>
              <a:t>s</a:t>
            </a:r>
            <a:r>
              <a:rPr sz="1100" spc="-30" dirty="0">
                <a:latin typeface="Calibri"/>
                <a:cs typeface="Calibri"/>
              </a:rPr>
              <a:t> </a:t>
            </a:r>
            <a:r>
              <a:rPr sz="1100" spc="-15" dirty="0">
                <a:latin typeface="Calibri"/>
                <a:cs typeface="Calibri"/>
              </a:rPr>
              <a:t>in  [</a:t>
            </a:r>
            <a:r>
              <a:rPr sz="1100" spc="-40" dirty="0">
                <a:latin typeface="Calibri"/>
                <a:cs typeface="Calibri"/>
              </a:rPr>
              <a:t>H</a:t>
            </a:r>
            <a:r>
              <a:rPr sz="1100" spc="-35" dirty="0">
                <a:latin typeface="Calibri"/>
                <a:cs typeface="Calibri"/>
              </a:rPr>
              <a:t>o</a:t>
            </a:r>
            <a:r>
              <a:rPr sz="1100" spc="-20" dirty="0">
                <a:latin typeface="Calibri"/>
                <a:cs typeface="Calibri"/>
              </a:rPr>
              <a:t>g</a:t>
            </a:r>
            <a:r>
              <a:rPr sz="1100" spc="-30" dirty="0">
                <a:latin typeface="Calibri"/>
                <a:cs typeface="Calibri"/>
              </a:rPr>
              <a:t>a</a:t>
            </a:r>
            <a:r>
              <a:rPr sz="1100" dirty="0">
                <a:latin typeface="Calibri"/>
                <a:cs typeface="Calibri"/>
              </a:rPr>
              <a:t>n</a:t>
            </a:r>
            <a:r>
              <a:rPr sz="1100" spc="-45" dirty="0">
                <a:latin typeface="Calibri"/>
                <a:cs typeface="Calibri"/>
              </a:rPr>
              <a:t> </a:t>
            </a:r>
            <a:r>
              <a:rPr sz="1100" spc="-25" dirty="0">
                <a:latin typeface="Calibri"/>
                <a:cs typeface="Calibri"/>
              </a:rPr>
              <a:t>e</a:t>
            </a:r>
            <a:r>
              <a:rPr sz="1100" dirty="0">
                <a:latin typeface="Calibri"/>
                <a:cs typeface="Calibri"/>
              </a:rPr>
              <a:t>t</a:t>
            </a:r>
            <a:r>
              <a:rPr sz="1100" spc="-30" dirty="0">
                <a:latin typeface="Calibri"/>
                <a:cs typeface="Calibri"/>
              </a:rPr>
              <a:t> a</a:t>
            </a:r>
            <a:r>
              <a:rPr sz="1100" spc="-20" dirty="0">
                <a:latin typeface="Calibri"/>
                <a:cs typeface="Calibri"/>
              </a:rPr>
              <a:t>l</a:t>
            </a:r>
            <a:r>
              <a:rPr sz="1100" dirty="0">
                <a:latin typeface="Calibri"/>
                <a:cs typeface="Calibri"/>
              </a:rPr>
              <a:t>.</a:t>
            </a:r>
            <a:r>
              <a:rPr sz="1100" spc="-30" dirty="0">
                <a:latin typeface="Calibri"/>
                <a:cs typeface="Calibri"/>
              </a:rPr>
              <a:t> </a:t>
            </a:r>
            <a:r>
              <a:rPr sz="1100" spc="-25" dirty="0">
                <a:latin typeface="Calibri"/>
                <a:cs typeface="Calibri"/>
              </a:rPr>
              <a:t>2020</a:t>
            </a:r>
            <a:r>
              <a:rPr sz="1100" dirty="0">
                <a:latin typeface="Calibri"/>
                <a:cs typeface="Calibri"/>
              </a:rPr>
              <a:t>]</a:t>
            </a:r>
            <a:endParaRPr sz="1100">
              <a:latin typeface="Calibri"/>
              <a:cs typeface="Calibri"/>
            </a:endParaRPr>
          </a:p>
        </p:txBody>
      </p:sp>
      <p:sp>
        <p:nvSpPr>
          <p:cNvPr id="69" name="object 69"/>
          <p:cNvSpPr txBox="1"/>
          <p:nvPr/>
        </p:nvSpPr>
        <p:spPr>
          <a:xfrm>
            <a:off x="10042428" y="2555747"/>
            <a:ext cx="1340485" cy="238760"/>
          </a:xfrm>
          <a:prstGeom prst="rect">
            <a:avLst/>
          </a:prstGeom>
        </p:spPr>
        <p:txBody>
          <a:bodyPr vert="horz" wrap="square" lIns="0" tIns="12700" rIns="0" bIns="0" rtlCol="0">
            <a:spAutoFit/>
          </a:bodyPr>
          <a:lstStyle/>
          <a:p>
            <a:pPr marL="12700">
              <a:lnSpc>
                <a:spcPct val="100000"/>
              </a:lnSpc>
              <a:spcBef>
                <a:spcPts val="100"/>
              </a:spcBef>
            </a:pPr>
            <a:r>
              <a:rPr sz="1400" spc="30" dirty="0">
                <a:latin typeface="Arial"/>
                <a:cs typeface="Arial"/>
              </a:rPr>
              <a:t>Binary</a:t>
            </a:r>
            <a:r>
              <a:rPr sz="1400" spc="-55" dirty="0">
                <a:latin typeface="Arial"/>
                <a:cs typeface="Arial"/>
              </a:rPr>
              <a:t> </a:t>
            </a:r>
            <a:r>
              <a:rPr sz="1400" spc="50" dirty="0">
                <a:latin typeface="Arial"/>
                <a:cs typeface="Arial"/>
              </a:rPr>
              <a:t>relations</a:t>
            </a:r>
            <a:endParaRPr sz="1400">
              <a:latin typeface="Arial"/>
              <a:cs typeface="Arial"/>
            </a:endParaRPr>
          </a:p>
        </p:txBody>
      </p:sp>
      <p:sp>
        <p:nvSpPr>
          <p:cNvPr id="70" name="object 70"/>
          <p:cNvSpPr/>
          <p:nvPr/>
        </p:nvSpPr>
        <p:spPr>
          <a:xfrm>
            <a:off x="6847806" y="3172932"/>
            <a:ext cx="1832610" cy="337820"/>
          </a:xfrm>
          <a:custGeom>
            <a:avLst/>
            <a:gdLst/>
            <a:ahLst/>
            <a:cxnLst/>
            <a:rect l="l" t="t" r="r" b="b"/>
            <a:pathLst>
              <a:path w="1832609" h="337820">
                <a:moveTo>
                  <a:pt x="916146" y="0"/>
                </a:moveTo>
                <a:lnTo>
                  <a:pt x="841008" y="559"/>
                </a:lnTo>
                <a:lnTo>
                  <a:pt x="767542" y="2209"/>
                </a:lnTo>
                <a:lnTo>
                  <a:pt x="695985" y="4907"/>
                </a:lnTo>
                <a:lnTo>
                  <a:pt x="626573" y="8607"/>
                </a:lnTo>
                <a:lnTo>
                  <a:pt x="559541" y="13268"/>
                </a:lnTo>
                <a:lnTo>
                  <a:pt x="495124" y="18846"/>
                </a:lnTo>
                <a:lnTo>
                  <a:pt x="433559" y="25297"/>
                </a:lnTo>
                <a:lnTo>
                  <a:pt x="375082" y="32577"/>
                </a:lnTo>
                <a:lnTo>
                  <a:pt x="319928" y="40644"/>
                </a:lnTo>
                <a:lnTo>
                  <a:pt x="268333" y="49454"/>
                </a:lnTo>
                <a:lnTo>
                  <a:pt x="220532" y="58963"/>
                </a:lnTo>
                <a:lnTo>
                  <a:pt x="176763" y="69128"/>
                </a:lnTo>
                <a:lnTo>
                  <a:pt x="137259" y="79905"/>
                </a:lnTo>
                <a:lnTo>
                  <a:pt x="71995" y="103124"/>
                </a:lnTo>
                <a:lnTo>
                  <a:pt x="26625" y="128271"/>
                </a:lnTo>
                <a:lnTo>
                  <a:pt x="0" y="168847"/>
                </a:lnTo>
                <a:lnTo>
                  <a:pt x="3037" y="182696"/>
                </a:lnTo>
                <a:lnTo>
                  <a:pt x="46705" y="222217"/>
                </a:lnTo>
                <a:lnTo>
                  <a:pt x="102258" y="246443"/>
                </a:lnTo>
                <a:lnTo>
                  <a:pt x="176763" y="268568"/>
                </a:lnTo>
                <a:lnTo>
                  <a:pt x="220532" y="278733"/>
                </a:lnTo>
                <a:lnTo>
                  <a:pt x="268333" y="288242"/>
                </a:lnTo>
                <a:lnTo>
                  <a:pt x="319928" y="297052"/>
                </a:lnTo>
                <a:lnTo>
                  <a:pt x="375082" y="305118"/>
                </a:lnTo>
                <a:lnTo>
                  <a:pt x="433559" y="312399"/>
                </a:lnTo>
                <a:lnTo>
                  <a:pt x="495124" y="318850"/>
                </a:lnTo>
                <a:lnTo>
                  <a:pt x="559541" y="324427"/>
                </a:lnTo>
                <a:lnTo>
                  <a:pt x="626573" y="329088"/>
                </a:lnTo>
                <a:lnTo>
                  <a:pt x="695985" y="332789"/>
                </a:lnTo>
                <a:lnTo>
                  <a:pt x="767542" y="335486"/>
                </a:lnTo>
                <a:lnTo>
                  <a:pt x="841008" y="337137"/>
                </a:lnTo>
                <a:lnTo>
                  <a:pt x="916146" y="337696"/>
                </a:lnTo>
                <a:lnTo>
                  <a:pt x="991284" y="337137"/>
                </a:lnTo>
                <a:lnTo>
                  <a:pt x="1064750" y="335486"/>
                </a:lnTo>
                <a:lnTo>
                  <a:pt x="1136307" y="332789"/>
                </a:lnTo>
                <a:lnTo>
                  <a:pt x="1205719" y="329088"/>
                </a:lnTo>
                <a:lnTo>
                  <a:pt x="1272752" y="324427"/>
                </a:lnTo>
                <a:lnTo>
                  <a:pt x="1337168" y="318850"/>
                </a:lnTo>
                <a:lnTo>
                  <a:pt x="1398733" y="312399"/>
                </a:lnTo>
                <a:lnTo>
                  <a:pt x="1457210" y="305118"/>
                </a:lnTo>
                <a:lnTo>
                  <a:pt x="1512364" y="297052"/>
                </a:lnTo>
                <a:lnTo>
                  <a:pt x="1563959" y="288242"/>
                </a:lnTo>
                <a:lnTo>
                  <a:pt x="1611759" y="278733"/>
                </a:lnTo>
                <a:lnTo>
                  <a:pt x="1655529" y="268568"/>
                </a:lnTo>
                <a:lnTo>
                  <a:pt x="1695032" y="257790"/>
                </a:lnTo>
                <a:lnTo>
                  <a:pt x="1760297" y="234571"/>
                </a:lnTo>
                <a:lnTo>
                  <a:pt x="1805666" y="209424"/>
                </a:lnTo>
                <a:lnTo>
                  <a:pt x="1832292" y="168847"/>
                </a:lnTo>
                <a:lnTo>
                  <a:pt x="1829255" y="154999"/>
                </a:lnTo>
                <a:lnTo>
                  <a:pt x="1785586" y="115478"/>
                </a:lnTo>
                <a:lnTo>
                  <a:pt x="1730034" y="91252"/>
                </a:lnTo>
                <a:lnTo>
                  <a:pt x="1655529" y="69128"/>
                </a:lnTo>
                <a:lnTo>
                  <a:pt x="1611759" y="58963"/>
                </a:lnTo>
                <a:lnTo>
                  <a:pt x="1563959" y="49454"/>
                </a:lnTo>
                <a:lnTo>
                  <a:pt x="1512364" y="40644"/>
                </a:lnTo>
                <a:lnTo>
                  <a:pt x="1457210" y="32577"/>
                </a:lnTo>
                <a:lnTo>
                  <a:pt x="1398733" y="25297"/>
                </a:lnTo>
                <a:lnTo>
                  <a:pt x="1337168" y="18846"/>
                </a:lnTo>
                <a:lnTo>
                  <a:pt x="1272752" y="13268"/>
                </a:lnTo>
                <a:lnTo>
                  <a:pt x="1205719" y="8607"/>
                </a:lnTo>
                <a:lnTo>
                  <a:pt x="1136307" y="4907"/>
                </a:lnTo>
                <a:lnTo>
                  <a:pt x="1064750" y="2209"/>
                </a:lnTo>
                <a:lnTo>
                  <a:pt x="991284" y="559"/>
                </a:lnTo>
                <a:lnTo>
                  <a:pt x="916146" y="0"/>
                </a:lnTo>
                <a:close/>
              </a:path>
            </a:pathLst>
          </a:custGeom>
          <a:solidFill>
            <a:srgbClr val="7030A0">
              <a:alpha val="34899"/>
            </a:srgbClr>
          </a:solidFill>
        </p:spPr>
        <p:txBody>
          <a:bodyPr wrap="square" lIns="0" tIns="0" rIns="0" bIns="0" rtlCol="0"/>
          <a:lstStyle/>
          <a:p>
            <a:endParaRPr/>
          </a:p>
        </p:txBody>
      </p:sp>
    </p:spTree>
    <p:extLst>
      <p:ext uri="{BB962C8B-B14F-4D97-AF65-F5344CB8AC3E}">
        <p14:creationId xmlns:p14="http://schemas.microsoft.com/office/powerpoint/2010/main" val="725043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418083"/>
            <a:ext cx="6549390" cy="452120"/>
          </a:xfrm>
          <a:prstGeom prst="rect">
            <a:avLst/>
          </a:prstGeom>
        </p:spPr>
        <p:txBody>
          <a:bodyPr vert="horz" wrap="square" lIns="0" tIns="12700" rIns="0" bIns="0" rtlCol="0">
            <a:spAutoFit/>
          </a:bodyPr>
          <a:lstStyle/>
          <a:p>
            <a:pPr marL="12700">
              <a:lnSpc>
                <a:spcPct val="100000"/>
              </a:lnSpc>
              <a:spcBef>
                <a:spcPts val="100"/>
              </a:spcBef>
            </a:pPr>
            <a:r>
              <a:rPr sz="2800" spc="40" dirty="0">
                <a:latin typeface="Tahoma"/>
                <a:cs typeface="Tahoma"/>
              </a:rPr>
              <a:t>Kn</a:t>
            </a:r>
            <a:r>
              <a:rPr sz="2800" spc="35" dirty="0">
                <a:latin typeface="Tahoma"/>
                <a:cs typeface="Tahoma"/>
              </a:rPr>
              <a:t>o</a:t>
            </a:r>
            <a:r>
              <a:rPr sz="2800" spc="-105" dirty="0">
                <a:latin typeface="Tahoma"/>
                <a:cs typeface="Tahoma"/>
              </a:rPr>
              <a:t>w</a:t>
            </a:r>
            <a:r>
              <a:rPr sz="2800" spc="-10" dirty="0">
                <a:latin typeface="Tahoma"/>
                <a:cs typeface="Tahoma"/>
              </a:rPr>
              <a:t>l</a:t>
            </a:r>
            <a:r>
              <a:rPr sz="2800" spc="20" dirty="0">
                <a:latin typeface="Tahoma"/>
                <a:cs typeface="Tahoma"/>
              </a:rPr>
              <a:t>e</a:t>
            </a:r>
            <a:r>
              <a:rPr sz="2800" spc="30" dirty="0">
                <a:latin typeface="Tahoma"/>
                <a:cs typeface="Tahoma"/>
              </a:rPr>
              <a:t>d</a:t>
            </a:r>
            <a:r>
              <a:rPr sz="2800" spc="35" dirty="0">
                <a:latin typeface="Tahoma"/>
                <a:cs typeface="Tahoma"/>
              </a:rPr>
              <a:t>g</a:t>
            </a:r>
            <a:r>
              <a:rPr sz="2800" spc="25" dirty="0">
                <a:latin typeface="Tahoma"/>
                <a:cs typeface="Tahoma"/>
              </a:rPr>
              <a:t>e</a:t>
            </a:r>
            <a:r>
              <a:rPr sz="2800" spc="-315" dirty="0">
                <a:latin typeface="Tahoma"/>
                <a:cs typeface="Tahoma"/>
              </a:rPr>
              <a:t> </a:t>
            </a:r>
            <a:r>
              <a:rPr sz="2800" spc="120" dirty="0">
                <a:latin typeface="Tahoma"/>
                <a:cs typeface="Tahoma"/>
              </a:rPr>
              <a:t>G</a:t>
            </a:r>
            <a:r>
              <a:rPr sz="2800" spc="5" dirty="0">
                <a:latin typeface="Tahoma"/>
                <a:cs typeface="Tahoma"/>
              </a:rPr>
              <a:t>r</a:t>
            </a:r>
            <a:r>
              <a:rPr sz="2800" spc="-45" dirty="0">
                <a:latin typeface="Tahoma"/>
                <a:cs typeface="Tahoma"/>
              </a:rPr>
              <a:t>a</a:t>
            </a:r>
            <a:r>
              <a:rPr sz="2800" spc="45" dirty="0">
                <a:latin typeface="Tahoma"/>
                <a:cs typeface="Tahoma"/>
              </a:rPr>
              <a:t>p</a:t>
            </a:r>
            <a:r>
              <a:rPr sz="2800" spc="-35" dirty="0">
                <a:latin typeface="Tahoma"/>
                <a:cs typeface="Tahoma"/>
              </a:rPr>
              <a:t>h</a:t>
            </a:r>
            <a:r>
              <a:rPr sz="2800" spc="-310" dirty="0">
                <a:latin typeface="Tahoma"/>
                <a:cs typeface="Tahoma"/>
              </a:rPr>
              <a:t> </a:t>
            </a:r>
            <a:r>
              <a:rPr sz="2800" spc="-20" dirty="0">
                <a:latin typeface="Tahoma"/>
                <a:cs typeface="Tahoma"/>
              </a:rPr>
              <a:t>E</a:t>
            </a:r>
            <a:r>
              <a:rPr sz="2800" spc="-35" dirty="0">
                <a:latin typeface="Tahoma"/>
                <a:cs typeface="Tahoma"/>
              </a:rPr>
              <a:t>m</a:t>
            </a:r>
            <a:r>
              <a:rPr sz="2800" spc="35" dirty="0">
                <a:latin typeface="Tahoma"/>
                <a:cs typeface="Tahoma"/>
              </a:rPr>
              <a:t>b</a:t>
            </a:r>
            <a:r>
              <a:rPr sz="2800" spc="20" dirty="0">
                <a:latin typeface="Tahoma"/>
                <a:cs typeface="Tahoma"/>
              </a:rPr>
              <a:t>e</a:t>
            </a:r>
            <a:r>
              <a:rPr sz="2800" spc="30" dirty="0">
                <a:latin typeface="Tahoma"/>
                <a:cs typeface="Tahoma"/>
              </a:rPr>
              <a:t>dd</a:t>
            </a:r>
            <a:r>
              <a:rPr sz="2800" dirty="0">
                <a:latin typeface="Tahoma"/>
                <a:cs typeface="Tahoma"/>
              </a:rPr>
              <a:t>ing</a:t>
            </a:r>
            <a:r>
              <a:rPr sz="2800" spc="20" dirty="0">
                <a:latin typeface="Tahoma"/>
                <a:cs typeface="Tahoma"/>
              </a:rPr>
              <a:t>s</a:t>
            </a:r>
            <a:r>
              <a:rPr sz="2800" spc="-315" dirty="0">
                <a:latin typeface="Tahoma"/>
                <a:cs typeface="Tahoma"/>
              </a:rPr>
              <a:t> </a:t>
            </a:r>
            <a:r>
              <a:rPr sz="2800" spc="-265" dirty="0">
                <a:latin typeface="Tahoma"/>
                <a:cs typeface="Tahoma"/>
              </a:rPr>
              <a:t>(</a:t>
            </a:r>
            <a:r>
              <a:rPr sz="2800" spc="125" dirty="0">
                <a:latin typeface="Tahoma"/>
                <a:cs typeface="Tahoma"/>
              </a:rPr>
              <a:t>K</a:t>
            </a:r>
            <a:r>
              <a:rPr sz="2800" spc="130" dirty="0">
                <a:latin typeface="Tahoma"/>
                <a:cs typeface="Tahoma"/>
              </a:rPr>
              <a:t>G</a:t>
            </a:r>
            <a:r>
              <a:rPr sz="2800" spc="-125" dirty="0">
                <a:latin typeface="Tahoma"/>
                <a:cs typeface="Tahoma"/>
              </a:rPr>
              <a:t>E)</a:t>
            </a:r>
            <a:endParaRPr sz="2800">
              <a:latin typeface="Tahoma"/>
              <a:cs typeface="Tahoma"/>
            </a:endParaRPr>
          </a:p>
        </p:txBody>
      </p:sp>
      <p:sp>
        <p:nvSpPr>
          <p:cNvPr id="3" name="object 3"/>
          <p:cNvSpPr/>
          <p:nvPr/>
        </p:nvSpPr>
        <p:spPr>
          <a:xfrm>
            <a:off x="1605838" y="4906106"/>
            <a:ext cx="2816225" cy="256540"/>
          </a:xfrm>
          <a:custGeom>
            <a:avLst/>
            <a:gdLst/>
            <a:ahLst/>
            <a:cxnLst/>
            <a:rect l="l" t="t" r="r" b="b"/>
            <a:pathLst>
              <a:path w="2816225" h="256539">
                <a:moveTo>
                  <a:pt x="2730430" y="206544"/>
                </a:moveTo>
                <a:lnTo>
                  <a:pt x="2685086" y="255988"/>
                </a:lnTo>
                <a:lnTo>
                  <a:pt x="2801844" y="207143"/>
                </a:lnTo>
                <a:lnTo>
                  <a:pt x="2739303" y="207143"/>
                </a:lnTo>
                <a:lnTo>
                  <a:pt x="2730430" y="206544"/>
                </a:lnTo>
                <a:close/>
              </a:path>
              <a:path w="2816225" h="256539">
                <a:moveTo>
                  <a:pt x="2731927" y="184369"/>
                </a:moveTo>
                <a:lnTo>
                  <a:pt x="2740049" y="196056"/>
                </a:lnTo>
                <a:lnTo>
                  <a:pt x="2730430" y="206544"/>
                </a:lnTo>
                <a:lnTo>
                  <a:pt x="2739303" y="207143"/>
                </a:lnTo>
                <a:lnTo>
                  <a:pt x="2740800" y="184969"/>
                </a:lnTo>
                <a:lnTo>
                  <a:pt x="2731927" y="184369"/>
                </a:lnTo>
                <a:close/>
              </a:path>
              <a:path w="2816225" h="256539">
                <a:moveTo>
                  <a:pt x="2693642" y="129278"/>
                </a:moveTo>
                <a:lnTo>
                  <a:pt x="2731927" y="184369"/>
                </a:lnTo>
                <a:lnTo>
                  <a:pt x="2740800" y="184969"/>
                </a:lnTo>
                <a:lnTo>
                  <a:pt x="2739303" y="207143"/>
                </a:lnTo>
                <a:lnTo>
                  <a:pt x="2801844" y="207143"/>
                </a:lnTo>
                <a:lnTo>
                  <a:pt x="2816076" y="201189"/>
                </a:lnTo>
                <a:lnTo>
                  <a:pt x="2693642" y="129278"/>
                </a:lnTo>
                <a:close/>
              </a:path>
              <a:path w="2816225" h="256539">
                <a:moveTo>
                  <a:pt x="1497" y="0"/>
                </a:moveTo>
                <a:lnTo>
                  <a:pt x="0" y="22174"/>
                </a:lnTo>
                <a:lnTo>
                  <a:pt x="2730430" y="206544"/>
                </a:lnTo>
                <a:lnTo>
                  <a:pt x="2740049" y="196056"/>
                </a:lnTo>
                <a:lnTo>
                  <a:pt x="2731927" y="184369"/>
                </a:lnTo>
                <a:lnTo>
                  <a:pt x="1497" y="0"/>
                </a:lnTo>
                <a:close/>
              </a:path>
            </a:pathLst>
          </a:custGeom>
          <a:solidFill>
            <a:srgbClr val="000000"/>
          </a:solidFill>
        </p:spPr>
        <p:txBody>
          <a:bodyPr wrap="square" lIns="0" tIns="0" rIns="0" bIns="0" rtlCol="0"/>
          <a:lstStyle/>
          <a:p>
            <a:endParaRPr/>
          </a:p>
        </p:txBody>
      </p:sp>
      <p:grpSp>
        <p:nvGrpSpPr>
          <p:cNvPr id="4" name="object 4"/>
          <p:cNvGrpSpPr/>
          <p:nvPr/>
        </p:nvGrpSpPr>
        <p:grpSpPr>
          <a:xfrm>
            <a:off x="5666232" y="2852927"/>
            <a:ext cx="558165" cy="570230"/>
            <a:chOff x="5666232" y="2852927"/>
            <a:chExt cx="558165" cy="570230"/>
          </a:xfrm>
        </p:grpSpPr>
        <p:pic>
          <p:nvPicPr>
            <p:cNvPr id="5" name="object 5"/>
            <p:cNvPicPr/>
            <p:nvPr/>
          </p:nvPicPr>
          <p:blipFill>
            <a:blip r:embed="rId3" cstate="print"/>
            <a:stretch>
              <a:fillRect/>
            </a:stretch>
          </p:blipFill>
          <p:spPr>
            <a:xfrm>
              <a:off x="5666232" y="2852927"/>
              <a:ext cx="557784" cy="569976"/>
            </a:xfrm>
            <a:prstGeom prst="rect">
              <a:avLst/>
            </a:prstGeom>
          </p:spPr>
        </p:pic>
        <p:sp>
          <p:nvSpPr>
            <p:cNvPr id="6" name="object 6"/>
            <p:cNvSpPr/>
            <p:nvPr/>
          </p:nvSpPr>
          <p:spPr>
            <a:xfrm>
              <a:off x="5702198" y="2889046"/>
              <a:ext cx="431800" cy="443230"/>
            </a:xfrm>
            <a:custGeom>
              <a:avLst/>
              <a:gdLst/>
              <a:ahLst/>
              <a:cxnLst/>
              <a:rect l="l" t="t" r="r" b="b"/>
              <a:pathLst>
                <a:path w="431800" h="443229">
                  <a:moveTo>
                    <a:pt x="0" y="221476"/>
                  </a:moveTo>
                  <a:lnTo>
                    <a:pt x="5698" y="170693"/>
                  </a:lnTo>
                  <a:lnTo>
                    <a:pt x="21931" y="124076"/>
                  </a:lnTo>
                  <a:lnTo>
                    <a:pt x="47402" y="82954"/>
                  </a:lnTo>
                  <a:lnTo>
                    <a:pt x="80817" y="48655"/>
                  </a:lnTo>
                  <a:lnTo>
                    <a:pt x="120881" y="22511"/>
                  </a:lnTo>
                  <a:lnTo>
                    <a:pt x="166298" y="5849"/>
                  </a:lnTo>
                  <a:lnTo>
                    <a:pt x="215773" y="0"/>
                  </a:lnTo>
                  <a:lnTo>
                    <a:pt x="265247" y="5849"/>
                  </a:lnTo>
                  <a:lnTo>
                    <a:pt x="310664" y="22511"/>
                  </a:lnTo>
                  <a:lnTo>
                    <a:pt x="350727" y="48655"/>
                  </a:lnTo>
                  <a:lnTo>
                    <a:pt x="384143" y="82954"/>
                  </a:lnTo>
                  <a:lnTo>
                    <a:pt x="409614" y="124076"/>
                  </a:lnTo>
                  <a:lnTo>
                    <a:pt x="425847" y="170693"/>
                  </a:lnTo>
                  <a:lnTo>
                    <a:pt x="431546" y="221476"/>
                  </a:lnTo>
                  <a:lnTo>
                    <a:pt x="425847" y="272258"/>
                  </a:lnTo>
                  <a:lnTo>
                    <a:pt x="409614" y="318875"/>
                  </a:lnTo>
                  <a:lnTo>
                    <a:pt x="384143" y="359997"/>
                  </a:lnTo>
                  <a:lnTo>
                    <a:pt x="350727" y="394296"/>
                  </a:lnTo>
                  <a:lnTo>
                    <a:pt x="310664" y="420440"/>
                  </a:lnTo>
                  <a:lnTo>
                    <a:pt x="265247" y="437102"/>
                  </a:lnTo>
                  <a:lnTo>
                    <a:pt x="215773" y="442952"/>
                  </a:lnTo>
                  <a:lnTo>
                    <a:pt x="166298" y="437102"/>
                  </a:lnTo>
                  <a:lnTo>
                    <a:pt x="120881" y="420440"/>
                  </a:lnTo>
                  <a:lnTo>
                    <a:pt x="80817" y="394296"/>
                  </a:lnTo>
                  <a:lnTo>
                    <a:pt x="47402" y="359997"/>
                  </a:lnTo>
                  <a:lnTo>
                    <a:pt x="21931" y="318875"/>
                  </a:lnTo>
                  <a:lnTo>
                    <a:pt x="5698" y="272258"/>
                  </a:lnTo>
                  <a:lnTo>
                    <a:pt x="0" y="221476"/>
                  </a:lnTo>
                  <a:close/>
                </a:path>
              </a:pathLst>
            </a:custGeom>
            <a:ln w="22225">
              <a:solidFill>
                <a:srgbClr val="000000"/>
              </a:solidFill>
            </a:ln>
          </p:spPr>
          <p:txBody>
            <a:bodyPr wrap="square" lIns="0" tIns="0" rIns="0" bIns="0" rtlCol="0"/>
            <a:lstStyle/>
            <a:p>
              <a:endParaRPr/>
            </a:p>
          </p:txBody>
        </p:sp>
      </p:grpSp>
      <p:sp>
        <p:nvSpPr>
          <p:cNvPr id="7" name="object 7"/>
          <p:cNvSpPr txBox="1"/>
          <p:nvPr/>
        </p:nvSpPr>
        <p:spPr>
          <a:xfrm>
            <a:off x="5160961" y="3647947"/>
            <a:ext cx="3435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Times New Roman"/>
                <a:cs typeface="Times New Roman"/>
              </a:rPr>
              <a:t>isA</a:t>
            </a:r>
            <a:endParaRPr sz="1800">
              <a:latin typeface="Times New Roman"/>
              <a:cs typeface="Times New Roman"/>
            </a:endParaRPr>
          </a:p>
        </p:txBody>
      </p:sp>
      <p:sp>
        <p:nvSpPr>
          <p:cNvPr id="8" name="object 8"/>
          <p:cNvSpPr txBox="1"/>
          <p:nvPr/>
        </p:nvSpPr>
        <p:spPr>
          <a:xfrm>
            <a:off x="1507140" y="2400300"/>
            <a:ext cx="1082675"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Times New Roman"/>
                <a:cs typeface="Times New Roman"/>
              </a:rPr>
              <a:t>Acme</a:t>
            </a:r>
            <a:r>
              <a:rPr sz="2000" spc="420" dirty="0">
                <a:latin typeface="Times New Roman"/>
                <a:cs typeface="Times New Roman"/>
              </a:rPr>
              <a:t> </a:t>
            </a:r>
            <a:r>
              <a:rPr sz="2000" spc="-5" dirty="0">
                <a:latin typeface="Times New Roman"/>
                <a:cs typeface="Times New Roman"/>
              </a:rPr>
              <a:t>Inc</a:t>
            </a:r>
            <a:endParaRPr sz="2000">
              <a:latin typeface="Times New Roman"/>
              <a:cs typeface="Times New Roman"/>
            </a:endParaRPr>
          </a:p>
        </p:txBody>
      </p:sp>
      <p:grpSp>
        <p:nvGrpSpPr>
          <p:cNvPr id="9" name="object 9"/>
          <p:cNvGrpSpPr/>
          <p:nvPr/>
        </p:nvGrpSpPr>
        <p:grpSpPr>
          <a:xfrm>
            <a:off x="2737104" y="2815737"/>
            <a:ext cx="2882265" cy="1478915"/>
            <a:chOff x="2737104" y="2815737"/>
            <a:chExt cx="2882265" cy="1478915"/>
          </a:xfrm>
        </p:grpSpPr>
        <p:pic>
          <p:nvPicPr>
            <p:cNvPr id="10" name="object 10"/>
            <p:cNvPicPr/>
            <p:nvPr/>
          </p:nvPicPr>
          <p:blipFill>
            <a:blip r:embed="rId4" cstate="print"/>
            <a:stretch>
              <a:fillRect/>
            </a:stretch>
          </p:blipFill>
          <p:spPr>
            <a:xfrm>
              <a:off x="2737104" y="3724655"/>
              <a:ext cx="557783" cy="569976"/>
            </a:xfrm>
            <a:prstGeom prst="rect">
              <a:avLst/>
            </a:prstGeom>
          </p:spPr>
        </p:pic>
        <p:sp>
          <p:nvSpPr>
            <p:cNvPr id="11" name="object 11"/>
            <p:cNvSpPr/>
            <p:nvPr/>
          </p:nvSpPr>
          <p:spPr>
            <a:xfrm>
              <a:off x="2772444" y="3762289"/>
              <a:ext cx="431800" cy="443230"/>
            </a:xfrm>
            <a:custGeom>
              <a:avLst/>
              <a:gdLst/>
              <a:ahLst/>
              <a:cxnLst/>
              <a:rect l="l" t="t" r="r" b="b"/>
              <a:pathLst>
                <a:path w="431800" h="443229">
                  <a:moveTo>
                    <a:pt x="215773" y="0"/>
                  </a:moveTo>
                  <a:lnTo>
                    <a:pt x="166298" y="5849"/>
                  </a:lnTo>
                  <a:lnTo>
                    <a:pt x="120881" y="22511"/>
                  </a:lnTo>
                  <a:lnTo>
                    <a:pt x="80818" y="48655"/>
                  </a:lnTo>
                  <a:lnTo>
                    <a:pt x="47402" y="82954"/>
                  </a:lnTo>
                  <a:lnTo>
                    <a:pt x="21931" y="124076"/>
                  </a:lnTo>
                  <a:lnTo>
                    <a:pt x="5698" y="170693"/>
                  </a:lnTo>
                  <a:lnTo>
                    <a:pt x="0" y="221476"/>
                  </a:lnTo>
                  <a:lnTo>
                    <a:pt x="5698" y="272258"/>
                  </a:lnTo>
                  <a:lnTo>
                    <a:pt x="21931" y="318875"/>
                  </a:lnTo>
                  <a:lnTo>
                    <a:pt x="47402" y="359998"/>
                  </a:lnTo>
                  <a:lnTo>
                    <a:pt x="80818" y="394296"/>
                  </a:lnTo>
                  <a:lnTo>
                    <a:pt x="120881" y="420440"/>
                  </a:lnTo>
                  <a:lnTo>
                    <a:pt x="166298" y="437102"/>
                  </a:lnTo>
                  <a:lnTo>
                    <a:pt x="215773" y="442951"/>
                  </a:lnTo>
                  <a:lnTo>
                    <a:pt x="265247" y="437102"/>
                  </a:lnTo>
                  <a:lnTo>
                    <a:pt x="310664" y="420440"/>
                  </a:lnTo>
                  <a:lnTo>
                    <a:pt x="350727" y="394296"/>
                  </a:lnTo>
                  <a:lnTo>
                    <a:pt x="384143" y="359998"/>
                  </a:lnTo>
                  <a:lnTo>
                    <a:pt x="409614" y="318875"/>
                  </a:lnTo>
                  <a:lnTo>
                    <a:pt x="425847" y="272258"/>
                  </a:lnTo>
                  <a:lnTo>
                    <a:pt x="431546" y="221476"/>
                  </a:lnTo>
                  <a:lnTo>
                    <a:pt x="425847" y="170693"/>
                  </a:lnTo>
                  <a:lnTo>
                    <a:pt x="409614" y="124076"/>
                  </a:lnTo>
                  <a:lnTo>
                    <a:pt x="384143" y="82954"/>
                  </a:lnTo>
                  <a:lnTo>
                    <a:pt x="350727" y="48655"/>
                  </a:lnTo>
                  <a:lnTo>
                    <a:pt x="310664" y="22511"/>
                  </a:lnTo>
                  <a:lnTo>
                    <a:pt x="265247" y="5849"/>
                  </a:lnTo>
                  <a:lnTo>
                    <a:pt x="215773" y="0"/>
                  </a:lnTo>
                  <a:close/>
                </a:path>
              </a:pathLst>
            </a:custGeom>
            <a:solidFill>
              <a:srgbClr val="FFFFFF"/>
            </a:solidFill>
          </p:spPr>
          <p:txBody>
            <a:bodyPr wrap="square" lIns="0" tIns="0" rIns="0" bIns="0" rtlCol="0"/>
            <a:lstStyle/>
            <a:p>
              <a:endParaRPr/>
            </a:p>
          </p:txBody>
        </p:sp>
        <p:sp>
          <p:nvSpPr>
            <p:cNvPr id="12" name="object 12"/>
            <p:cNvSpPr/>
            <p:nvPr/>
          </p:nvSpPr>
          <p:spPr>
            <a:xfrm>
              <a:off x="2772444" y="3762289"/>
              <a:ext cx="431800" cy="443230"/>
            </a:xfrm>
            <a:custGeom>
              <a:avLst/>
              <a:gdLst/>
              <a:ahLst/>
              <a:cxnLst/>
              <a:rect l="l" t="t" r="r" b="b"/>
              <a:pathLst>
                <a:path w="431800" h="443229">
                  <a:moveTo>
                    <a:pt x="0" y="221476"/>
                  </a:moveTo>
                  <a:lnTo>
                    <a:pt x="5698" y="170693"/>
                  </a:lnTo>
                  <a:lnTo>
                    <a:pt x="21931" y="124076"/>
                  </a:lnTo>
                  <a:lnTo>
                    <a:pt x="47402" y="82954"/>
                  </a:lnTo>
                  <a:lnTo>
                    <a:pt x="80817" y="48655"/>
                  </a:lnTo>
                  <a:lnTo>
                    <a:pt x="120881" y="22511"/>
                  </a:lnTo>
                  <a:lnTo>
                    <a:pt x="166298" y="5849"/>
                  </a:lnTo>
                  <a:lnTo>
                    <a:pt x="215773" y="0"/>
                  </a:lnTo>
                  <a:lnTo>
                    <a:pt x="265247" y="5849"/>
                  </a:lnTo>
                  <a:lnTo>
                    <a:pt x="310664" y="22511"/>
                  </a:lnTo>
                  <a:lnTo>
                    <a:pt x="350727" y="48655"/>
                  </a:lnTo>
                  <a:lnTo>
                    <a:pt x="384143" y="82954"/>
                  </a:lnTo>
                  <a:lnTo>
                    <a:pt x="409614" y="124076"/>
                  </a:lnTo>
                  <a:lnTo>
                    <a:pt x="425847" y="170693"/>
                  </a:lnTo>
                  <a:lnTo>
                    <a:pt x="431546" y="221476"/>
                  </a:lnTo>
                  <a:lnTo>
                    <a:pt x="425847" y="272258"/>
                  </a:lnTo>
                  <a:lnTo>
                    <a:pt x="409614" y="318875"/>
                  </a:lnTo>
                  <a:lnTo>
                    <a:pt x="384143" y="359997"/>
                  </a:lnTo>
                  <a:lnTo>
                    <a:pt x="350727" y="394296"/>
                  </a:lnTo>
                  <a:lnTo>
                    <a:pt x="310664" y="420440"/>
                  </a:lnTo>
                  <a:lnTo>
                    <a:pt x="265247" y="437102"/>
                  </a:lnTo>
                  <a:lnTo>
                    <a:pt x="215773" y="442952"/>
                  </a:lnTo>
                  <a:lnTo>
                    <a:pt x="166298" y="437102"/>
                  </a:lnTo>
                  <a:lnTo>
                    <a:pt x="120881" y="420440"/>
                  </a:lnTo>
                  <a:lnTo>
                    <a:pt x="80817" y="394296"/>
                  </a:lnTo>
                  <a:lnTo>
                    <a:pt x="47402" y="359997"/>
                  </a:lnTo>
                  <a:lnTo>
                    <a:pt x="21931" y="318875"/>
                  </a:lnTo>
                  <a:lnTo>
                    <a:pt x="5698" y="272258"/>
                  </a:lnTo>
                  <a:lnTo>
                    <a:pt x="0" y="221476"/>
                  </a:lnTo>
                  <a:close/>
                </a:path>
              </a:pathLst>
            </a:custGeom>
            <a:ln w="22225">
              <a:solidFill>
                <a:srgbClr val="000000"/>
              </a:solidFill>
            </a:ln>
          </p:spPr>
          <p:txBody>
            <a:bodyPr wrap="square" lIns="0" tIns="0" rIns="0" bIns="0" rtlCol="0"/>
            <a:lstStyle/>
            <a:p>
              <a:endParaRPr/>
            </a:p>
          </p:txBody>
        </p:sp>
        <p:pic>
          <p:nvPicPr>
            <p:cNvPr id="13" name="object 13"/>
            <p:cNvPicPr/>
            <p:nvPr/>
          </p:nvPicPr>
          <p:blipFill>
            <a:blip r:embed="rId5" cstate="print"/>
            <a:stretch>
              <a:fillRect/>
            </a:stretch>
          </p:blipFill>
          <p:spPr>
            <a:xfrm>
              <a:off x="4325112" y="3678935"/>
              <a:ext cx="560832" cy="569976"/>
            </a:xfrm>
            <a:prstGeom prst="rect">
              <a:avLst/>
            </a:prstGeom>
          </p:spPr>
        </p:pic>
        <p:sp>
          <p:nvSpPr>
            <p:cNvPr id="14" name="object 14"/>
            <p:cNvSpPr/>
            <p:nvPr/>
          </p:nvSpPr>
          <p:spPr>
            <a:xfrm>
              <a:off x="4362518" y="3714225"/>
              <a:ext cx="431800" cy="443230"/>
            </a:xfrm>
            <a:custGeom>
              <a:avLst/>
              <a:gdLst/>
              <a:ahLst/>
              <a:cxnLst/>
              <a:rect l="l" t="t" r="r" b="b"/>
              <a:pathLst>
                <a:path w="431800" h="443229">
                  <a:moveTo>
                    <a:pt x="0" y="221476"/>
                  </a:moveTo>
                  <a:lnTo>
                    <a:pt x="5698" y="170693"/>
                  </a:lnTo>
                  <a:lnTo>
                    <a:pt x="21931" y="124076"/>
                  </a:lnTo>
                  <a:lnTo>
                    <a:pt x="47402" y="82954"/>
                  </a:lnTo>
                  <a:lnTo>
                    <a:pt x="80817" y="48655"/>
                  </a:lnTo>
                  <a:lnTo>
                    <a:pt x="120881" y="22511"/>
                  </a:lnTo>
                  <a:lnTo>
                    <a:pt x="166298" y="5849"/>
                  </a:lnTo>
                  <a:lnTo>
                    <a:pt x="215773" y="0"/>
                  </a:lnTo>
                  <a:lnTo>
                    <a:pt x="265247" y="5849"/>
                  </a:lnTo>
                  <a:lnTo>
                    <a:pt x="310664" y="22511"/>
                  </a:lnTo>
                  <a:lnTo>
                    <a:pt x="350727" y="48655"/>
                  </a:lnTo>
                  <a:lnTo>
                    <a:pt x="384143" y="82954"/>
                  </a:lnTo>
                  <a:lnTo>
                    <a:pt x="409614" y="124076"/>
                  </a:lnTo>
                  <a:lnTo>
                    <a:pt x="425847" y="170693"/>
                  </a:lnTo>
                  <a:lnTo>
                    <a:pt x="431546" y="221476"/>
                  </a:lnTo>
                  <a:lnTo>
                    <a:pt x="425847" y="272258"/>
                  </a:lnTo>
                  <a:lnTo>
                    <a:pt x="409614" y="318875"/>
                  </a:lnTo>
                  <a:lnTo>
                    <a:pt x="384143" y="359997"/>
                  </a:lnTo>
                  <a:lnTo>
                    <a:pt x="350727" y="394296"/>
                  </a:lnTo>
                  <a:lnTo>
                    <a:pt x="310664" y="420440"/>
                  </a:lnTo>
                  <a:lnTo>
                    <a:pt x="265247" y="437102"/>
                  </a:lnTo>
                  <a:lnTo>
                    <a:pt x="215773" y="442952"/>
                  </a:lnTo>
                  <a:lnTo>
                    <a:pt x="166298" y="437102"/>
                  </a:lnTo>
                  <a:lnTo>
                    <a:pt x="120881" y="420440"/>
                  </a:lnTo>
                  <a:lnTo>
                    <a:pt x="80817" y="394296"/>
                  </a:lnTo>
                  <a:lnTo>
                    <a:pt x="47402" y="359997"/>
                  </a:lnTo>
                  <a:lnTo>
                    <a:pt x="21931" y="318875"/>
                  </a:lnTo>
                  <a:lnTo>
                    <a:pt x="5698" y="272258"/>
                  </a:lnTo>
                  <a:lnTo>
                    <a:pt x="0" y="221476"/>
                  </a:lnTo>
                  <a:close/>
                </a:path>
              </a:pathLst>
            </a:custGeom>
            <a:ln w="22225">
              <a:solidFill>
                <a:srgbClr val="000000"/>
              </a:solidFill>
            </a:ln>
          </p:spPr>
          <p:txBody>
            <a:bodyPr wrap="square" lIns="0" tIns="0" rIns="0" bIns="0" rtlCol="0"/>
            <a:lstStyle/>
            <a:p>
              <a:endParaRPr/>
            </a:p>
          </p:txBody>
        </p:sp>
        <p:sp>
          <p:nvSpPr>
            <p:cNvPr id="15" name="object 15"/>
            <p:cNvSpPr/>
            <p:nvPr/>
          </p:nvSpPr>
          <p:spPr>
            <a:xfrm>
              <a:off x="4850801" y="2815737"/>
              <a:ext cx="768350" cy="231140"/>
            </a:xfrm>
            <a:custGeom>
              <a:avLst/>
              <a:gdLst/>
              <a:ahLst/>
              <a:cxnLst/>
              <a:rect l="l" t="t" r="r" b="b"/>
              <a:pathLst>
                <a:path w="768350" h="231139">
                  <a:moveTo>
                    <a:pt x="683003" y="189912"/>
                  </a:moveTo>
                  <a:lnTo>
                    <a:pt x="629773" y="230748"/>
                  </a:lnTo>
                  <a:lnTo>
                    <a:pt x="768278" y="199485"/>
                  </a:lnTo>
                  <a:lnTo>
                    <a:pt x="759533" y="192039"/>
                  </a:lnTo>
                  <a:lnTo>
                    <a:pt x="691634" y="192039"/>
                  </a:lnTo>
                  <a:lnTo>
                    <a:pt x="683003" y="189912"/>
                  </a:lnTo>
                  <a:close/>
                </a:path>
                <a:path w="768350" h="231139">
                  <a:moveTo>
                    <a:pt x="694292" y="181251"/>
                  </a:moveTo>
                  <a:lnTo>
                    <a:pt x="683003" y="189912"/>
                  </a:lnTo>
                  <a:lnTo>
                    <a:pt x="691634" y="192039"/>
                  </a:lnTo>
                  <a:lnTo>
                    <a:pt x="694292" y="181251"/>
                  </a:lnTo>
                  <a:close/>
                </a:path>
                <a:path w="768350" h="231139">
                  <a:moveTo>
                    <a:pt x="660165" y="107438"/>
                  </a:moveTo>
                  <a:lnTo>
                    <a:pt x="688321" y="168333"/>
                  </a:lnTo>
                  <a:lnTo>
                    <a:pt x="696951" y="170460"/>
                  </a:lnTo>
                  <a:lnTo>
                    <a:pt x="691634" y="192039"/>
                  </a:lnTo>
                  <a:lnTo>
                    <a:pt x="759533" y="192039"/>
                  </a:lnTo>
                  <a:lnTo>
                    <a:pt x="660165" y="107438"/>
                  </a:lnTo>
                  <a:close/>
                </a:path>
                <a:path w="768350" h="231139">
                  <a:moveTo>
                    <a:pt x="5318" y="0"/>
                  </a:moveTo>
                  <a:lnTo>
                    <a:pt x="0" y="21579"/>
                  </a:lnTo>
                  <a:lnTo>
                    <a:pt x="683003" y="189912"/>
                  </a:lnTo>
                  <a:lnTo>
                    <a:pt x="694293" y="181249"/>
                  </a:lnTo>
                  <a:lnTo>
                    <a:pt x="688321" y="168333"/>
                  </a:lnTo>
                  <a:lnTo>
                    <a:pt x="5318" y="0"/>
                  </a:lnTo>
                  <a:close/>
                </a:path>
                <a:path w="768350" h="231139">
                  <a:moveTo>
                    <a:pt x="688321" y="168333"/>
                  </a:moveTo>
                  <a:lnTo>
                    <a:pt x="694293" y="181249"/>
                  </a:lnTo>
                  <a:lnTo>
                    <a:pt x="696951" y="170460"/>
                  </a:lnTo>
                  <a:lnTo>
                    <a:pt x="688321" y="168333"/>
                  </a:lnTo>
                  <a:close/>
                </a:path>
              </a:pathLst>
            </a:custGeom>
            <a:solidFill>
              <a:srgbClr val="000000"/>
            </a:solidFill>
          </p:spPr>
          <p:txBody>
            <a:bodyPr wrap="square" lIns="0" tIns="0" rIns="0" bIns="0" rtlCol="0"/>
            <a:lstStyle/>
            <a:p>
              <a:endParaRPr/>
            </a:p>
          </p:txBody>
        </p:sp>
      </p:grpSp>
      <p:sp>
        <p:nvSpPr>
          <p:cNvPr id="16" name="object 16"/>
          <p:cNvSpPr txBox="1"/>
          <p:nvPr/>
        </p:nvSpPr>
        <p:spPr>
          <a:xfrm>
            <a:off x="4169792" y="5289803"/>
            <a:ext cx="716280"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Times New Roman"/>
                <a:cs typeface="Times New Roman"/>
              </a:rPr>
              <a:t>P</a:t>
            </a:r>
            <a:r>
              <a:rPr sz="2000" spc="-5" dirty="0">
                <a:latin typeface="Times New Roman"/>
                <a:cs typeface="Times New Roman"/>
              </a:rPr>
              <a:t>ers</a:t>
            </a:r>
            <a:r>
              <a:rPr sz="2000" dirty="0">
                <a:latin typeface="Times New Roman"/>
                <a:cs typeface="Times New Roman"/>
              </a:rPr>
              <a:t>on</a:t>
            </a:r>
            <a:endParaRPr sz="2000">
              <a:latin typeface="Times New Roman"/>
              <a:cs typeface="Times New Roman"/>
            </a:endParaRPr>
          </a:p>
        </p:txBody>
      </p:sp>
      <p:grpSp>
        <p:nvGrpSpPr>
          <p:cNvPr id="17" name="object 17"/>
          <p:cNvGrpSpPr/>
          <p:nvPr/>
        </p:nvGrpSpPr>
        <p:grpSpPr>
          <a:xfrm>
            <a:off x="2611609" y="3872203"/>
            <a:ext cx="1751330" cy="1312545"/>
            <a:chOff x="2611609" y="3872203"/>
            <a:chExt cx="1751330" cy="1312545"/>
          </a:xfrm>
        </p:grpSpPr>
        <p:sp>
          <p:nvSpPr>
            <p:cNvPr id="18" name="object 18"/>
            <p:cNvSpPr/>
            <p:nvPr/>
          </p:nvSpPr>
          <p:spPr>
            <a:xfrm>
              <a:off x="2611609" y="4883007"/>
              <a:ext cx="299085" cy="301625"/>
            </a:xfrm>
            <a:custGeom>
              <a:avLst/>
              <a:gdLst/>
              <a:ahLst/>
              <a:cxnLst/>
              <a:rect l="l" t="t" r="r" b="b"/>
              <a:pathLst>
                <a:path w="299085" h="301625">
                  <a:moveTo>
                    <a:pt x="298889" y="0"/>
                  </a:moveTo>
                  <a:lnTo>
                    <a:pt x="0" y="0"/>
                  </a:lnTo>
                  <a:lnTo>
                    <a:pt x="0" y="301280"/>
                  </a:lnTo>
                  <a:lnTo>
                    <a:pt x="298889" y="301280"/>
                  </a:lnTo>
                  <a:lnTo>
                    <a:pt x="298889" y="0"/>
                  </a:lnTo>
                  <a:close/>
                </a:path>
              </a:pathLst>
            </a:custGeom>
            <a:solidFill>
              <a:srgbClr val="FFFFFF"/>
            </a:solidFill>
          </p:spPr>
          <p:txBody>
            <a:bodyPr wrap="square" lIns="0" tIns="0" rIns="0" bIns="0" rtlCol="0"/>
            <a:lstStyle/>
            <a:p>
              <a:endParaRPr/>
            </a:p>
          </p:txBody>
        </p:sp>
        <p:sp>
          <p:nvSpPr>
            <p:cNvPr id="19" name="object 19"/>
            <p:cNvSpPr/>
            <p:nvPr/>
          </p:nvSpPr>
          <p:spPr>
            <a:xfrm>
              <a:off x="3187743" y="3872203"/>
              <a:ext cx="1175385" cy="127000"/>
            </a:xfrm>
            <a:custGeom>
              <a:avLst/>
              <a:gdLst/>
              <a:ahLst/>
              <a:cxnLst/>
              <a:rect l="l" t="t" r="r" b="b"/>
              <a:pathLst>
                <a:path w="1175385" h="127000">
                  <a:moveTo>
                    <a:pt x="1047775" y="0"/>
                  </a:moveTo>
                  <a:lnTo>
                    <a:pt x="1089685" y="52387"/>
                  </a:lnTo>
                  <a:lnTo>
                    <a:pt x="1098575" y="52387"/>
                  </a:lnTo>
                  <a:lnTo>
                    <a:pt x="1098575" y="74612"/>
                  </a:lnTo>
                  <a:lnTo>
                    <a:pt x="1089685" y="74612"/>
                  </a:lnTo>
                  <a:lnTo>
                    <a:pt x="1047775" y="127000"/>
                  </a:lnTo>
                  <a:lnTo>
                    <a:pt x="1152550" y="74612"/>
                  </a:lnTo>
                  <a:lnTo>
                    <a:pt x="1098575" y="74612"/>
                  </a:lnTo>
                  <a:lnTo>
                    <a:pt x="1152552" y="74611"/>
                  </a:lnTo>
                  <a:lnTo>
                    <a:pt x="1174775" y="63500"/>
                  </a:lnTo>
                  <a:lnTo>
                    <a:pt x="1047775" y="0"/>
                  </a:lnTo>
                  <a:close/>
                </a:path>
                <a:path w="1175385" h="127000">
                  <a:moveTo>
                    <a:pt x="1098575" y="63500"/>
                  </a:moveTo>
                  <a:lnTo>
                    <a:pt x="1089685" y="74612"/>
                  </a:lnTo>
                  <a:lnTo>
                    <a:pt x="1098575" y="74612"/>
                  </a:lnTo>
                  <a:lnTo>
                    <a:pt x="1098575" y="63500"/>
                  </a:lnTo>
                  <a:close/>
                </a:path>
                <a:path w="1175385" h="127000">
                  <a:moveTo>
                    <a:pt x="0" y="52386"/>
                  </a:moveTo>
                  <a:lnTo>
                    <a:pt x="0" y="74611"/>
                  </a:lnTo>
                  <a:lnTo>
                    <a:pt x="1089686" y="74611"/>
                  </a:lnTo>
                  <a:lnTo>
                    <a:pt x="1098575" y="63500"/>
                  </a:lnTo>
                  <a:lnTo>
                    <a:pt x="1089685" y="52387"/>
                  </a:lnTo>
                  <a:lnTo>
                    <a:pt x="0" y="52386"/>
                  </a:lnTo>
                  <a:close/>
                </a:path>
                <a:path w="1175385" h="127000">
                  <a:moveTo>
                    <a:pt x="1089685" y="52387"/>
                  </a:moveTo>
                  <a:lnTo>
                    <a:pt x="1098575" y="63500"/>
                  </a:lnTo>
                  <a:lnTo>
                    <a:pt x="1098575" y="52387"/>
                  </a:lnTo>
                  <a:lnTo>
                    <a:pt x="1089685" y="52387"/>
                  </a:lnTo>
                  <a:close/>
                </a:path>
              </a:pathLst>
            </a:custGeom>
            <a:solidFill>
              <a:srgbClr val="000000"/>
            </a:solidFill>
          </p:spPr>
          <p:txBody>
            <a:bodyPr wrap="square" lIns="0" tIns="0" rIns="0" bIns="0" rtlCol="0"/>
            <a:lstStyle/>
            <a:p>
              <a:endParaRPr/>
            </a:p>
          </p:txBody>
        </p:sp>
      </p:grpSp>
      <p:sp>
        <p:nvSpPr>
          <p:cNvPr id="20" name="object 20"/>
          <p:cNvSpPr txBox="1"/>
          <p:nvPr/>
        </p:nvSpPr>
        <p:spPr>
          <a:xfrm>
            <a:off x="2598909" y="4845811"/>
            <a:ext cx="3435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Times New Roman"/>
                <a:cs typeface="Times New Roman"/>
              </a:rPr>
              <a:t>isA</a:t>
            </a:r>
            <a:endParaRPr sz="1800">
              <a:latin typeface="Times New Roman"/>
              <a:cs typeface="Times New Roman"/>
            </a:endParaRPr>
          </a:p>
        </p:txBody>
      </p:sp>
      <p:grpSp>
        <p:nvGrpSpPr>
          <p:cNvPr id="21" name="object 21"/>
          <p:cNvGrpSpPr/>
          <p:nvPr/>
        </p:nvGrpSpPr>
        <p:grpSpPr>
          <a:xfrm>
            <a:off x="1139952" y="2718816"/>
            <a:ext cx="3804285" cy="2700655"/>
            <a:chOff x="1139952" y="2718816"/>
            <a:chExt cx="3804285" cy="2700655"/>
          </a:xfrm>
        </p:grpSpPr>
        <p:sp>
          <p:nvSpPr>
            <p:cNvPr id="22" name="object 22"/>
            <p:cNvSpPr/>
            <p:nvPr/>
          </p:nvSpPr>
          <p:spPr>
            <a:xfrm>
              <a:off x="1608391" y="3188004"/>
              <a:ext cx="2877185" cy="1762760"/>
            </a:xfrm>
            <a:custGeom>
              <a:avLst/>
              <a:gdLst/>
              <a:ahLst/>
              <a:cxnLst/>
              <a:rect l="l" t="t" r="r" b="b"/>
              <a:pathLst>
                <a:path w="2877185" h="1762760">
                  <a:moveTo>
                    <a:pt x="1150962" y="963993"/>
                  </a:moveTo>
                  <a:lnTo>
                    <a:pt x="1140015" y="944651"/>
                  </a:lnTo>
                  <a:lnTo>
                    <a:pt x="68580" y="1551139"/>
                  </a:lnTo>
                  <a:lnTo>
                    <a:pt x="79248" y="1484909"/>
                  </a:lnTo>
                  <a:lnTo>
                    <a:pt x="66319" y="1504137"/>
                  </a:lnTo>
                  <a:lnTo>
                    <a:pt x="66319" y="1565186"/>
                  </a:lnTo>
                  <a:lnTo>
                    <a:pt x="60845" y="1555521"/>
                  </a:lnTo>
                  <a:lnTo>
                    <a:pt x="66319" y="1565186"/>
                  </a:lnTo>
                  <a:lnTo>
                    <a:pt x="66319" y="1504137"/>
                  </a:lnTo>
                  <a:lnTo>
                    <a:pt x="0" y="1602727"/>
                  </a:lnTo>
                  <a:lnTo>
                    <a:pt x="141808" y="1595424"/>
                  </a:lnTo>
                  <a:lnTo>
                    <a:pt x="90462" y="1574863"/>
                  </a:lnTo>
                  <a:lnTo>
                    <a:pt x="79527" y="1570482"/>
                  </a:lnTo>
                  <a:lnTo>
                    <a:pt x="1150962" y="963993"/>
                  </a:lnTo>
                  <a:close/>
                </a:path>
                <a:path w="2877185" h="1762760">
                  <a:moveTo>
                    <a:pt x="1262786" y="596582"/>
                  </a:moveTo>
                  <a:lnTo>
                    <a:pt x="666623" y="49352"/>
                  </a:lnTo>
                  <a:lnTo>
                    <a:pt x="705510" y="43345"/>
                  </a:lnTo>
                  <a:lnTo>
                    <a:pt x="732929" y="39103"/>
                  </a:lnTo>
                  <a:lnTo>
                    <a:pt x="596430" y="0"/>
                  </a:lnTo>
                  <a:lnTo>
                    <a:pt x="647052" y="132664"/>
                  </a:lnTo>
                  <a:lnTo>
                    <a:pt x="651598" y="65735"/>
                  </a:lnTo>
                  <a:lnTo>
                    <a:pt x="1247749" y="612965"/>
                  </a:lnTo>
                  <a:lnTo>
                    <a:pt x="1262786" y="596582"/>
                  </a:lnTo>
                  <a:close/>
                </a:path>
                <a:path w="2877185" h="1762760">
                  <a:moveTo>
                    <a:pt x="2876715" y="1762683"/>
                  </a:moveTo>
                  <a:lnTo>
                    <a:pt x="2857792" y="1731289"/>
                  </a:lnTo>
                  <a:lnTo>
                    <a:pt x="2803423" y="1641081"/>
                  </a:lnTo>
                  <a:lnTo>
                    <a:pt x="2810789" y="1707769"/>
                  </a:lnTo>
                  <a:lnTo>
                    <a:pt x="1590154" y="934389"/>
                  </a:lnTo>
                  <a:lnTo>
                    <a:pt x="1578254" y="953160"/>
                  </a:lnTo>
                  <a:lnTo>
                    <a:pt x="2798889" y="1726539"/>
                  </a:lnTo>
                  <a:lnTo>
                    <a:pt x="2735453" y="1748358"/>
                  </a:lnTo>
                  <a:lnTo>
                    <a:pt x="2876715" y="1762683"/>
                  </a:lnTo>
                  <a:close/>
                </a:path>
              </a:pathLst>
            </a:custGeom>
            <a:solidFill>
              <a:srgbClr val="000000"/>
            </a:solidFill>
          </p:spPr>
          <p:txBody>
            <a:bodyPr wrap="square" lIns="0" tIns="0" rIns="0" bIns="0" rtlCol="0"/>
            <a:lstStyle/>
            <a:p>
              <a:endParaRPr/>
            </a:p>
          </p:txBody>
        </p:sp>
        <p:pic>
          <p:nvPicPr>
            <p:cNvPr id="23" name="object 23"/>
            <p:cNvPicPr/>
            <p:nvPr/>
          </p:nvPicPr>
          <p:blipFill>
            <a:blip r:embed="rId6" cstate="print"/>
            <a:stretch>
              <a:fillRect/>
            </a:stretch>
          </p:blipFill>
          <p:spPr>
            <a:xfrm>
              <a:off x="4386072" y="4849367"/>
              <a:ext cx="557784" cy="569976"/>
            </a:xfrm>
            <a:prstGeom prst="rect">
              <a:avLst/>
            </a:prstGeom>
          </p:spPr>
        </p:pic>
        <p:sp>
          <p:nvSpPr>
            <p:cNvPr id="24" name="object 24"/>
            <p:cNvSpPr/>
            <p:nvPr/>
          </p:nvSpPr>
          <p:spPr>
            <a:xfrm>
              <a:off x="4421915" y="4885819"/>
              <a:ext cx="431800" cy="443230"/>
            </a:xfrm>
            <a:custGeom>
              <a:avLst/>
              <a:gdLst/>
              <a:ahLst/>
              <a:cxnLst/>
              <a:rect l="l" t="t" r="r" b="b"/>
              <a:pathLst>
                <a:path w="431800" h="443229">
                  <a:moveTo>
                    <a:pt x="215773" y="0"/>
                  </a:moveTo>
                  <a:lnTo>
                    <a:pt x="166298" y="5849"/>
                  </a:lnTo>
                  <a:lnTo>
                    <a:pt x="120881" y="22511"/>
                  </a:lnTo>
                  <a:lnTo>
                    <a:pt x="80818" y="48656"/>
                  </a:lnTo>
                  <a:lnTo>
                    <a:pt x="47402" y="82954"/>
                  </a:lnTo>
                  <a:lnTo>
                    <a:pt x="21931" y="124077"/>
                  </a:lnTo>
                  <a:lnTo>
                    <a:pt x="5698" y="170694"/>
                  </a:lnTo>
                  <a:lnTo>
                    <a:pt x="0" y="221476"/>
                  </a:lnTo>
                  <a:lnTo>
                    <a:pt x="5698" y="272258"/>
                  </a:lnTo>
                  <a:lnTo>
                    <a:pt x="21931" y="318875"/>
                  </a:lnTo>
                  <a:lnTo>
                    <a:pt x="47402" y="359998"/>
                  </a:lnTo>
                  <a:lnTo>
                    <a:pt x="80818" y="394296"/>
                  </a:lnTo>
                  <a:lnTo>
                    <a:pt x="120881" y="420440"/>
                  </a:lnTo>
                  <a:lnTo>
                    <a:pt x="166298" y="437102"/>
                  </a:lnTo>
                  <a:lnTo>
                    <a:pt x="215773" y="442951"/>
                  </a:lnTo>
                  <a:lnTo>
                    <a:pt x="265247" y="437102"/>
                  </a:lnTo>
                  <a:lnTo>
                    <a:pt x="310664" y="420440"/>
                  </a:lnTo>
                  <a:lnTo>
                    <a:pt x="350727" y="394296"/>
                  </a:lnTo>
                  <a:lnTo>
                    <a:pt x="384143" y="359998"/>
                  </a:lnTo>
                  <a:lnTo>
                    <a:pt x="409614" y="318875"/>
                  </a:lnTo>
                  <a:lnTo>
                    <a:pt x="425847" y="272258"/>
                  </a:lnTo>
                  <a:lnTo>
                    <a:pt x="431546" y="221476"/>
                  </a:lnTo>
                  <a:lnTo>
                    <a:pt x="425847" y="170694"/>
                  </a:lnTo>
                  <a:lnTo>
                    <a:pt x="409614" y="124077"/>
                  </a:lnTo>
                  <a:lnTo>
                    <a:pt x="384143" y="82954"/>
                  </a:lnTo>
                  <a:lnTo>
                    <a:pt x="350727" y="48656"/>
                  </a:lnTo>
                  <a:lnTo>
                    <a:pt x="310664" y="22511"/>
                  </a:lnTo>
                  <a:lnTo>
                    <a:pt x="265247" y="5849"/>
                  </a:lnTo>
                  <a:lnTo>
                    <a:pt x="215773" y="0"/>
                  </a:lnTo>
                  <a:close/>
                </a:path>
              </a:pathLst>
            </a:custGeom>
            <a:solidFill>
              <a:srgbClr val="FFFFFF"/>
            </a:solidFill>
          </p:spPr>
          <p:txBody>
            <a:bodyPr wrap="square" lIns="0" tIns="0" rIns="0" bIns="0" rtlCol="0"/>
            <a:lstStyle/>
            <a:p>
              <a:endParaRPr/>
            </a:p>
          </p:txBody>
        </p:sp>
        <p:sp>
          <p:nvSpPr>
            <p:cNvPr id="25" name="object 25"/>
            <p:cNvSpPr/>
            <p:nvPr/>
          </p:nvSpPr>
          <p:spPr>
            <a:xfrm>
              <a:off x="4421915" y="4885819"/>
              <a:ext cx="431800" cy="443230"/>
            </a:xfrm>
            <a:custGeom>
              <a:avLst/>
              <a:gdLst/>
              <a:ahLst/>
              <a:cxnLst/>
              <a:rect l="l" t="t" r="r" b="b"/>
              <a:pathLst>
                <a:path w="431800" h="443229">
                  <a:moveTo>
                    <a:pt x="0" y="221476"/>
                  </a:moveTo>
                  <a:lnTo>
                    <a:pt x="5698" y="170693"/>
                  </a:lnTo>
                  <a:lnTo>
                    <a:pt x="21931" y="124076"/>
                  </a:lnTo>
                  <a:lnTo>
                    <a:pt x="47402" y="82954"/>
                  </a:lnTo>
                  <a:lnTo>
                    <a:pt x="80817" y="48655"/>
                  </a:lnTo>
                  <a:lnTo>
                    <a:pt x="120881" y="22511"/>
                  </a:lnTo>
                  <a:lnTo>
                    <a:pt x="166298" y="5849"/>
                  </a:lnTo>
                  <a:lnTo>
                    <a:pt x="215773" y="0"/>
                  </a:lnTo>
                  <a:lnTo>
                    <a:pt x="265247" y="5849"/>
                  </a:lnTo>
                  <a:lnTo>
                    <a:pt x="310664" y="22511"/>
                  </a:lnTo>
                  <a:lnTo>
                    <a:pt x="350727" y="48655"/>
                  </a:lnTo>
                  <a:lnTo>
                    <a:pt x="384143" y="82954"/>
                  </a:lnTo>
                  <a:lnTo>
                    <a:pt x="409614" y="124076"/>
                  </a:lnTo>
                  <a:lnTo>
                    <a:pt x="425847" y="170693"/>
                  </a:lnTo>
                  <a:lnTo>
                    <a:pt x="431546" y="221476"/>
                  </a:lnTo>
                  <a:lnTo>
                    <a:pt x="425847" y="272258"/>
                  </a:lnTo>
                  <a:lnTo>
                    <a:pt x="409614" y="318875"/>
                  </a:lnTo>
                  <a:lnTo>
                    <a:pt x="384143" y="359997"/>
                  </a:lnTo>
                  <a:lnTo>
                    <a:pt x="350727" y="394296"/>
                  </a:lnTo>
                  <a:lnTo>
                    <a:pt x="310664" y="420440"/>
                  </a:lnTo>
                  <a:lnTo>
                    <a:pt x="265247" y="437102"/>
                  </a:lnTo>
                  <a:lnTo>
                    <a:pt x="215773" y="442952"/>
                  </a:lnTo>
                  <a:lnTo>
                    <a:pt x="166298" y="437102"/>
                  </a:lnTo>
                  <a:lnTo>
                    <a:pt x="120881" y="420440"/>
                  </a:lnTo>
                  <a:lnTo>
                    <a:pt x="80817" y="394296"/>
                  </a:lnTo>
                  <a:lnTo>
                    <a:pt x="47402" y="359997"/>
                  </a:lnTo>
                  <a:lnTo>
                    <a:pt x="21931" y="318875"/>
                  </a:lnTo>
                  <a:lnTo>
                    <a:pt x="5698" y="272258"/>
                  </a:lnTo>
                  <a:lnTo>
                    <a:pt x="0" y="221476"/>
                  </a:lnTo>
                  <a:close/>
                </a:path>
              </a:pathLst>
            </a:custGeom>
            <a:ln w="22225">
              <a:solidFill>
                <a:srgbClr val="000000"/>
              </a:solidFill>
            </a:ln>
          </p:spPr>
          <p:txBody>
            <a:bodyPr wrap="square" lIns="0" tIns="0" rIns="0" bIns="0" rtlCol="0"/>
            <a:lstStyle/>
            <a:p>
              <a:endParaRPr/>
            </a:p>
          </p:txBody>
        </p:sp>
        <p:pic>
          <p:nvPicPr>
            <p:cNvPr id="26" name="object 26"/>
            <p:cNvPicPr/>
            <p:nvPr/>
          </p:nvPicPr>
          <p:blipFill>
            <a:blip r:embed="rId7" cstate="print"/>
            <a:stretch>
              <a:fillRect/>
            </a:stretch>
          </p:blipFill>
          <p:spPr>
            <a:xfrm>
              <a:off x="1139952" y="4660392"/>
              <a:ext cx="557784" cy="569976"/>
            </a:xfrm>
            <a:prstGeom prst="rect">
              <a:avLst/>
            </a:prstGeom>
          </p:spPr>
        </p:pic>
        <p:sp>
          <p:nvSpPr>
            <p:cNvPr id="27" name="object 27"/>
            <p:cNvSpPr/>
            <p:nvPr/>
          </p:nvSpPr>
          <p:spPr>
            <a:xfrm>
              <a:off x="1175040" y="4695718"/>
              <a:ext cx="431800" cy="443230"/>
            </a:xfrm>
            <a:custGeom>
              <a:avLst/>
              <a:gdLst/>
              <a:ahLst/>
              <a:cxnLst/>
              <a:rect l="l" t="t" r="r" b="b"/>
              <a:pathLst>
                <a:path w="431800" h="443229">
                  <a:moveTo>
                    <a:pt x="215772" y="0"/>
                  </a:moveTo>
                  <a:lnTo>
                    <a:pt x="166298" y="5849"/>
                  </a:lnTo>
                  <a:lnTo>
                    <a:pt x="120881" y="22510"/>
                  </a:lnTo>
                  <a:lnTo>
                    <a:pt x="80818" y="48655"/>
                  </a:lnTo>
                  <a:lnTo>
                    <a:pt x="47402" y="82953"/>
                  </a:lnTo>
                  <a:lnTo>
                    <a:pt x="21931" y="124076"/>
                  </a:lnTo>
                  <a:lnTo>
                    <a:pt x="5698" y="170693"/>
                  </a:lnTo>
                  <a:lnTo>
                    <a:pt x="0" y="221475"/>
                  </a:lnTo>
                  <a:lnTo>
                    <a:pt x="5698" y="272257"/>
                  </a:lnTo>
                  <a:lnTo>
                    <a:pt x="21931" y="318874"/>
                  </a:lnTo>
                  <a:lnTo>
                    <a:pt x="47402" y="359997"/>
                  </a:lnTo>
                  <a:lnTo>
                    <a:pt x="80818" y="394295"/>
                  </a:lnTo>
                  <a:lnTo>
                    <a:pt x="120881" y="420440"/>
                  </a:lnTo>
                  <a:lnTo>
                    <a:pt x="166298" y="437102"/>
                  </a:lnTo>
                  <a:lnTo>
                    <a:pt x="215772" y="442951"/>
                  </a:lnTo>
                  <a:lnTo>
                    <a:pt x="265247" y="437102"/>
                  </a:lnTo>
                  <a:lnTo>
                    <a:pt x="310664" y="420440"/>
                  </a:lnTo>
                  <a:lnTo>
                    <a:pt x="350727" y="394295"/>
                  </a:lnTo>
                  <a:lnTo>
                    <a:pt x="384142" y="359997"/>
                  </a:lnTo>
                  <a:lnTo>
                    <a:pt x="409614" y="318874"/>
                  </a:lnTo>
                  <a:lnTo>
                    <a:pt x="425847" y="272257"/>
                  </a:lnTo>
                  <a:lnTo>
                    <a:pt x="431545" y="221475"/>
                  </a:lnTo>
                  <a:lnTo>
                    <a:pt x="425847" y="170693"/>
                  </a:lnTo>
                  <a:lnTo>
                    <a:pt x="409614" y="124076"/>
                  </a:lnTo>
                  <a:lnTo>
                    <a:pt x="384142" y="82953"/>
                  </a:lnTo>
                  <a:lnTo>
                    <a:pt x="350727" y="48655"/>
                  </a:lnTo>
                  <a:lnTo>
                    <a:pt x="310664" y="22510"/>
                  </a:lnTo>
                  <a:lnTo>
                    <a:pt x="265247" y="5849"/>
                  </a:lnTo>
                  <a:lnTo>
                    <a:pt x="215772" y="0"/>
                  </a:lnTo>
                  <a:close/>
                </a:path>
              </a:pathLst>
            </a:custGeom>
            <a:solidFill>
              <a:srgbClr val="FFFFFF"/>
            </a:solidFill>
          </p:spPr>
          <p:txBody>
            <a:bodyPr wrap="square" lIns="0" tIns="0" rIns="0" bIns="0" rtlCol="0"/>
            <a:lstStyle/>
            <a:p>
              <a:endParaRPr/>
            </a:p>
          </p:txBody>
        </p:sp>
        <p:sp>
          <p:nvSpPr>
            <p:cNvPr id="28" name="object 28"/>
            <p:cNvSpPr/>
            <p:nvPr/>
          </p:nvSpPr>
          <p:spPr>
            <a:xfrm>
              <a:off x="1175040" y="4695718"/>
              <a:ext cx="431800" cy="443230"/>
            </a:xfrm>
            <a:custGeom>
              <a:avLst/>
              <a:gdLst/>
              <a:ahLst/>
              <a:cxnLst/>
              <a:rect l="l" t="t" r="r" b="b"/>
              <a:pathLst>
                <a:path w="431800" h="443229">
                  <a:moveTo>
                    <a:pt x="0" y="221476"/>
                  </a:moveTo>
                  <a:lnTo>
                    <a:pt x="5698" y="170693"/>
                  </a:lnTo>
                  <a:lnTo>
                    <a:pt x="21931" y="124076"/>
                  </a:lnTo>
                  <a:lnTo>
                    <a:pt x="47402" y="82954"/>
                  </a:lnTo>
                  <a:lnTo>
                    <a:pt x="80817" y="48655"/>
                  </a:lnTo>
                  <a:lnTo>
                    <a:pt x="120881" y="22511"/>
                  </a:lnTo>
                  <a:lnTo>
                    <a:pt x="166298" y="5849"/>
                  </a:lnTo>
                  <a:lnTo>
                    <a:pt x="215773" y="0"/>
                  </a:lnTo>
                  <a:lnTo>
                    <a:pt x="265247" y="5849"/>
                  </a:lnTo>
                  <a:lnTo>
                    <a:pt x="310664" y="22511"/>
                  </a:lnTo>
                  <a:lnTo>
                    <a:pt x="350727" y="48655"/>
                  </a:lnTo>
                  <a:lnTo>
                    <a:pt x="384143" y="82954"/>
                  </a:lnTo>
                  <a:lnTo>
                    <a:pt x="409614" y="124076"/>
                  </a:lnTo>
                  <a:lnTo>
                    <a:pt x="425847" y="170693"/>
                  </a:lnTo>
                  <a:lnTo>
                    <a:pt x="431546" y="221476"/>
                  </a:lnTo>
                  <a:lnTo>
                    <a:pt x="425847" y="272258"/>
                  </a:lnTo>
                  <a:lnTo>
                    <a:pt x="409614" y="318875"/>
                  </a:lnTo>
                  <a:lnTo>
                    <a:pt x="384143" y="359997"/>
                  </a:lnTo>
                  <a:lnTo>
                    <a:pt x="350727" y="394296"/>
                  </a:lnTo>
                  <a:lnTo>
                    <a:pt x="310664" y="420440"/>
                  </a:lnTo>
                  <a:lnTo>
                    <a:pt x="265247" y="437102"/>
                  </a:lnTo>
                  <a:lnTo>
                    <a:pt x="215773" y="442952"/>
                  </a:lnTo>
                  <a:lnTo>
                    <a:pt x="166298" y="437102"/>
                  </a:lnTo>
                  <a:lnTo>
                    <a:pt x="120881" y="420440"/>
                  </a:lnTo>
                  <a:lnTo>
                    <a:pt x="80817" y="394296"/>
                  </a:lnTo>
                  <a:lnTo>
                    <a:pt x="47402" y="359997"/>
                  </a:lnTo>
                  <a:lnTo>
                    <a:pt x="21931" y="318875"/>
                  </a:lnTo>
                  <a:lnTo>
                    <a:pt x="5698" y="272258"/>
                  </a:lnTo>
                  <a:lnTo>
                    <a:pt x="0" y="221476"/>
                  </a:lnTo>
                  <a:close/>
                </a:path>
              </a:pathLst>
            </a:custGeom>
            <a:ln w="22225">
              <a:solidFill>
                <a:srgbClr val="000000"/>
              </a:solidFill>
            </a:ln>
          </p:spPr>
          <p:txBody>
            <a:bodyPr wrap="square" lIns="0" tIns="0" rIns="0" bIns="0" rtlCol="0"/>
            <a:lstStyle/>
            <a:p>
              <a:endParaRPr/>
            </a:p>
          </p:txBody>
        </p:sp>
        <p:pic>
          <p:nvPicPr>
            <p:cNvPr id="29" name="object 29"/>
            <p:cNvPicPr/>
            <p:nvPr/>
          </p:nvPicPr>
          <p:blipFill>
            <a:blip r:embed="rId8" cstate="print"/>
            <a:stretch>
              <a:fillRect/>
            </a:stretch>
          </p:blipFill>
          <p:spPr>
            <a:xfrm>
              <a:off x="1740408" y="2718816"/>
              <a:ext cx="557783" cy="569976"/>
            </a:xfrm>
            <a:prstGeom prst="rect">
              <a:avLst/>
            </a:prstGeom>
          </p:spPr>
        </p:pic>
        <p:sp>
          <p:nvSpPr>
            <p:cNvPr id="30" name="object 30"/>
            <p:cNvSpPr/>
            <p:nvPr/>
          </p:nvSpPr>
          <p:spPr>
            <a:xfrm>
              <a:off x="1777527" y="2754251"/>
              <a:ext cx="431800" cy="443230"/>
            </a:xfrm>
            <a:custGeom>
              <a:avLst/>
              <a:gdLst/>
              <a:ahLst/>
              <a:cxnLst/>
              <a:rect l="l" t="t" r="r" b="b"/>
              <a:pathLst>
                <a:path w="431800" h="443230">
                  <a:moveTo>
                    <a:pt x="215773" y="0"/>
                  </a:moveTo>
                  <a:lnTo>
                    <a:pt x="166298" y="5849"/>
                  </a:lnTo>
                  <a:lnTo>
                    <a:pt x="120881" y="22510"/>
                  </a:lnTo>
                  <a:lnTo>
                    <a:pt x="80818" y="48655"/>
                  </a:lnTo>
                  <a:lnTo>
                    <a:pt x="47402" y="82953"/>
                  </a:lnTo>
                  <a:lnTo>
                    <a:pt x="21931" y="124076"/>
                  </a:lnTo>
                  <a:lnTo>
                    <a:pt x="5698" y="170693"/>
                  </a:lnTo>
                  <a:lnTo>
                    <a:pt x="0" y="221475"/>
                  </a:lnTo>
                  <a:lnTo>
                    <a:pt x="5698" y="272257"/>
                  </a:lnTo>
                  <a:lnTo>
                    <a:pt x="21931" y="318874"/>
                  </a:lnTo>
                  <a:lnTo>
                    <a:pt x="47402" y="359997"/>
                  </a:lnTo>
                  <a:lnTo>
                    <a:pt x="80818" y="394295"/>
                  </a:lnTo>
                  <a:lnTo>
                    <a:pt x="120881" y="420440"/>
                  </a:lnTo>
                  <a:lnTo>
                    <a:pt x="166298" y="437102"/>
                  </a:lnTo>
                  <a:lnTo>
                    <a:pt x="215773" y="442951"/>
                  </a:lnTo>
                  <a:lnTo>
                    <a:pt x="265247" y="437102"/>
                  </a:lnTo>
                  <a:lnTo>
                    <a:pt x="310664" y="420440"/>
                  </a:lnTo>
                  <a:lnTo>
                    <a:pt x="350727" y="394295"/>
                  </a:lnTo>
                  <a:lnTo>
                    <a:pt x="384143" y="359997"/>
                  </a:lnTo>
                  <a:lnTo>
                    <a:pt x="409614" y="318874"/>
                  </a:lnTo>
                  <a:lnTo>
                    <a:pt x="425847" y="272257"/>
                  </a:lnTo>
                  <a:lnTo>
                    <a:pt x="431546" y="221475"/>
                  </a:lnTo>
                  <a:lnTo>
                    <a:pt x="425847" y="170693"/>
                  </a:lnTo>
                  <a:lnTo>
                    <a:pt x="409614" y="124076"/>
                  </a:lnTo>
                  <a:lnTo>
                    <a:pt x="384143" y="82953"/>
                  </a:lnTo>
                  <a:lnTo>
                    <a:pt x="350727" y="48655"/>
                  </a:lnTo>
                  <a:lnTo>
                    <a:pt x="310664" y="22510"/>
                  </a:lnTo>
                  <a:lnTo>
                    <a:pt x="265247" y="5849"/>
                  </a:lnTo>
                  <a:lnTo>
                    <a:pt x="215773" y="0"/>
                  </a:lnTo>
                  <a:close/>
                </a:path>
              </a:pathLst>
            </a:custGeom>
            <a:solidFill>
              <a:srgbClr val="FFFFFF"/>
            </a:solidFill>
          </p:spPr>
          <p:txBody>
            <a:bodyPr wrap="square" lIns="0" tIns="0" rIns="0" bIns="0" rtlCol="0"/>
            <a:lstStyle/>
            <a:p>
              <a:endParaRPr/>
            </a:p>
          </p:txBody>
        </p:sp>
        <p:sp>
          <p:nvSpPr>
            <p:cNvPr id="31" name="object 31"/>
            <p:cNvSpPr/>
            <p:nvPr/>
          </p:nvSpPr>
          <p:spPr>
            <a:xfrm>
              <a:off x="1777527" y="2754251"/>
              <a:ext cx="431800" cy="443230"/>
            </a:xfrm>
            <a:custGeom>
              <a:avLst/>
              <a:gdLst/>
              <a:ahLst/>
              <a:cxnLst/>
              <a:rect l="l" t="t" r="r" b="b"/>
              <a:pathLst>
                <a:path w="431800" h="443230">
                  <a:moveTo>
                    <a:pt x="0" y="221476"/>
                  </a:moveTo>
                  <a:lnTo>
                    <a:pt x="5698" y="170693"/>
                  </a:lnTo>
                  <a:lnTo>
                    <a:pt x="21931" y="124076"/>
                  </a:lnTo>
                  <a:lnTo>
                    <a:pt x="47402" y="82954"/>
                  </a:lnTo>
                  <a:lnTo>
                    <a:pt x="80817" y="48655"/>
                  </a:lnTo>
                  <a:lnTo>
                    <a:pt x="120881" y="22511"/>
                  </a:lnTo>
                  <a:lnTo>
                    <a:pt x="166298" y="5849"/>
                  </a:lnTo>
                  <a:lnTo>
                    <a:pt x="215773" y="0"/>
                  </a:lnTo>
                  <a:lnTo>
                    <a:pt x="265247" y="5849"/>
                  </a:lnTo>
                  <a:lnTo>
                    <a:pt x="310664" y="22511"/>
                  </a:lnTo>
                  <a:lnTo>
                    <a:pt x="350727" y="48655"/>
                  </a:lnTo>
                  <a:lnTo>
                    <a:pt x="384143" y="82954"/>
                  </a:lnTo>
                  <a:lnTo>
                    <a:pt x="409614" y="124076"/>
                  </a:lnTo>
                  <a:lnTo>
                    <a:pt x="425847" y="170693"/>
                  </a:lnTo>
                  <a:lnTo>
                    <a:pt x="431546" y="221476"/>
                  </a:lnTo>
                  <a:lnTo>
                    <a:pt x="425847" y="272258"/>
                  </a:lnTo>
                  <a:lnTo>
                    <a:pt x="409614" y="318875"/>
                  </a:lnTo>
                  <a:lnTo>
                    <a:pt x="384143" y="359997"/>
                  </a:lnTo>
                  <a:lnTo>
                    <a:pt x="350727" y="394296"/>
                  </a:lnTo>
                  <a:lnTo>
                    <a:pt x="310664" y="420440"/>
                  </a:lnTo>
                  <a:lnTo>
                    <a:pt x="265247" y="437102"/>
                  </a:lnTo>
                  <a:lnTo>
                    <a:pt x="215773" y="442952"/>
                  </a:lnTo>
                  <a:lnTo>
                    <a:pt x="166298" y="437102"/>
                  </a:lnTo>
                  <a:lnTo>
                    <a:pt x="120881" y="420440"/>
                  </a:lnTo>
                  <a:lnTo>
                    <a:pt x="80817" y="394296"/>
                  </a:lnTo>
                  <a:lnTo>
                    <a:pt x="47402" y="359997"/>
                  </a:lnTo>
                  <a:lnTo>
                    <a:pt x="21931" y="318875"/>
                  </a:lnTo>
                  <a:lnTo>
                    <a:pt x="5698" y="272258"/>
                  </a:lnTo>
                  <a:lnTo>
                    <a:pt x="0" y="221476"/>
                  </a:lnTo>
                  <a:close/>
                </a:path>
              </a:pathLst>
            </a:custGeom>
            <a:ln w="22225">
              <a:solidFill>
                <a:srgbClr val="000000"/>
              </a:solidFill>
            </a:ln>
          </p:spPr>
          <p:txBody>
            <a:bodyPr wrap="square" lIns="0" tIns="0" rIns="0" bIns="0" rtlCol="0"/>
            <a:lstStyle/>
            <a:p>
              <a:endParaRPr/>
            </a:p>
          </p:txBody>
        </p:sp>
        <p:sp>
          <p:nvSpPr>
            <p:cNvPr id="32" name="object 32"/>
            <p:cNvSpPr/>
            <p:nvPr/>
          </p:nvSpPr>
          <p:spPr>
            <a:xfrm>
              <a:off x="2374292" y="3358780"/>
              <a:ext cx="885190" cy="323215"/>
            </a:xfrm>
            <a:custGeom>
              <a:avLst/>
              <a:gdLst/>
              <a:ahLst/>
              <a:cxnLst/>
              <a:rect l="l" t="t" r="r" b="b"/>
              <a:pathLst>
                <a:path w="885189" h="323214">
                  <a:moveTo>
                    <a:pt x="884858" y="0"/>
                  </a:moveTo>
                  <a:lnTo>
                    <a:pt x="0" y="0"/>
                  </a:lnTo>
                  <a:lnTo>
                    <a:pt x="0" y="323164"/>
                  </a:lnTo>
                  <a:lnTo>
                    <a:pt x="884858" y="323164"/>
                  </a:lnTo>
                  <a:lnTo>
                    <a:pt x="884858" y="0"/>
                  </a:lnTo>
                  <a:close/>
                </a:path>
              </a:pathLst>
            </a:custGeom>
            <a:solidFill>
              <a:srgbClr val="FFFFFF"/>
            </a:solidFill>
          </p:spPr>
          <p:txBody>
            <a:bodyPr wrap="square" lIns="0" tIns="0" rIns="0" bIns="0" rtlCol="0"/>
            <a:lstStyle/>
            <a:p>
              <a:endParaRPr/>
            </a:p>
          </p:txBody>
        </p:sp>
      </p:grpSp>
      <p:sp>
        <p:nvSpPr>
          <p:cNvPr id="33" name="object 33"/>
          <p:cNvSpPr txBox="1"/>
          <p:nvPr/>
        </p:nvSpPr>
        <p:spPr>
          <a:xfrm>
            <a:off x="2361592" y="3321811"/>
            <a:ext cx="90170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Times New Roman"/>
                <a:cs typeface="Times New Roman"/>
              </a:rPr>
              <a:t>worksFor</a:t>
            </a:r>
            <a:endParaRPr sz="1800">
              <a:latin typeface="Times New Roman"/>
              <a:cs typeface="Times New Roman"/>
            </a:endParaRPr>
          </a:p>
        </p:txBody>
      </p:sp>
      <p:sp>
        <p:nvSpPr>
          <p:cNvPr id="34" name="object 34"/>
          <p:cNvSpPr/>
          <p:nvPr/>
        </p:nvSpPr>
        <p:spPr>
          <a:xfrm>
            <a:off x="1584911" y="4328449"/>
            <a:ext cx="1004569" cy="323215"/>
          </a:xfrm>
          <a:custGeom>
            <a:avLst/>
            <a:gdLst/>
            <a:ahLst/>
            <a:cxnLst/>
            <a:rect l="l" t="t" r="r" b="b"/>
            <a:pathLst>
              <a:path w="1004569" h="323214">
                <a:moveTo>
                  <a:pt x="1003993" y="0"/>
                </a:moveTo>
                <a:lnTo>
                  <a:pt x="0" y="0"/>
                </a:lnTo>
                <a:lnTo>
                  <a:pt x="0" y="323164"/>
                </a:lnTo>
                <a:lnTo>
                  <a:pt x="1003993" y="323164"/>
                </a:lnTo>
                <a:lnTo>
                  <a:pt x="1003993" y="0"/>
                </a:lnTo>
                <a:close/>
              </a:path>
            </a:pathLst>
          </a:custGeom>
          <a:solidFill>
            <a:srgbClr val="FFFFFF"/>
          </a:solidFill>
        </p:spPr>
        <p:txBody>
          <a:bodyPr wrap="square" lIns="0" tIns="0" rIns="0" bIns="0" rtlCol="0"/>
          <a:lstStyle/>
          <a:p>
            <a:endParaRPr/>
          </a:p>
        </p:txBody>
      </p:sp>
      <p:sp>
        <p:nvSpPr>
          <p:cNvPr id="35" name="object 35"/>
          <p:cNvSpPr txBox="1"/>
          <p:nvPr/>
        </p:nvSpPr>
        <p:spPr>
          <a:xfrm>
            <a:off x="1572211" y="4291076"/>
            <a:ext cx="101981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fr</a:t>
            </a:r>
            <a:r>
              <a:rPr sz="1800" spc="-5" dirty="0">
                <a:latin typeface="Times New Roman"/>
                <a:cs typeface="Times New Roman"/>
              </a:rPr>
              <a:t>i</a:t>
            </a:r>
            <a:r>
              <a:rPr sz="1800" dirty="0">
                <a:latin typeface="Times New Roman"/>
                <a:cs typeface="Times New Roman"/>
              </a:rPr>
              <a:t>end</a:t>
            </a:r>
            <a:r>
              <a:rPr sz="1800" spc="-75" dirty="0">
                <a:latin typeface="Times New Roman"/>
                <a:cs typeface="Times New Roman"/>
              </a:rPr>
              <a:t>W</a:t>
            </a:r>
            <a:r>
              <a:rPr sz="1800" spc="-5" dirty="0">
                <a:latin typeface="Times New Roman"/>
                <a:cs typeface="Times New Roman"/>
              </a:rPr>
              <a:t>it</a:t>
            </a:r>
            <a:r>
              <a:rPr sz="1800" dirty="0">
                <a:latin typeface="Times New Roman"/>
                <a:cs typeface="Times New Roman"/>
              </a:rPr>
              <a:t>h</a:t>
            </a:r>
            <a:endParaRPr sz="1800">
              <a:latin typeface="Times New Roman"/>
              <a:cs typeface="Times New Roman"/>
            </a:endParaRPr>
          </a:p>
        </p:txBody>
      </p:sp>
      <p:sp>
        <p:nvSpPr>
          <p:cNvPr id="36" name="object 36"/>
          <p:cNvSpPr txBox="1"/>
          <p:nvPr/>
        </p:nvSpPr>
        <p:spPr>
          <a:xfrm>
            <a:off x="1026084" y="5119116"/>
            <a:ext cx="768985"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Times New Roman"/>
                <a:cs typeface="Times New Roman"/>
              </a:rPr>
              <a:t>G</a:t>
            </a:r>
            <a:r>
              <a:rPr sz="2000" spc="-5" dirty="0">
                <a:latin typeface="Times New Roman"/>
                <a:cs typeface="Times New Roman"/>
              </a:rPr>
              <a:t>e</a:t>
            </a:r>
            <a:r>
              <a:rPr sz="2000" dirty="0">
                <a:latin typeface="Times New Roman"/>
                <a:cs typeface="Times New Roman"/>
              </a:rPr>
              <a:t>o</a:t>
            </a:r>
            <a:r>
              <a:rPr sz="2000" spc="-40" dirty="0">
                <a:latin typeface="Times New Roman"/>
                <a:cs typeface="Times New Roman"/>
              </a:rPr>
              <a:t>r</a:t>
            </a:r>
            <a:r>
              <a:rPr sz="2000" dirty="0">
                <a:latin typeface="Times New Roman"/>
                <a:cs typeface="Times New Roman"/>
              </a:rPr>
              <a:t>ge</a:t>
            </a:r>
            <a:endParaRPr sz="2000">
              <a:latin typeface="Times New Roman"/>
              <a:cs typeface="Times New Roman"/>
            </a:endParaRPr>
          </a:p>
        </p:txBody>
      </p:sp>
      <p:sp>
        <p:nvSpPr>
          <p:cNvPr id="37" name="object 37"/>
          <p:cNvSpPr/>
          <p:nvPr/>
        </p:nvSpPr>
        <p:spPr>
          <a:xfrm>
            <a:off x="3610990" y="3797329"/>
            <a:ext cx="436245" cy="323215"/>
          </a:xfrm>
          <a:custGeom>
            <a:avLst/>
            <a:gdLst/>
            <a:ahLst/>
            <a:cxnLst/>
            <a:rect l="l" t="t" r="r" b="b"/>
            <a:pathLst>
              <a:path w="436245" h="323214">
                <a:moveTo>
                  <a:pt x="436016" y="0"/>
                </a:moveTo>
                <a:lnTo>
                  <a:pt x="0" y="0"/>
                </a:lnTo>
                <a:lnTo>
                  <a:pt x="0" y="323165"/>
                </a:lnTo>
                <a:lnTo>
                  <a:pt x="436016" y="323165"/>
                </a:lnTo>
                <a:lnTo>
                  <a:pt x="436016" y="0"/>
                </a:lnTo>
                <a:close/>
              </a:path>
            </a:pathLst>
          </a:custGeom>
          <a:solidFill>
            <a:srgbClr val="FFFFFF"/>
          </a:solidFill>
        </p:spPr>
        <p:txBody>
          <a:bodyPr wrap="square" lIns="0" tIns="0" rIns="0" bIns="0" rtlCol="0"/>
          <a:lstStyle/>
          <a:p>
            <a:endParaRPr/>
          </a:p>
        </p:txBody>
      </p:sp>
      <p:sp>
        <p:nvSpPr>
          <p:cNvPr id="38" name="object 38"/>
          <p:cNvSpPr txBox="1"/>
          <p:nvPr/>
        </p:nvSpPr>
        <p:spPr>
          <a:xfrm>
            <a:off x="3598290" y="3760723"/>
            <a:ext cx="457834"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Times New Roman"/>
                <a:cs typeface="Times New Roman"/>
              </a:rPr>
              <a:t>li</a:t>
            </a:r>
            <a:r>
              <a:rPr sz="1800" dirty="0">
                <a:latin typeface="Times New Roman"/>
                <a:cs typeface="Times New Roman"/>
              </a:rPr>
              <a:t>kes</a:t>
            </a:r>
            <a:endParaRPr sz="1800">
              <a:latin typeface="Times New Roman"/>
              <a:cs typeface="Times New Roman"/>
            </a:endParaRPr>
          </a:p>
        </p:txBody>
      </p:sp>
      <p:sp>
        <p:nvSpPr>
          <p:cNvPr id="39" name="object 39"/>
          <p:cNvSpPr txBox="1"/>
          <p:nvPr/>
        </p:nvSpPr>
        <p:spPr>
          <a:xfrm>
            <a:off x="5481744" y="4241292"/>
            <a:ext cx="1431290" cy="330200"/>
          </a:xfrm>
          <a:prstGeom prst="rect">
            <a:avLst/>
          </a:prstGeom>
        </p:spPr>
        <p:txBody>
          <a:bodyPr vert="horz" wrap="square" lIns="0" tIns="12700" rIns="0" bIns="0" rtlCol="0">
            <a:spAutoFit/>
          </a:bodyPr>
          <a:lstStyle/>
          <a:p>
            <a:pPr marL="12700">
              <a:lnSpc>
                <a:spcPct val="100000"/>
              </a:lnSpc>
              <a:spcBef>
                <a:spcPts val="100"/>
              </a:spcBef>
            </a:pPr>
            <a:r>
              <a:rPr sz="2000" spc="-20" dirty="0">
                <a:latin typeface="Times New Roman"/>
                <a:cs typeface="Times New Roman"/>
              </a:rPr>
              <a:t>FootballTeam</a:t>
            </a:r>
            <a:endParaRPr sz="2000">
              <a:latin typeface="Times New Roman"/>
              <a:cs typeface="Times New Roman"/>
            </a:endParaRPr>
          </a:p>
        </p:txBody>
      </p:sp>
      <p:sp>
        <p:nvSpPr>
          <p:cNvPr id="40" name="object 40"/>
          <p:cNvSpPr/>
          <p:nvPr/>
        </p:nvSpPr>
        <p:spPr>
          <a:xfrm>
            <a:off x="7988414" y="2764129"/>
            <a:ext cx="2194560" cy="2353945"/>
          </a:xfrm>
          <a:custGeom>
            <a:avLst/>
            <a:gdLst/>
            <a:ahLst/>
            <a:cxnLst/>
            <a:rect l="l" t="t" r="r" b="b"/>
            <a:pathLst>
              <a:path w="2194559" h="2353945">
                <a:moveTo>
                  <a:pt x="2178901" y="2302776"/>
                </a:moveTo>
                <a:lnTo>
                  <a:pt x="2130450" y="2302776"/>
                </a:lnTo>
                <a:lnTo>
                  <a:pt x="2117750" y="2302776"/>
                </a:lnTo>
                <a:lnTo>
                  <a:pt x="2117572" y="2353538"/>
                </a:lnTo>
                <a:lnTo>
                  <a:pt x="2178901" y="2302776"/>
                </a:lnTo>
                <a:close/>
              </a:path>
              <a:path w="2194559" h="2353945">
                <a:moveTo>
                  <a:pt x="2193988" y="2290292"/>
                </a:moveTo>
                <a:lnTo>
                  <a:pt x="2118004" y="2226538"/>
                </a:lnTo>
                <a:lnTo>
                  <a:pt x="2117839" y="2277338"/>
                </a:lnTo>
                <a:lnTo>
                  <a:pt x="76200" y="2270302"/>
                </a:lnTo>
                <a:lnTo>
                  <a:pt x="76200" y="76200"/>
                </a:lnTo>
                <a:lnTo>
                  <a:pt x="127000" y="76200"/>
                </a:lnTo>
                <a:lnTo>
                  <a:pt x="116408" y="63500"/>
                </a:lnTo>
                <a:lnTo>
                  <a:pt x="63500" y="0"/>
                </a:lnTo>
                <a:lnTo>
                  <a:pt x="0" y="76200"/>
                </a:lnTo>
                <a:lnTo>
                  <a:pt x="50800" y="76200"/>
                </a:lnTo>
                <a:lnTo>
                  <a:pt x="50800" y="2271725"/>
                </a:lnTo>
                <a:lnTo>
                  <a:pt x="63525" y="2271725"/>
                </a:lnTo>
                <a:lnTo>
                  <a:pt x="63449" y="2295652"/>
                </a:lnTo>
                <a:lnTo>
                  <a:pt x="2117750" y="2302738"/>
                </a:lnTo>
                <a:lnTo>
                  <a:pt x="2130450" y="2302776"/>
                </a:lnTo>
                <a:lnTo>
                  <a:pt x="2178964" y="2302738"/>
                </a:lnTo>
                <a:lnTo>
                  <a:pt x="2193988" y="2290292"/>
                </a:lnTo>
                <a:close/>
              </a:path>
            </a:pathLst>
          </a:custGeom>
          <a:solidFill>
            <a:srgbClr val="000000"/>
          </a:solidFill>
        </p:spPr>
        <p:txBody>
          <a:bodyPr wrap="square" lIns="0" tIns="0" rIns="0" bIns="0" rtlCol="0"/>
          <a:lstStyle/>
          <a:p>
            <a:endParaRPr/>
          </a:p>
        </p:txBody>
      </p:sp>
      <p:sp>
        <p:nvSpPr>
          <p:cNvPr id="41" name="object 41"/>
          <p:cNvSpPr txBox="1"/>
          <p:nvPr/>
        </p:nvSpPr>
        <p:spPr>
          <a:xfrm>
            <a:off x="8324770" y="3130803"/>
            <a:ext cx="525145" cy="177800"/>
          </a:xfrm>
          <a:prstGeom prst="rect">
            <a:avLst/>
          </a:prstGeom>
        </p:spPr>
        <p:txBody>
          <a:bodyPr vert="horz" wrap="square" lIns="0" tIns="12700" rIns="0" bIns="0" rtlCol="0">
            <a:spAutoFit/>
          </a:bodyPr>
          <a:lstStyle/>
          <a:p>
            <a:pPr marL="12700">
              <a:lnSpc>
                <a:spcPct val="100000"/>
              </a:lnSpc>
              <a:spcBef>
                <a:spcPts val="100"/>
              </a:spcBef>
            </a:pPr>
            <a:r>
              <a:rPr sz="1000" dirty="0">
                <a:latin typeface="Times New Roman"/>
                <a:cs typeface="Times New Roman"/>
              </a:rPr>
              <a:t>A</a:t>
            </a:r>
            <a:r>
              <a:rPr sz="1000" spc="5" dirty="0">
                <a:latin typeface="Times New Roman"/>
                <a:cs typeface="Times New Roman"/>
              </a:rPr>
              <a:t>c</a:t>
            </a:r>
            <a:r>
              <a:rPr sz="1000" spc="-5" dirty="0">
                <a:latin typeface="Times New Roman"/>
                <a:cs typeface="Times New Roman"/>
              </a:rPr>
              <a:t>m</a:t>
            </a:r>
            <a:r>
              <a:rPr sz="1000" dirty="0">
                <a:latin typeface="Times New Roman"/>
                <a:cs typeface="Times New Roman"/>
              </a:rPr>
              <a:t>e</a:t>
            </a:r>
            <a:r>
              <a:rPr sz="1000" spc="5" dirty="0">
                <a:latin typeface="Times New Roman"/>
                <a:cs typeface="Times New Roman"/>
              </a:rPr>
              <a:t> </a:t>
            </a:r>
            <a:r>
              <a:rPr sz="1000" dirty="0">
                <a:latin typeface="Times New Roman"/>
                <a:cs typeface="Times New Roman"/>
              </a:rPr>
              <a:t>Inc</a:t>
            </a:r>
            <a:endParaRPr sz="1000">
              <a:latin typeface="Times New Roman"/>
              <a:cs typeface="Times New Roman"/>
            </a:endParaRPr>
          </a:p>
        </p:txBody>
      </p:sp>
      <p:sp>
        <p:nvSpPr>
          <p:cNvPr id="42" name="object 42"/>
          <p:cNvSpPr txBox="1"/>
          <p:nvPr/>
        </p:nvSpPr>
        <p:spPr>
          <a:xfrm>
            <a:off x="8712034" y="3923284"/>
            <a:ext cx="371475" cy="177800"/>
          </a:xfrm>
          <a:prstGeom prst="rect">
            <a:avLst/>
          </a:prstGeom>
        </p:spPr>
        <p:txBody>
          <a:bodyPr vert="horz" wrap="square" lIns="0" tIns="12700" rIns="0" bIns="0" rtlCol="0">
            <a:spAutoFit/>
          </a:bodyPr>
          <a:lstStyle/>
          <a:p>
            <a:pPr marL="12700">
              <a:lnSpc>
                <a:spcPct val="100000"/>
              </a:lnSpc>
              <a:spcBef>
                <a:spcPts val="100"/>
              </a:spcBef>
            </a:pPr>
            <a:r>
              <a:rPr sz="1000" spc="-10" dirty="0">
                <a:latin typeface="Times New Roman"/>
                <a:cs typeface="Times New Roman"/>
              </a:rPr>
              <a:t>P</a:t>
            </a:r>
            <a:r>
              <a:rPr sz="1000" spc="5" dirty="0">
                <a:latin typeface="Times New Roman"/>
                <a:cs typeface="Times New Roman"/>
              </a:rPr>
              <a:t>e</a:t>
            </a:r>
            <a:r>
              <a:rPr sz="1000" dirty="0">
                <a:latin typeface="Times New Roman"/>
                <a:cs typeface="Times New Roman"/>
              </a:rPr>
              <a:t>r</a:t>
            </a:r>
            <a:r>
              <a:rPr sz="1000" spc="-5" dirty="0">
                <a:latin typeface="Times New Roman"/>
                <a:cs typeface="Times New Roman"/>
              </a:rPr>
              <a:t>s</a:t>
            </a:r>
            <a:r>
              <a:rPr sz="1000" dirty="0">
                <a:latin typeface="Times New Roman"/>
                <a:cs typeface="Times New Roman"/>
              </a:rPr>
              <a:t>on</a:t>
            </a:r>
            <a:endParaRPr sz="1000">
              <a:latin typeface="Times New Roman"/>
              <a:cs typeface="Times New Roman"/>
            </a:endParaRPr>
          </a:p>
        </p:txBody>
      </p:sp>
      <p:grpSp>
        <p:nvGrpSpPr>
          <p:cNvPr id="43" name="object 43"/>
          <p:cNvGrpSpPr/>
          <p:nvPr/>
        </p:nvGrpSpPr>
        <p:grpSpPr>
          <a:xfrm>
            <a:off x="8474506" y="3378592"/>
            <a:ext cx="1227455" cy="711200"/>
            <a:chOff x="8474506" y="3378592"/>
            <a:chExt cx="1227455" cy="711200"/>
          </a:xfrm>
        </p:grpSpPr>
        <p:pic>
          <p:nvPicPr>
            <p:cNvPr id="44" name="object 44"/>
            <p:cNvPicPr/>
            <p:nvPr/>
          </p:nvPicPr>
          <p:blipFill>
            <a:blip r:embed="rId9" cstate="print"/>
            <a:stretch>
              <a:fillRect/>
            </a:stretch>
          </p:blipFill>
          <p:spPr>
            <a:xfrm>
              <a:off x="8474506" y="3378592"/>
              <a:ext cx="114409" cy="119703"/>
            </a:xfrm>
            <a:prstGeom prst="rect">
              <a:avLst/>
            </a:prstGeom>
          </p:spPr>
        </p:pic>
        <p:pic>
          <p:nvPicPr>
            <p:cNvPr id="45" name="object 45"/>
            <p:cNvPicPr/>
            <p:nvPr/>
          </p:nvPicPr>
          <p:blipFill>
            <a:blip r:embed="rId9" cstate="print"/>
            <a:stretch>
              <a:fillRect/>
            </a:stretch>
          </p:blipFill>
          <p:spPr>
            <a:xfrm>
              <a:off x="8762524" y="3797730"/>
              <a:ext cx="114409" cy="119703"/>
            </a:xfrm>
            <a:prstGeom prst="rect">
              <a:avLst/>
            </a:prstGeom>
          </p:spPr>
        </p:pic>
        <p:pic>
          <p:nvPicPr>
            <p:cNvPr id="46" name="object 46"/>
            <p:cNvPicPr/>
            <p:nvPr/>
          </p:nvPicPr>
          <p:blipFill>
            <a:blip r:embed="rId9" cstate="print"/>
            <a:stretch>
              <a:fillRect/>
            </a:stretch>
          </p:blipFill>
          <p:spPr>
            <a:xfrm>
              <a:off x="9587539" y="3969499"/>
              <a:ext cx="114409" cy="119703"/>
            </a:xfrm>
            <a:prstGeom prst="rect">
              <a:avLst/>
            </a:prstGeom>
          </p:spPr>
        </p:pic>
      </p:grpSp>
      <p:sp>
        <p:nvSpPr>
          <p:cNvPr id="47" name="object 47"/>
          <p:cNvSpPr txBox="1"/>
          <p:nvPr/>
        </p:nvSpPr>
        <p:spPr>
          <a:xfrm>
            <a:off x="9681984" y="3764788"/>
            <a:ext cx="713740" cy="177800"/>
          </a:xfrm>
          <a:prstGeom prst="rect">
            <a:avLst/>
          </a:prstGeom>
        </p:spPr>
        <p:txBody>
          <a:bodyPr vert="horz" wrap="square" lIns="0" tIns="12700" rIns="0" bIns="0" rtlCol="0">
            <a:spAutoFit/>
          </a:bodyPr>
          <a:lstStyle/>
          <a:p>
            <a:pPr marL="12700">
              <a:lnSpc>
                <a:spcPct val="100000"/>
              </a:lnSpc>
              <a:spcBef>
                <a:spcPts val="100"/>
              </a:spcBef>
            </a:pPr>
            <a:r>
              <a:rPr sz="1000" dirty="0">
                <a:latin typeface="Times New Roman"/>
                <a:cs typeface="Times New Roman"/>
              </a:rPr>
              <a:t>L</a:t>
            </a:r>
            <a:r>
              <a:rPr sz="1000" spc="-5" dirty="0">
                <a:latin typeface="Times New Roman"/>
                <a:cs typeface="Times New Roman"/>
              </a:rPr>
              <a:t>i</a:t>
            </a:r>
            <a:r>
              <a:rPr sz="1000" dirty="0">
                <a:latin typeface="Times New Roman"/>
                <a:cs typeface="Times New Roman"/>
              </a:rPr>
              <a:t>v</a:t>
            </a:r>
            <a:r>
              <a:rPr sz="1000" spc="5" dirty="0">
                <a:latin typeface="Times New Roman"/>
                <a:cs typeface="Times New Roman"/>
              </a:rPr>
              <a:t>e</a:t>
            </a:r>
            <a:r>
              <a:rPr sz="1000" dirty="0">
                <a:latin typeface="Times New Roman"/>
                <a:cs typeface="Times New Roman"/>
              </a:rPr>
              <a:t>rpool</a:t>
            </a:r>
            <a:r>
              <a:rPr sz="1000" spc="-5" dirty="0">
                <a:latin typeface="Times New Roman"/>
                <a:cs typeface="Times New Roman"/>
              </a:rPr>
              <a:t> </a:t>
            </a:r>
            <a:r>
              <a:rPr sz="1000" spc="-10" dirty="0">
                <a:latin typeface="Times New Roman"/>
                <a:cs typeface="Times New Roman"/>
              </a:rPr>
              <a:t>F</a:t>
            </a:r>
            <a:r>
              <a:rPr sz="1000" dirty="0">
                <a:latin typeface="Times New Roman"/>
                <a:cs typeface="Times New Roman"/>
              </a:rPr>
              <a:t>C</a:t>
            </a:r>
            <a:endParaRPr sz="1000">
              <a:latin typeface="Times New Roman"/>
              <a:cs typeface="Times New Roman"/>
            </a:endParaRPr>
          </a:p>
        </p:txBody>
      </p:sp>
      <p:sp>
        <p:nvSpPr>
          <p:cNvPr id="48" name="object 48"/>
          <p:cNvSpPr txBox="1"/>
          <p:nvPr/>
        </p:nvSpPr>
        <p:spPr>
          <a:xfrm>
            <a:off x="8732469" y="3389884"/>
            <a:ext cx="54102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Times New Roman"/>
                <a:cs typeface="Times New Roman"/>
              </a:rPr>
              <a:t>Employee</a:t>
            </a:r>
            <a:endParaRPr sz="1000">
              <a:latin typeface="Times New Roman"/>
              <a:cs typeface="Times New Roman"/>
            </a:endParaRPr>
          </a:p>
        </p:txBody>
      </p:sp>
      <p:sp>
        <p:nvSpPr>
          <p:cNvPr id="49" name="object 49"/>
          <p:cNvSpPr txBox="1"/>
          <p:nvPr/>
        </p:nvSpPr>
        <p:spPr>
          <a:xfrm>
            <a:off x="8303502" y="3883660"/>
            <a:ext cx="29337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Times New Roman"/>
                <a:cs typeface="Times New Roman"/>
              </a:rPr>
              <a:t>Mi</a:t>
            </a:r>
            <a:r>
              <a:rPr sz="1000" dirty="0">
                <a:latin typeface="Times New Roman"/>
                <a:cs typeface="Times New Roman"/>
              </a:rPr>
              <a:t>ke</a:t>
            </a:r>
            <a:endParaRPr sz="1000">
              <a:latin typeface="Times New Roman"/>
              <a:cs typeface="Times New Roman"/>
            </a:endParaRPr>
          </a:p>
        </p:txBody>
      </p:sp>
      <p:sp>
        <p:nvSpPr>
          <p:cNvPr id="50" name="object 50"/>
          <p:cNvSpPr txBox="1"/>
          <p:nvPr/>
        </p:nvSpPr>
        <p:spPr>
          <a:xfrm>
            <a:off x="8240105" y="4176267"/>
            <a:ext cx="401320" cy="177800"/>
          </a:xfrm>
          <a:prstGeom prst="rect">
            <a:avLst/>
          </a:prstGeom>
        </p:spPr>
        <p:txBody>
          <a:bodyPr vert="horz" wrap="square" lIns="0" tIns="12700" rIns="0" bIns="0" rtlCol="0">
            <a:spAutoFit/>
          </a:bodyPr>
          <a:lstStyle/>
          <a:p>
            <a:pPr marL="12700">
              <a:lnSpc>
                <a:spcPct val="100000"/>
              </a:lnSpc>
              <a:spcBef>
                <a:spcPts val="100"/>
              </a:spcBef>
            </a:pPr>
            <a:r>
              <a:rPr sz="1000" dirty="0">
                <a:latin typeface="Times New Roman"/>
                <a:cs typeface="Times New Roman"/>
              </a:rPr>
              <a:t>G</a:t>
            </a:r>
            <a:r>
              <a:rPr sz="1000" spc="5" dirty="0">
                <a:latin typeface="Times New Roman"/>
                <a:cs typeface="Times New Roman"/>
              </a:rPr>
              <a:t>e</a:t>
            </a:r>
            <a:r>
              <a:rPr sz="1000" dirty="0">
                <a:latin typeface="Times New Roman"/>
                <a:cs typeface="Times New Roman"/>
              </a:rPr>
              <a:t>orge</a:t>
            </a:r>
            <a:endParaRPr sz="1000">
              <a:latin typeface="Times New Roman"/>
              <a:cs typeface="Times New Roman"/>
            </a:endParaRPr>
          </a:p>
        </p:txBody>
      </p:sp>
      <p:grpSp>
        <p:nvGrpSpPr>
          <p:cNvPr id="51" name="object 51"/>
          <p:cNvGrpSpPr/>
          <p:nvPr/>
        </p:nvGrpSpPr>
        <p:grpSpPr>
          <a:xfrm>
            <a:off x="8312201" y="4161702"/>
            <a:ext cx="1672589" cy="350520"/>
            <a:chOff x="8312201" y="4161702"/>
            <a:chExt cx="1672589" cy="350520"/>
          </a:xfrm>
        </p:grpSpPr>
        <p:pic>
          <p:nvPicPr>
            <p:cNvPr id="52" name="object 52"/>
            <p:cNvPicPr/>
            <p:nvPr/>
          </p:nvPicPr>
          <p:blipFill>
            <a:blip r:embed="rId10" cstate="print"/>
            <a:stretch>
              <a:fillRect/>
            </a:stretch>
          </p:blipFill>
          <p:spPr>
            <a:xfrm>
              <a:off x="9870052" y="4161702"/>
              <a:ext cx="114409" cy="119703"/>
            </a:xfrm>
            <a:prstGeom prst="rect">
              <a:avLst/>
            </a:prstGeom>
          </p:spPr>
        </p:pic>
        <p:pic>
          <p:nvPicPr>
            <p:cNvPr id="53" name="object 53"/>
            <p:cNvPicPr/>
            <p:nvPr/>
          </p:nvPicPr>
          <p:blipFill>
            <a:blip r:embed="rId10" cstate="print"/>
            <a:stretch>
              <a:fillRect/>
            </a:stretch>
          </p:blipFill>
          <p:spPr>
            <a:xfrm>
              <a:off x="8312201" y="4392314"/>
              <a:ext cx="114409" cy="119703"/>
            </a:xfrm>
            <a:prstGeom prst="rect">
              <a:avLst/>
            </a:prstGeom>
          </p:spPr>
        </p:pic>
      </p:grpSp>
      <p:sp>
        <p:nvSpPr>
          <p:cNvPr id="54" name="object 54"/>
          <p:cNvSpPr txBox="1"/>
          <p:nvPr/>
        </p:nvSpPr>
        <p:spPr>
          <a:xfrm>
            <a:off x="9914947" y="3920235"/>
            <a:ext cx="73850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Times New Roman"/>
                <a:cs typeface="Times New Roman"/>
              </a:rPr>
              <a:t>FootballTeam</a:t>
            </a:r>
            <a:endParaRPr sz="1000">
              <a:latin typeface="Times New Roman"/>
              <a:cs typeface="Times New Roman"/>
            </a:endParaRPr>
          </a:p>
        </p:txBody>
      </p:sp>
      <p:grpSp>
        <p:nvGrpSpPr>
          <p:cNvPr id="55" name="object 55"/>
          <p:cNvGrpSpPr/>
          <p:nvPr/>
        </p:nvGrpSpPr>
        <p:grpSpPr>
          <a:xfrm>
            <a:off x="1090656" y="3158140"/>
            <a:ext cx="885190" cy="1459865"/>
            <a:chOff x="1090656" y="3158140"/>
            <a:chExt cx="885190" cy="1459865"/>
          </a:xfrm>
        </p:grpSpPr>
        <p:sp>
          <p:nvSpPr>
            <p:cNvPr id="56" name="object 56"/>
            <p:cNvSpPr/>
            <p:nvPr/>
          </p:nvSpPr>
          <p:spPr>
            <a:xfrm>
              <a:off x="1328188" y="3158140"/>
              <a:ext cx="456565" cy="1459865"/>
            </a:xfrm>
            <a:custGeom>
              <a:avLst/>
              <a:gdLst/>
              <a:ahLst/>
              <a:cxnLst/>
              <a:rect l="l" t="t" r="r" b="b"/>
              <a:pathLst>
                <a:path w="456564" h="1459864">
                  <a:moveTo>
                    <a:pt x="409560" y="73218"/>
                  </a:moveTo>
                  <a:lnTo>
                    <a:pt x="396421" y="78681"/>
                  </a:lnTo>
                  <a:lnTo>
                    <a:pt x="0" y="1453607"/>
                  </a:lnTo>
                  <a:lnTo>
                    <a:pt x="21355" y="1459764"/>
                  </a:lnTo>
                  <a:lnTo>
                    <a:pt x="417776" y="84838"/>
                  </a:lnTo>
                  <a:lnTo>
                    <a:pt x="409560" y="73218"/>
                  </a:lnTo>
                  <a:close/>
                </a:path>
                <a:path w="456564" h="1459864">
                  <a:moveTo>
                    <a:pt x="444219" y="73218"/>
                  </a:moveTo>
                  <a:lnTo>
                    <a:pt x="409562" y="73218"/>
                  </a:lnTo>
                  <a:lnTo>
                    <a:pt x="420239" y="76297"/>
                  </a:lnTo>
                  <a:lnTo>
                    <a:pt x="417776" y="84838"/>
                  </a:lnTo>
                  <a:lnTo>
                    <a:pt x="456504" y="139621"/>
                  </a:lnTo>
                  <a:lnTo>
                    <a:pt x="444219" y="73218"/>
                  </a:lnTo>
                  <a:close/>
                </a:path>
                <a:path w="456564" h="1459864">
                  <a:moveTo>
                    <a:pt x="430673" y="0"/>
                  </a:moveTo>
                  <a:lnTo>
                    <a:pt x="334474" y="104437"/>
                  </a:lnTo>
                  <a:lnTo>
                    <a:pt x="396421" y="78681"/>
                  </a:lnTo>
                  <a:lnTo>
                    <a:pt x="398884" y="70140"/>
                  </a:lnTo>
                  <a:lnTo>
                    <a:pt x="443649" y="70140"/>
                  </a:lnTo>
                  <a:lnTo>
                    <a:pt x="430673" y="0"/>
                  </a:lnTo>
                  <a:close/>
                </a:path>
                <a:path w="456564" h="1459864">
                  <a:moveTo>
                    <a:pt x="409563" y="73219"/>
                  </a:moveTo>
                  <a:lnTo>
                    <a:pt x="417776" y="84838"/>
                  </a:lnTo>
                  <a:lnTo>
                    <a:pt x="420239" y="76297"/>
                  </a:lnTo>
                  <a:lnTo>
                    <a:pt x="409563" y="73219"/>
                  </a:lnTo>
                  <a:close/>
                </a:path>
                <a:path w="456564" h="1459864">
                  <a:moveTo>
                    <a:pt x="398884" y="70140"/>
                  </a:moveTo>
                  <a:lnTo>
                    <a:pt x="396421" y="78681"/>
                  </a:lnTo>
                  <a:lnTo>
                    <a:pt x="409557" y="73218"/>
                  </a:lnTo>
                  <a:lnTo>
                    <a:pt x="398884" y="70140"/>
                  </a:lnTo>
                  <a:close/>
                </a:path>
                <a:path w="456564" h="1459864">
                  <a:moveTo>
                    <a:pt x="443649" y="70140"/>
                  </a:moveTo>
                  <a:lnTo>
                    <a:pt x="398884" y="70140"/>
                  </a:lnTo>
                  <a:lnTo>
                    <a:pt x="409562" y="73218"/>
                  </a:lnTo>
                  <a:lnTo>
                    <a:pt x="444219" y="73218"/>
                  </a:lnTo>
                  <a:lnTo>
                    <a:pt x="443649" y="70140"/>
                  </a:lnTo>
                  <a:close/>
                </a:path>
              </a:pathLst>
            </a:custGeom>
            <a:solidFill>
              <a:srgbClr val="000000"/>
            </a:solidFill>
          </p:spPr>
          <p:txBody>
            <a:bodyPr wrap="square" lIns="0" tIns="0" rIns="0" bIns="0" rtlCol="0"/>
            <a:lstStyle/>
            <a:p>
              <a:endParaRPr/>
            </a:p>
          </p:txBody>
        </p:sp>
        <p:sp>
          <p:nvSpPr>
            <p:cNvPr id="57" name="object 57"/>
            <p:cNvSpPr/>
            <p:nvPr/>
          </p:nvSpPr>
          <p:spPr>
            <a:xfrm>
              <a:off x="1090656" y="3726755"/>
              <a:ext cx="885190" cy="323215"/>
            </a:xfrm>
            <a:custGeom>
              <a:avLst/>
              <a:gdLst/>
              <a:ahLst/>
              <a:cxnLst/>
              <a:rect l="l" t="t" r="r" b="b"/>
              <a:pathLst>
                <a:path w="885189" h="323214">
                  <a:moveTo>
                    <a:pt x="884858" y="0"/>
                  </a:moveTo>
                  <a:lnTo>
                    <a:pt x="0" y="0"/>
                  </a:lnTo>
                  <a:lnTo>
                    <a:pt x="0" y="323165"/>
                  </a:lnTo>
                  <a:lnTo>
                    <a:pt x="884858" y="323165"/>
                  </a:lnTo>
                  <a:lnTo>
                    <a:pt x="884858" y="0"/>
                  </a:lnTo>
                  <a:close/>
                </a:path>
              </a:pathLst>
            </a:custGeom>
            <a:solidFill>
              <a:srgbClr val="FFFFFF"/>
            </a:solidFill>
          </p:spPr>
          <p:txBody>
            <a:bodyPr wrap="square" lIns="0" tIns="0" rIns="0" bIns="0" rtlCol="0"/>
            <a:lstStyle/>
            <a:p>
              <a:endParaRPr/>
            </a:p>
          </p:txBody>
        </p:sp>
      </p:grpSp>
      <p:sp>
        <p:nvSpPr>
          <p:cNvPr id="58" name="object 58"/>
          <p:cNvSpPr txBox="1"/>
          <p:nvPr/>
        </p:nvSpPr>
        <p:spPr>
          <a:xfrm>
            <a:off x="1077956" y="3687571"/>
            <a:ext cx="90170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Times New Roman"/>
                <a:cs typeface="Times New Roman"/>
              </a:rPr>
              <a:t>worksFor</a:t>
            </a:r>
            <a:endParaRPr sz="1800">
              <a:latin typeface="Times New Roman"/>
              <a:cs typeface="Times New Roman"/>
            </a:endParaRPr>
          </a:p>
        </p:txBody>
      </p:sp>
      <p:sp>
        <p:nvSpPr>
          <p:cNvPr id="59" name="object 59"/>
          <p:cNvSpPr txBox="1"/>
          <p:nvPr/>
        </p:nvSpPr>
        <p:spPr>
          <a:xfrm>
            <a:off x="3955116" y="4091940"/>
            <a:ext cx="1400175"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Times New Roman"/>
                <a:cs typeface="Times New Roman"/>
              </a:rPr>
              <a:t>Liverpool</a:t>
            </a:r>
            <a:r>
              <a:rPr sz="2000" spc="-70" dirty="0">
                <a:latin typeface="Times New Roman"/>
                <a:cs typeface="Times New Roman"/>
              </a:rPr>
              <a:t> </a:t>
            </a:r>
            <a:r>
              <a:rPr sz="2000" dirty="0">
                <a:latin typeface="Times New Roman"/>
                <a:cs typeface="Times New Roman"/>
              </a:rPr>
              <a:t>FC</a:t>
            </a:r>
            <a:endParaRPr sz="2000">
              <a:latin typeface="Times New Roman"/>
              <a:cs typeface="Times New Roman"/>
            </a:endParaRPr>
          </a:p>
        </p:txBody>
      </p:sp>
      <p:grpSp>
        <p:nvGrpSpPr>
          <p:cNvPr id="60" name="object 60"/>
          <p:cNvGrpSpPr/>
          <p:nvPr/>
        </p:nvGrpSpPr>
        <p:grpSpPr>
          <a:xfrm>
            <a:off x="4325111" y="2563367"/>
            <a:ext cx="2185670" cy="1838325"/>
            <a:chOff x="4325111" y="2563367"/>
            <a:chExt cx="2185670" cy="1838325"/>
          </a:xfrm>
        </p:grpSpPr>
        <p:pic>
          <p:nvPicPr>
            <p:cNvPr id="61" name="object 61"/>
            <p:cNvPicPr/>
            <p:nvPr/>
          </p:nvPicPr>
          <p:blipFill>
            <a:blip r:embed="rId11" cstate="print"/>
            <a:stretch>
              <a:fillRect/>
            </a:stretch>
          </p:blipFill>
          <p:spPr>
            <a:xfrm>
              <a:off x="4325111" y="2563367"/>
              <a:ext cx="560832" cy="569976"/>
            </a:xfrm>
            <a:prstGeom prst="rect">
              <a:avLst/>
            </a:prstGeom>
          </p:spPr>
        </p:pic>
        <p:sp>
          <p:nvSpPr>
            <p:cNvPr id="62" name="object 62"/>
            <p:cNvSpPr/>
            <p:nvPr/>
          </p:nvSpPr>
          <p:spPr>
            <a:xfrm>
              <a:off x="4362518" y="2601249"/>
              <a:ext cx="431800" cy="443230"/>
            </a:xfrm>
            <a:custGeom>
              <a:avLst/>
              <a:gdLst/>
              <a:ahLst/>
              <a:cxnLst/>
              <a:rect l="l" t="t" r="r" b="b"/>
              <a:pathLst>
                <a:path w="431800" h="443230">
                  <a:moveTo>
                    <a:pt x="0" y="221476"/>
                  </a:moveTo>
                  <a:lnTo>
                    <a:pt x="5698" y="170693"/>
                  </a:lnTo>
                  <a:lnTo>
                    <a:pt x="21931" y="124076"/>
                  </a:lnTo>
                  <a:lnTo>
                    <a:pt x="47402" y="82954"/>
                  </a:lnTo>
                  <a:lnTo>
                    <a:pt x="80817" y="48655"/>
                  </a:lnTo>
                  <a:lnTo>
                    <a:pt x="120881" y="22511"/>
                  </a:lnTo>
                  <a:lnTo>
                    <a:pt x="166298" y="5849"/>
                  </a:lnTo>
                  <a:lnTo>
                    <a:pt x="215773" y="0"/>
                  </a:lnTo>
                  <a:lnTo>
                    <a:pt x="265247" y="5849"/>
                  </a:lnTo>
                  <a:lnTo>
                    <a:pt x="310664" y="22511"/>
                  </a:lnTo>
                  <a:lnTo>
                    <a:pt x="350727" y="48655"/>
                  </a:lnTo>
                  <a:lnTo>
                    <a:pt x="384143" y="82954"/>
                  </a:lnTo>
                  <a:lnTo>
                    <a:pt x="409614" y="124076"/>
                  </a:lnTo>
                  <a:lnTo>
                    <a:pt x="425847" y="170693"/>
                  </a:lnTo>
                  <a:lnTo>
                    <a:pt x="431546" y="221476"/>
                  </a:lnTo>
                  <a:lnTo>
                    <a:pt x="425847" y="272258"/>
                  </a:lnTo>
                  <a:lnTo>
                    <a:pt x="409614" y="318875"/>
                  </a:lnTo>
                  <a:lnTo>
                    <a:pt x="384143" y="359997"/>
                  </a:lnTo>
                  <a:lnTo>
                    <a:pt x="350727" y="394296"/>
                  </a:lnTo>
                  <a:lnTo>
                    <a:pt x="310664" y="420440"/>
                  </a:lnTo>
                  <a:lnTo>
                    <a:pt x="265247" y="437102"/>
                  </a:lnTo>
                  <a:lnTo>
                    <a:pt x="215773" y="442952"/>
                  </a:lnTo>
                  <a:lnTo>
                    <a:pt x="166298" y="437102"/>
                  </a:lnTo>
                  <a:lnTo>
                    <a:pt x="120881" y="420440"/>
                  </a:lnTo>
                  <a:lnTo>
                    <a:pt x="80817" y="394296"/>
                  </a:lnTo>
                  <a:lnTo>
                    <a:pt x="47402" y="359997"/>
                  </a:lnTo>
                  <a:lnTo>
                    <a:pt x="21931" y="318875"/>
                  </a:lnTo>
                  <a:lnTo>
                    <a:pt x="5698" y="272258"/>
                  </a:lnTo>
                  <a:lnTo>
                    <a:pt x="0" y="221476"/>
                  </a:lnTo>
                  <a:close/>
                </a:path>
              </a:pathLst>
            </a:custGeom>
            <a:ln w="22225">
              <a:solidFill>
                <a:srgbClr val="000000"/>
              </a:solidFill>
            </a:ln>
          </p:spPr>
          <p:txBody>
            <a:bodyPr wrap="square" lIns="0" tIns="0" rIns="0" bIns="0" rtlCol="0"/>
            <a:lstStyle/>
            <a:p>
              <a:endParaRPr/>
            </a:p>
          </p:txBody>
        </p:sp>
        <p:sp>
          <p:nvSpPr>
            <p:cNvPr id="63" name="object 63"/>
            <p:cNvSpPr/>
            <p:nvPr/>
          </p:nvSpPr>
          <p:spPr>
            <a:xfrm>
              <a:off x="4514792" y="3067084"/>
              <a:ext cx="127000" cy="647700"/>
            </a:xfrm>
            <a:custGeom>
              <a:avLst/>
              <a:gdLst/>
              <a:ahLst/>
              <a:cxnLst/>
              <a:rect l="l" t="t" r="r" b="b"/>
              <a:pathLst>
                <a:path w="127000" h="647700">
                  <a:moveTo>
                    <a:pt x="63500" y="76200"/>
                  </a:moveTo>
                  <a:lnTo>
                    <a:pt x="52387" y="85089"/>
                  </a:lnTo>
                  <a:lnTo>
                    <a:pt x="52386" y="647141"/>
                  </a:lnTo>
                  <a:lnTo>
                    <a:pt x="74611" y="647141"/>
                  </a:lnTo>
                  <a:lnTo>
                    <a:pt x="74612" y="85089"/>
                  </a:lnTo>
                  <a:lnTo>
                    <a:pt x="63500" y="76200"/>
                  </a:lnTo>
                  <a:close/>
                </a:path>
                <a:path w="127000" h="647700">
                  <a:moveTo>
                    <a:pt x="63500" y="0"/>
                  </a:moveTo>
                  <a:lnTo>
                    <a:pt x="0" y="127000"/>
                  </a:lnTo>
                  <a:lnTo>
                    <a:pt x="52387" y="85090"/>
                  </a:lnTo>
                  <a:lnTo>
                    <a:pt x="52387" y="76200"/>
                  </a:lnTo>
                  <a:lnTo>
                    <a:pt x="101600" y="76200"/>
                  </a:lnTo>
                  <a:lnTo>
                    <a:pt x="63500" y="0"/>
                  </a:lnTo>
                  <a:close/>
                </a:path>
                <a:path w="127000" h="647700">
                  <a:moveTo>
                    <a:pt x="101600" y="76200"/>
                  </a:moveTo>
                  <a:lnTo>
                    <a:pt x="74612" y="76200"/>
                  </a:lnTo>
                  <a:lnTo>
                    <a:pt x="74612" y="85090"/>
                  </a:lnTo>
                  <a:lnTo>
                    <a:pt x="127000" y="127000"/>
                  </a:lnTo>
                  <a:lnTo>
                    <a:pt x="101600" y="76200"/>
                  </a:lnTo>
                  <a:close/>
                </a:path>
                <a:path w="127000" h="647700">
                  <a:moveTo>
                    <a:pt x="63500" y="76200"/>
                  </a:moveTo>
                  <a:lnTo>
                    <a:pt x="52387" y="76200"/>
                  </a:lnTo>
                  <a:lnTo>
                    <a:pt x="52387" y="85090"/>
                  </a:lnTo>
                  <a:lnTo>
                    <a:pt x="63500" y="76200"/>
                  </a:lnTo>
                  <a:close/>
                </a:path>
                <a:path w="127000" h="647700">
                  <a:moveTo>
                    <a:pt x="74612" y="76200"/>
                  </a:moveTo>
                  <a:lnTo>
                    <a:pt x="63500" y="76200"/>
                  </a:lnTo>
                  <a:lnTo>
                    <a:pt x="74612" y="85089"/>
                  </a:lnTo>
                  <a:lnTo>
                    <a:pt x="74612" y="76200"/>
                  </a:lnTo>
                  <a:close/>
                </a:path>
              </a:pathLst>
            </a:custGeom>
            <a:solidFill>
              <a:srgbClr val="000000"/>
            </a:solidFill>
          </p:spPr>
          <p:txBody>
            <a:bodyPr wrap="square" lIns="0" tIns="0" rIns="0" bIns="0" rtlCol="0"/>
            <a:lstStyle/>
            <a:p>
              <a:endParaRPr/>
            </a:p>
          </p:txBody>
        </p:sp>
        <p:sp>
          <p:nvSpPr>
            <p:cNvPr id="64" name="object 64"/>
            <p:cNvSpPr/>
            <p:nvPr/>
          </p:nvSpPr>
          <p:spPr>
            <a:xfrm>
              <a:off x="4996987" y="2755680"/>
              <a:ext cx="299085" cy="301625"/>
            </a:xfrm>
            <a:custGeom>
              <a:avLst/>
              <a:gdLst/>
              <a:ahLst/>
              <a:cxnLst/>
              <a:rect l="l" t="t" r="r" b="b"/>
              <a:pathLst>
                <a:path w="299085" h="301625">
                  <a:moveTo>
                    <a:pt x="298890" y="0"/>
                  </a:moveTo>
                  <a:lnTo>
                    <a:pt x="0" y="0"/>
                  </a:lnTo>
                  <a:lnTo>
                    <a:pt x="0" y="301282"/>
                  </a:lnTo>
                  <a:lnTo>
                    <a:pt x="298890" y="301282"/>
                  </a:lnTo>
                  <a:lnTo>
                    <a:pt x="298890" y="0"/>
                  </a:lnTo>
                  <a:close/>
                </a:path>
              </a:pathLst>
            </a:custGeom>
            <a:solidFill>
              <a:srgbClr val="FFFFFF"/>
            </a:solidFill>
          </p:spPr>
          <p:txBody>
            <a:bodyPr wrap="square" lIns="0" tIns="0" rIns="0" bIns="0" rtlCol="0"/>
            <a:lstStyle/>
            <a:p>
              <a:endParaRPr/>
            </a:p>
          </p:txBody>
        </p:sp>
        <p:pic>
          <p:nvPicPr>
            <p:cNvPr id="65" name="object 65"/>
            <p:cNvPicPr/>
            <p:nvPr/>
          </p:nvPicPr>
          <p:blipFill>
            <a:blip r:embed="rId12" cstate="print"/>
            <a:stretch>
              <a:fillRect/>
            </a:stretch>
          </p:blipFill>
          <p:spPr>
            <a:xfrm>
              <a:off x="5952744" y="3831335"/>
              <a:ext cx="557783" cy="569976"/>
            </a:xfrm>
            <a:prstGeom prst="rect">
              <a:avLst/>
            </a:prstGeom>
          </p:spPr>
        </p:pic>
        <p:sp>
          <p:nvSpPr>
            <p:cNvPr id="66" name="object 66"/>
            <p:cNvSpPr/>
            <p:nvPr/>
          </p:nvSpPr>
          <p:spPr>
            <a:xfrm>
              <a:off x="5987872" y="3867363"/>
              <a:ext cx="431800" cy="443230"/>
            </a:xfrm>
            <a:custGeom>
              <a:avLst/>
              <a:gdLst/>
              <a:ahLst/>
              <a:cxnLst/>
              <a:rect l="l" t="t" r="r" b="b"/>
              <a:pathLst>
                <a:path w="431800" h="443229">
                  <a:moveTo>
                    <a:pt x="0" y="221476"/>
                  </a:moveTo>
                  <a:lnTo>
                    <a:pt x="5698" y="170693"/>
                  </a:lnTo>
                  <a:lnTo>
                    <a:pt x="21931" y="124076"/>
                  </a:lnTo>
                  <a:lnTo>
                    <a:pt x="47402" y="82954"/>
                  </a:lnTo>
                  <a:lnTo>
                    <a:pt x="80817" y="48655"/>
                  </a:lnTo>
                  <a:lnTo>
                    <a:pt x="120881" y="22511"/>
                  </a:lnTo>
                  <a:lnTo>
                    <a:pt x="166298" y="5849"/>
                  </a:lnTo>
                  <a:lnTo>
                    <a:pt x="215773" y="0"/>
                  </a:lnTo>
                  <a:lnTo>
                    <a:pt x="265247" y="5849"/>
                  </a:lnTo>
                  <a:lnTo>
                    <a:pt x="310664" y="22511"/>
                  </a:lnTo>
                  <a:lnTo>
                    <a:pt x="350727" y="48655"/>
                  </a:lnTo>
                  <a:lnTo>
                    <a:pt x="384143" y="82954"/>
                  </a:lnTo>
                  <a:lnTo>
                    <a:pt x="409614" y="124076"/>
                  </a:lnTo>
                  <a:lnTo>
                    <a:pt x="425847" y="170693"/>
                  </a:lnTo>
                  <a:lnTo>
                    <a:pt x="431546" y="221476"/>
                  </a:lnTo>
                  <a:lnTo>
                    <a:pt x="425847" y="272258"/>
                  </a:lnTo>
                  <a:lnTo>
                    <a:pt x="409614" y="318875"/>
                  </a:lnTo>
                  <a:lnTo>
                    <a:pt x="384143" y="359997"/>
                  </a:lnTo>
                  <a:lnTo>
                    <a:pt x="350727" y="394296"/>
                  </a:lnTo>
                  <a:lnTo>
                    <a:pt x="310664" y="420440"/>
                  </a:lnTo>
                  <a:lnTo>
                    <a:pt x="265247" y="437102"/>
                  </a:lnTo>
                  <a:lnTo>
                    <a:pt x="215773" y="442952"/>
                  </a:lnTo>
                  <a:lnTo>
                    <a:pt x="166298" y="437102"/>
                  </a:lnTo>
                  <a:lnTo>
                    <a:pt x="120881" y="420440"/>
                  </a:lnTo>
                  <a:lnTo>
                    <a:pt x="80817" y="394296"/>
                  </a:lnTo>
                  <a:lnTo>
                    <a:pt x="47402" y="359997"/>
                  </a:lnTo>
                  <a:lnTo>
                    <a:pt x="21931" y="318875"/>
                  </a:lnTo>
                  <a:lnTo>
                    <a:pt x="5698" y="272258"/>
                  </a:lnTo>
                  <a:lnTo>
                    <a:pt x="0" y="221476"/>
                  </a:lnTo>
                  <a:close/>
                </a:path>
              </a:pathLst>
            </a:custGeom>
            <a:ln w="22225">
              <a:solidFill>
                <a:srgbClr val="000000"/>
              </a:solidFill>
            </a:ln>
          </p:spPr>
          <p:txBody>
            <a:bodyPr wrap="square" lIns="0" tIns="0" rIns="0" bIns="0" rtlCol="0"/>
            <a:lstStyle/>
            <a:p>
              <a:endParaRPr/>
            </a:p>
          </p:txBody>
        </p:sp>
      </p:grpSp>
      <p:sp>
        <p:nvSpPr>
          <p:cNvPr id="67" name="object 67"/>
          <p:cNvSpPr txBox="1"/>
          <p:nvPr/>
        </p:nvSpPr>
        <p:spPr>
          <a:xfrm>
            <a:off x="4169670" y="2261108"/>
            <a:ext cx="92710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Times New Roman"/>
                <a:cs typeface="Times New Roman"/>
              </a:rPr>
              <a:t>Liverpool</a:t>
            </a:r>
            <a:endParaRPr sz="1800">
              <a:latin typeface="Times New Roman"/>
              <a:cs typeface="Times New Roman"/>
            </a:endParaRPr>
          </a:p>
        </p:txBody>
      </p:sp>
      <p:sp>
        <p:nvSpPr>
          <p:cNvPr id="68" name="object 68"/>
          <p:cNvSpPr txBox="1"/>
          <p:nvPr/>
        </p:nvSpPr>
        <p:spPr>
          <a:xfrm>
            <a:off x="4984287" y="2718308"/>
            <a:ext cx="3435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Times New Roman"/>
                <a:cs typeface="Times New Roman"/>
              </a:rPr>
              <a:t>isA</a:t>
            </a:r>
            <a:endParaRPr sz="1800">
              <a:latin typeface="Times New Roman"/>
              <a:cs typeface="Times New Roman"/>
            </a:endParaRPr>
          </a:p>
        </p:txBody>
      </p:sp>
      <p:grpSp>
        <p:nvGrpSpPr>
          <p:cNvPr id="69" name="object 69"/>
          <p:cNvGrpSpPr/>
          <p:nvPr/>
        </p:nvGrpSpPr>
        <p:grpSpPr>
          <a:xfrm>
            <a:off x="4244663" y="3267232"/>
            <a:ext cx="1673860" cy="826769"/>
            <a:chOff x="4244663" y="3267232"/>
            <a:chExt cx="1673860" cy="826769"/>
          </a:xfrm>
        </p:grpSpPr>
        <p:sp>
          <p:nvSpPr>
            <p:cNvPr id="70" name="object 70"/>
            <p:cNvSpPr/>
            <p:nvPr/>
          </p:nvSpPr>
          <p:spPr>
            <a:xfrm>
              <a:off x="4793014" y="3924638"/>
              <a:ext cx="1125220" cy="169545"/>
            </a:xfrm>
            <a:custGeom>
              <a:avLst/>
              <a:gdLst/>
              <a:ahLst/>
              <a:cxnLst/>
              <a:rect l="l" t="t" r="r" b="b"/>
              <a:pathLst>
                <a:path w="1125220" h="169545">
                  <a:moveTo>
                    <a:pt x="1039197" y="120776"/>
                  </a:moveTo>
                  <a:lnTo>
                    <a:pt x="992524" y="168968"/>
                  </a:lnTo>
                  <a:lnTo>
                    <a:pt x="1114970" y="121616"/>
                  </a:lnTo>
                  <a:lnTo>
                    <a:pt x="1048048" y="121616"/>
                  </a:lnTo>
                  <a:lnTo>
                    <a:pt x="1039197" y="120776"/>
                  </a:lnTo>
                  <a:close/>
                </a:path>
                <a:path w="1125220" h="169545">
                  <a:moveTo>
                    <a:pt x="1041297" y="98650"/>
                  </a:moveTo>
                  <a:lnTo>
                    <a:pt x="1049097" y="110553"/>
                  </a:lnTo>
                  <a:lnTo>
                    <a:pt x="1039197" y="120776"/>
                  </a:lnTo>
                  <a:lnTo>
                    <a:pt x="1048048" y="121616"/>
                  </a:lnTo>
                  <a:lnTo>
                    <a:pt x="1050147" y="99490"/>
                  </a:lnTo>
                  <a:lnTo>
                    <a:pt x="1041297" y="98650"/>
                  </a:lnTo>
                  <a:close/>
                </a:path>
                <a:path w="1125220" h="169545">
                  <a:moveTo>
                    <a:pt x="1004525" y="42537"/>
                  </a:moveTo>
                  <a:lnTo>
                    <a:pt x="1041297" y="98650"/>
                  </a:lnTo>
                  <a:lnTo>
                    <a:pt x="1050147" y="99490"/>
                  </a:lnTo>
                  <a:lnTo>
                    <a:pt x="1048048" y="121616"/>
                  </a:lnTo>
                  <a:lnTo>
                    <a:pt x="1114970" y="121616"/>
                  </a:lnTo>
                  <a:lnTo>
                    <a:pt x="1124957" y="117754"/>
                  </a:lnTo>
                  <a:lnTo>
                    <a:pt x="1004525" y="42537"/>
                  </a:lnTo>
                  <a:close/>
                </a:path>
                <a:path w="1125220" h="169545">
                  <a:moveTo>
                    <a:pt x="2100" y="0"/>
                  </a:moveTo>
                  <a:lnTo>
                    <a:pt x="0" y="22125"/>
                  </a:lnTo>
                  <a:lnTo>
                    <a:pt x="1039197" y="120776"/>
                  </a:lnTo>
                  <a:lnTo>
                    <a:pt x="1049097" y="110553"/>
                  </a:lnTo>
                  <a:lnTo>
                    <a:pt x="1041297" y="98650"/>
                  </a:lnTo>
                  <a:lnTo>
                    <a:pt x="2100" y="0"/>
                  </a:lnTo>
                  <a:close/>
                </a:path>
              </a:pathLst>
            </a:custGeom>
            <a:solidFill>
              <a:srgbClr val="000000"/>
            </a:solidFill>
          </p:spPr>
          <p:txBody>
            <a:bodyPr wrap="square" lIns="0" tIns="0" rIns="0" bIns="0" rtlCol="0"/>
            <a:lstStyle/>
            <a:p>
              <a:endParaRPr/>
            </a:p>
          </p:txBody>
        </p:sp>
        <p:sp>
          <p:nvSpPr>
            <p:cNvPr id="71" name="object 71"/>
            <p:cNvSpPr/>
            <p:nvPr/>
          </p:nvSpPr>
          <p:spPr>
            <a:xfrm>
              <a:off x="4244663" y="3267232"/>
              <a:ext cx="718185" cy="323215"/>
            </a:xfrm>
            <a:custGeom>
              <a:avLst/>
              <a:gdLst/>
              <a:ahLst/>
              <a:cxnLst/>
              <a:rect l="l" t="t" r="r" b="b"/>
              <a:pathLst>
                <a:path w="718185" h="323214">
                  <a:moveTo>
                    <a:pt x="718145" y="0"/>
                  </a:moveTo>
                  <a:lnTo>
                    <a:pt x="0" y="0"/>
                  </a:lnTo>
                  <a:lnTo>
                    <a:pt x="0" y="323165"/>
                  </a:lnTo>
                  <a:lnTo>
                    <a:pt x="718145" y="323165"/>
                  </a:lnTo>
                  <a:lnTo>
                    <a:pt x="718145" y="0"/>
                  </a:lnTo>
                  <a:close/>
                </a:path>
              </a:pathLst>
            </a:custGeom>
            <a:solidFill>
              <a:srgbClr val="FFFFFF"/>
            </a:solidFill>
          </p:spPr>
          <p:txBody>
            <a:bodyPr wrap="square" lIns="0" tIns="0" rIns="0" bIns="0" rtlCol="0"/>
            <a:lstStyle/>
            <a:p>
              <a:endParaRPr/>
            </a:p>
          </p:txBody>
        </p:sp>
      </p:grpSp>
      <p:sp>
        <p:nvSpPr>
          <p:cNvPr id="72" name="object 72"/>
          <p:cNvSpPr txBox="1"/>
          <p:nvPr/>
        </p:nvSpPr>
        <p:spPr>
          <a:xfrm>
            <a:off x="4231963" y="3230371"/>
            <a:ext cx="73660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Times New Roman"/>
                <a:cs typeface="Times New Roman"/>
              </a:rPr>
              <a:t>basedIn</a:t>
            </a:r>
            <a:endParaRPr sz="1800">
              <a:latin typeface="Times New Roman"/>
              <a:cs typeface="Times New Roman"/>
            </a:endParaRPr>
          </a:p>
        </p:txBody>
      </p:sp>
      <p:sp>
        <p:nvSpPr>
          <p:cNvPr id="73" name="object 73"/>
          <p:cNvSpPr txBox="1"/>
          <p:nvPr/>
        </p:nvSpPr>
        <p:spPr>
          <a:xfrm>
            <a:off x="5691841" y="3299459"/>
            <a:ext cx="462280"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Times New Roman"/>
                <a:cs typeface="Times New Roman"/>
              </a:rPr>
              <a:t>C</a:t>
            </a:r>
            <a:r>
              <a:rPr sz="2000" spc="-10" dirty="0">
                <a:latin typeface="Times New Roman"/>
                <a:cs typeface="Times New Roman"/>
              </a:rPr>
              <a:t>it</a:t>
            </a:r>
            <a:r>
              <a:rPr sz="2000" dirty="0">
                <a:latin typeface="Times New Roman"/>
                <a:cs typeface="Times New Roman"/>
              </a:rPr>
              <a:t>y</a:t>
            </a:r>
            <a:endParaRPr sz="2000">
              <a:latin typeface="Times New Roman"/>
              <a:cs typeface="Times New Roman"/>
            </a:endParaRPr>
          </a:p>
        </p:txBody>
      </p:sp>
      <p:sp>
        <p:nvSpPr>
          <p:cNvPr id="74" name="object 74"/>
          <p:cNvSpPr/>
          <p:nvPr/>
        </p:nvSpPr>
        <p:spPr>
          <a:xfrm>
            <a:off x="2724325" y="4250020"/>
            <a:ext cx="540385" cy="354330"/>
          </a:xfrm>
          <a:custGeom>
            <a:avLst/>
            <a:gdLst/>
            <a:ahLst/>
            <a:cxnLst/>
            <a:rect l="l" t="t" r="r" b="b"/>
            <a:pathLst>
              <a:path w="540385" h="354329">
                <a:moveTo>
                  <a:pt x="540212" y="0"/>
                </a:moveTo>
                <a:lnTo>
                  <a:pt x="0" y="0"/>
                </a:lnTo>
                <a:lnTo>
                  <a:pt x="0" y="353943"/>
                </a:lnTo>
                <a:lnTo>
                  <a:pt x="540212" y="353943"/>
                </a:lnTo>
                <a:lnTo>
                  <a:pt x="540212" y="0"/>
                </a:lnTo>
                <a:close/>
              </a:path>
            </a:pathLst>
          </a:custGeom>
          <a:solidFill>
            <a:srgbClr val="FFFFFF"/>
          </a:solidFill>
        </p:spPr>
        <p:txBody>
          <a:bodyPr wrap="square" lIns="0" tIns="0" rIns="0" bIns="0" rtlCol="0"/>
          <a:lstStyle/>
          <a:p>
            <a:endParaRPr/>
          </a:p>
        </p:txBody>
      </p:sp>
      <p:sp>
        <p:nvSpPr>
          <p:cNvPr id="75" name="object 75"/>
          <p:cNvSpPr txBox="1"/>
          <p:nvPr/>
        </p:nvSpPr>
        <p:spPr>
          <a:xfrm>
            <a:off x="2711625" y="4210811"/>
            <a:ext cx="560705"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Times New Roman"/>
                <a:cs typeface="Times New Roman"/>
              </a:rPr>
              <a:t>M</a:t>
            </a:r>
            <a:r>
              <a:rPr sz="2000" spc="-10" dirty="0">
                <a:latin typeface="Times New Roman"/>
                <a:cs typeface="Times New Roman"/>
              </a:rPr>
              <a:t>i</a:t>
            </a:r>
            <a:r>
              <a:rPr sz="2000" dirty="0">
                <a:latin typeface="Times New Roman"/>
                <a:cs typeface="Times New Roman"/>
              </a:rPr>
              <a:t>ke</a:t>
            </a:r>
            <a:endParaRPr sz="2000">
              <a:latin typeface="Times New Roman"/>
              <a:cs typeface="Times New Roman"/>
            </a:endParaRPr>
          </a:p>
        </p:txBody>
      </p:sp>
      <p:sp>
        <p:nvSpPr>
          <p:cNvPr id="76" name="object 76"/>
          <p:cNvSpPr txBox="1"/>
          <p:nvPr/>
        </p:nvSpPr>
        <p:spPr>
          <a:xfrm>
            <a:off x="3574125" y="4399718"/>
            <a:ext cx="337185" cy="301625"/>
          </a:xfrm>
          <a:prstGeom prst="rect">
            <a:avLst/>
          </a:prstGeom>
          <a:solidFill>
            <a:srgbClr val="FFFFFF"/>
          </a:solidFill>
        </p:spPr>
        <p:txBody>
          <a:bodyPr vert="horz" wrap="square" lIns="0" tIns="0" rIns="0" bIns="0" rtlCol="0">
            <a:spAutoFit/>
          </a:bodyPr>
          <a:lstStyle/>
          <a:p>
            <a:pPr>
              <a:lnSpc>
                <a:spcPts val="1955"/>
              </a:lnSpc>
            </a:pPr>
            <a:r>
              <a:rPr sz="1800" spc="-5" dirty="0">
                <a:latin typeface="Times New Roman"/>
                <a:cs typeface="Times New Roman"/>
              </a:rPr>
              <a:t>isA</a:t>
            </a:r>
            <a:endParaRPr sz="1800">
              <a:latin typeface="Times New Roman"/>
              <a:cs typeface="Times New Roman"/>
            </a:endParaRPr>
          </a:p>
        </p:txBody>
      </p:sp>
      <p:sp>
        <p:nvSpPr>
          <p:cNvPr id="77" name="object 77"/>
          <p:cNvSpPr/>
          <p:nvPr/>
        </p:nvSpPr>
        <p:spPr>
          <a:xfrm>
            <a:off x="3133735" y="2822724"/>
            <a:ext cx="1229360" cy="1013460"/>
          </a:xfrm>
          <a:custGeom>
            <a:avLst/>
            <a:gdLst/>
            <a:ahLst/>
            <a:cxnLst/>
            <a:rect l="l" t="t" r="r" b="b"/>
            <a:pathLst>
              <a:path w="1229360" h="1013460">
                <a:moveTo>
                  <a:pt x="1155998" y="45453"/>
                </a:moveTo>
                <a:lnTo>
                  <a:pt x="0" y="995850"/>
                </a:lnTo>
                <a:lnTo>
                  <a:pt x="14113" y="1013018"/>
                </a:lnTo>
                <a:lnTo>
                  <a:pt x="1170112" y="62623"/>
                </a:lnTo>
                <a:lnTo>
                  <a:pt x="1169922" y="48391"/>
                </a:lnTo>
                <a:lnTo>
                  <a:pt x="1155998" y="45453"/>
                </a:lnTo>
                <a:close/>
              </a:path>
              <a:path w="1229360" h="1013460">
                <a:moveTo>
                  <a:pt x="1211051" y="39808"/>
                </a:moveTo>
                <a:lnTo>
                  <a:pt x="1162865" y="39808"/>
                </a:lnTo>
                <a:lnTo>
                  <a:pt x="1176980" y="56977"/>
                </a:lnTo>
                <a:lnTo>
                  <a:pt x="1170112" y="62623"/>
                </a:lnTo>
                <a:lnTo>
                  <a:pt x="1171008" y="129705"/>
                </a:lnTo>
                <a:lnTo>
                  <a:pt x="1211051" y="39808"/>
                </a:lnTo>
                <a:close/>
              </a:path>
              <a:path w="1229360" h="1013460">
                <a:moveTo>
                  <a:pt x="1169922" y="48392"/>
                </a:moveTo>
                <a:lnTo>
                  <a:pt x="1170112" y="62623"/>
                </a:lnTo>
                <a:lnTo>
                  <a:pt x="1176980" y="56977"/>
                </a:lnTo>
                <a:lnTo>
                  <a:pt x="1169922" y="48392"/>
                </a:lnTo>
                <a:close/>
              </a:path>
              <a:path w="1229360" h="1013460">
                <a:moveTo>
                  <a:pt x="1162865" y="39808"/>
                </a:moveTo>
                <a:lnTo>
                  <a:pt x="1155998" y="45453"/>
                </a:lnTo>
                <a:lnTo>
                  <a:pt x="1169922" y="48391"/>
                </a:lnTo>
                <a:lnTo>
                  <a:pt x="1162865" y="39808"/>
                </a:lnTo>
                <a:close/>
              </a:path>
              <a:path w="1229360" h="1013460">
                <a:moveTo>
                  <a:pt x="1228783" y="0"/>
                </a:moveTo>
                <a:lnTo>
                  <a:pt x="1090354" y="31602"/>
                </a:lnTo>
                <a:lnTo>
                  <a:pt x="1155998" y="45453"/>
                </a:lnTo>
                <a:lnTo>
                  <a:pt x="1162865" y="39808"/>
                </a:lnTo>
                <a:lnTo>
                  <a:pt x="1211051" y="39808"/>
                </a:lnTo>
                <a:lnTo>
                  <a:pt x="1228783" y="0"/>
                </a:lnTo>
                <a:close/>
              </a:path>
            </a:pathLst>
          </a:custGeom>
          <a:solidFill>
            <a:srgbClr val="000000"/>
          </a:solidFill>
        </p:spPr>
        <p:txBody>
          <a:bodyPr wrap="square" lIns="0" tIns="0" rIns="0" bIns="0" rtlCol="0"/>
          <a:lstStyle/>
          <a:p>
            <a:endParaRPr/>
          </a:p>
        </p:txBody>
      </p:sp>
      <p:sp>
        <p:nvSpPr>
          <p:cNvPr id="78" name="object 78"/>
          <p:cNvSpPr txBox="1"/>
          <p:nvPr/>
        </p:nvSpPr>
        <p:spPr>
          <a:xfrm>
            <a:off x="3351611" y="3145823"/>
            <a:ext cx="769620" cy="323215"/>
          </a:xfrm>
          <a:prstGeom prst="rect">
            <a:avLst/>
          </a:prstGeom>
          <a:solidFill>
            <a:srgbClr val="FFFFFF"/>
          </a:solidFill>
        </p:spPr>
        <p:txBody>
          <a:bodyPr vert="horz" wrap="square" lIns="0" tIns="0" rIns="0" bIns="0" rtlCol="0">
            <a:spAutoFit/>
          </a:bodyPr>
          <a:lstStyle/>
          <a:p>
            <a:pPr>
              <a:lnSpc>
                <a:spcPts val="1964"/>
              </a:lnSpc>
            </a:pPr>
            <a:r>
              <a:rPr sz="1800" dirty="0">
                <a:latin typeface="Times New Roman"/>
                <a:cs typeface="Times New Roman"/>
              </a:rPr>
              <a:t>bornIn</a:t>
            </a:r>
            <a:endParaRPr sz="1800">
              <a:latin typeface="Times New Roman"/>
              <a:cs typeface="Times New Roman"/>
            </a:endParaRPr>
          </a:p>
        </p:txBody>
      </p:sp>
      <p:pic>
        <p:nvPicPr>
          <p:cNvPr id="79" name="object 79"/>
          <p:cNvPicPr/>
          <p:nvPr/>
        </p:nvPicPr>
        <p:blipFill>
          <a:blip r:embed="rId10" cstate="print"/>
          <a:stretch>
            <a:fillRect/>
          </a:stretch>
        </p:blipFill>
        <p:spPr>
          <a:xfrm>
            <a:off x="8401851" y="3756300"/>
            <a:ext cx="114409" cy="119703"/>
          </a:xfrm>
          <a:prstGeom prst="rect">
            <a:avLst/>
          </a:prstGeom>
        </p:spPr>
      </p:pic>
      <p:sp>
        <p:nvSpPr>
          <p:cNvPr id="80" name="object 80"/>
          <p:cNvSpPr txBox="1"/>
          <p:nvPr/>
        </p:nvSpPr>
        <p:spPr>
          <a:xfrm>
            <a:off x="9004610" y="4615179"/>
            <a:ext cx="51244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Times New Roman"/>
                <a:cs typeface="Times New Roman"/>
              </a:rPr>
              <a:t>worksFor</a:t>
            </a:r>
            <a:endParaRPr sz="1000">
              <a:latin typeface="Times New Roman"/>
              <a:cs typeface="Times New Roman"/>
            </a:endParaRPr>
          </a:p>
        </p:txBody>
      </p:sp>
      <p:pic>
        <p:nvPicPr>
          <p:cNvPr id="81" name="object 81"/>
          <p:cNvPicPr/>
          <p:nvPr/>
        </p:nvPicPr>
        <p:blipFill>
          <a:blip r:embed="rId10" cstate="print"/>
          <a:stretch>
            <a:fillRect/>
          </a:stretch>
        </p:blipFill>
        <p:spPr>
          <a:xfrm>
            <a:off x="9076707" y="4830187"/>
            <a:ext cx="114407" cy="119703"/>
          </a:xfrm>
          <a:prstGeom prst="rect">
            <a:avLst/>
          </a:prstGeom>
        </p:spPr>
      </p:pic>
      <p:sp>
        <p:nvSpPr>
          <p:cNvPr id="82" name="object 82"/>
          <p:cNvSpPr txBox="1"/>
          <p:nvPr/>
        </p:nvSpPr>
        <p:spPr>
          <a:xfrm>
            <a:off x="9605174" y="4529835"/>
            <a:ext cx="20193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Times New Roman"/>
                <a:cs typeface="Times New Roman"/>
              </a:rPr>
              <a:t>is</a:t>
            </a:r>
            <a:r>
              <a:rPr sz="1000" dirty="0">
                <a:latin typeface="Times New Roman"/>
                <a:cs typeface="Times New Roman"/>
              </a:rPr>
              <a:t>A</a:t>
            </a:r>
            <a:endParaRPr sz="1000">
              <a:latin typeface="Times New Roman"/>
              <a:cs typeface="Times New Roman"/>
            </a:endParaRPr>
          </a:p>
        </p:txBody>
      </p:sp>
      <p:grpSp>
        <p:nvGrpSpPr>
          <p:cNvPr id="83" name="object 83"/>
          <p:cNvGrpSpPr/>
          <p:nvPr/>
        </p:nvGrpSpPr>
        <p:grpSpPr>
          <a:xfrm>
            <a:off x="8724734" y="3318740"/>
            <a:ext cx="1067435" cy="1916430"/>
            <a:chOff x="8724734" y="3318740"/>
            <a:chExt cx="1067435" cy="1916430"/>
          </a:xfrm>
        </p:grpSpPr>
        <p:pic>
          <p:nvPicPr>
            <p:cNvPr id="84" name="object 84"/>
            <p:cNvPicPr/>
            <p:nvPr/>
          </p:nvPicPr>
          <p:blipFill>
            <a:blip r:embed="rId10" cstate="print"/>
            <a:stretch>
              <a:fillRect/>
            </a:stretch>
          </p:blipFill>
          <p:spPr>
            <a:xfrm>
              <a:off x="9677270" y="4745149"/>
              <a:ext cx="114409" cy="119703"/>
            </a:xfrm>
            <a:prstGeom prst="rect">
              <a:avLst/>
            </a:prstGeom>
          </p:spPr>
        </p:pic>
        <p:pic>
          <p:nvPicPr>
            <p:cNvPr id="85" name="object 85"/>
            <p:cNvPicPr/>
            <p:nvPr/>
          </p:nvPicPr>
          <p:blipFill>
            <a:blip r:embed="rId10" cstate="print"/>
            <a:stretch>
              <a:fillRect/>
            </a:stretch>
          </p:blipFill>
          <p:spPr>
            <a:xfrm>
              <a:off x="8724734" y="5115207"/>
              <a:ext cx="114409" cy="119703"/>
            </a:xfrm>
            <a:prstGeom prst="rect">
              <a:avLst/>
            </a:prstGeom>
          </p:spPr>
        </p:pic>
        <p:pic>
          <p:nvPicPr>
            <p:cNvPr id="86" name="object 86"/>
            <p:cNvPicPr/>
            <p:nvPr/>
          </p:nvPicPr>
          <p:blipFill>
            <a:blip r:embed="rId9" cstate="print"/>
            <a:stretch>
              <a:fillRect/>
            </a:stretch>
          </p:blipFill>
          <p:spPr>
            <a:xfrm>
              <a:off x="9001793" y="4492937"/>
              <a:ext cx="114409" cy="119703"/>
            </a:xfrm>
            <a:prstGeom prst="rect">
              <a:avLst/>
            </a:prstGeom>
          </p:spPr>
        </p:pic>
        <p:pic>
          <p:nvPicPr>
            <p:cNvPr id="87" name="object 87"/>
            <p:cNvPicPr/>
            <p:nvPr/>
          </p:nvPicPr>
          <p:blipFill>
            <a:blip r:embed="rId10" cstate="print"/>
            <a:stretch>
              <a:fillRect/>
            </a:stretch>
          </p:blipFill>
          <p:spPr>
            <a:xfrm>
              <a:off x="9556332" y="3318740"/>
              <a:ext cx="114409" cy="119703"/>
            </a:xfrm>
            <a:prstGeom prst="rect">
              <a:avLst/>
            </a:prstGeom>
          </p:spPr>
        </p:pic>
      </p:grpSp>
      <p:sp>
        <p:nvSpPr>
          <p:cNvPr id="88" name="object 88"/>
          <p:cNvSpPr txBox="1"/>
          <p:nvPr/>
        </p:nvSpPr>
        <p:spPr>
          <a:xfrm>
            <a:off x="9061814" y="5172964"/>
            <a:ext cx="26543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Times New Roman"/>
                <a:cs typeface="Times New Roman"/>
              </a:rPr>
              <a:t>li</a:t>
            </a:r>
            <a:r>
              <a:rPr sz="1000" dirty="0">
                <a:latin typeface="Times New Roman"/>
                <a:cs typeface="Times New Roman"/>
              </a:rPr>
              <a:t>k</a:t>
            </a:r>
            <a:r>
              <a:rPr sz="1000" spc="5" dirty="0">
                <a:latin typeface="Times New Roman"/>
                <a:cs typeface="Times New Roman"/>
              </a:rPr>
              <a:t>e</a:t>
            </a:r>
            <a:r>
              <a:rPr sz="1000" dirty="0">
                <a:latin typeface="Times New Roman"/>
                <a:cs typeface="Times New Roman"/>
              </a:rPr>
              <a:t>s</a:t>
            </a:r>
            <a:endParaRPr sz="1000">
              <a:latin typeface="Times New Roman"/>
              <a:cs typeface="Times New Roman"/>
            </a:endParaRPr>
          </a:p>
        </p:txBody>
      </p:sp>
      <p:pic>
        <p:nvPicPr>
          <p:cNvPr id="89" name="object 89"/>
          <p:cNvPicPr/>
          <p:nvPr/>
        </p:nvPicPr>
        <p:blipFill>
          <a:blip r:embed="rId10" cstate="print"/>
          <a:stretch>
            <a:fillRect/>
          </a:stretch>
        </p:blipFill>
        <p:spPr>
          <a:xfrm>
            <a:off x="9133911" y="5389681"/>
            <a:ext cx="114409" cy="119703"/>
          </a:xfrm>
          <a:prstGeom prst="rect">
            <a:avLst/>
          </a:prstGeom>
        </p:spPr>
      </p:pic>
      <p:sp>
        <p:nvSpPr>
          <p:cNvPr id="90" name="object 90"/>
          <p:cNvSpPr txBox="1"/>
          <p:nvPr/>
        </p:nvSpPr>
        <p:spPr>
          <a:xfrm>
            <a:off x="8320964" y="5090667"/>
            <a:ext cx="365125" cy="177800"/>
          </a:xfrm>
          <a:prstGeom prst="rect">
            <a:avLst/>
          </a:prstGeom>
        </p:spPr>
        <p:txBody>
          <a:bodyPr vert="horz" wrap="square" lIns="0" tIns="12700" rIns="0" bIns="0" rtlCol="0">
            <a:spAutoFit/>
          </a:bodyPr>
          <a:lstStyle/>
          <a:p>
            <a:pPr marL="12700">
              <a:lnSpc>
                <a:spcPct val="100000"/>
              </a:lnSpc>
              <a:spcBef>
                <a:spcPts val="100"/>
              </a:spcBef>
            </a:pPr>
            <a:r>
              <a:rPr sz="1000" dirty="0">
                <a:latin typeface="Times New Roman"/>
                <a:cs typeface="Times New Roman"/>
              </a:rPr>
              <a:t>bornIn</a:t>
            </a:r>
            <a:endParaRPr sz="1000">
              <a:latin typeface="Times New Roman"/>
              <a:cs typeface="Times New Roman"/>
            </a:endParaRPr>
          </a:p>
        </p:txBody>
      </p:sp>
      <p:sp>
        <p:nvSpPr>
          <p:cNvPr id="91" name="object 91"/>
          <p:cNvSpPr txBox="1"/>
          <p:nvPr/>
        </p:nvSpPr>
        <p:spPr>
          <a:xfrm>
            <a:off x="8929696" y="4276852"/>
            <a:ext cx="58420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Times New Roman"/>
                <a:cs typeface="Times New Roman"/>
              </a:rPr>
              <a:t>friendWith</a:t>
            </a:r>
            <a:endParaRPr sz="1000">
              <a:latin typeface="Times New Roman"/>
              <a:cs typeface="Times New Roman"/>
            </a:endParaRPr>
          </a:p>
        </p:txBody>
      </p:sp>
      <p:sp>
        <p:nvSpPr>
          <p:cNvPr id="92" name="object 92"/>
          <p:cNvSpPr txBox="1"/>
          <p:nvPr/>
        </p:nvSpPr>
        <p:spPr>
          <a:xfrm>
            <a:off x="9484235" y="3094227"/>
            <a:ext cx="606425" cy="348615"/>
          </a:xfrm>
          <a:prstGeom prst="rect">
            <a:avLst/>
          </a:prstGeom>
        </p:spPr>
        <p:txBody>
          <a:bodyPr vert="horz" wrap="square" lIns="0" tIns="21590" rIns="0" bIns="0" rtlCol="0">
            <a:spAutoFit/>
          </a:bodyPr>
          <a:lstStyle/>
          <a:p>
            <a:pPr marL="12700">
              <a:lnSpc>
                <a:spcPct val="100000"/>
              </a:lnSpc>
              <a:spcBef>
                <a:spcPts val="170"/>
              </a:spcBef>
            </a:pPr>
            <a:r>
              <a:rPr sz="1000" dirty="0">
                <a:latin typeface="Times New Roman"/>
                <a:cs typeface="Times New Roman"/>
              </a:rPr>
              <a:t>Liverpool</a:t>
            </a:r>
            <a:endParaRPr sz="1000">
              <a:latin typeface="Times New Roman"/>
              <a:cs typeface="Times New Roman"/>
            </a:endParaRPr>
          </a:p>
          <a:p>
            <a:pPr marL="375920">
              <a:lnSpc>
                <a:spcPct val="100000"/>
              </a:lnSpc>
              <a:spcBef>
                <a:spcPts val="75"/>
              </a:spcBef>
            </a:pPr>
            <a:r>
              <a:rPr sz="1000" spc="-5" dirty="0">
                <a:latin typeface="Times New Roman"/>
                <a:cs typeface="Times New Roman"/>
              </a:rPr>
              <a:t>Cit</a:t>
            </a:r>
            <a:r>
              <a:rPr sz="1000" dirty="0">
                <a:latin typeface="Times New Roman"/>
                <a:cs typeface="Times New Roman"/>
              </a:rPr>
              <a:t>y</a:t>
            </a:r>
            <a:endParaRPr sz="1000">
              <a:latin typeface="Times New Roman"/>
              <a:cs typeface="Times New Roman"/>
            </a:endParaRPr>
          </a:p>
        </p:txBody>
      </p:sp>
      <p:grpSp>
        <p:nvGrpSpPr>
          <p:cNvPr id="93" name="object 93"/>
          <p:cNvGrpSpPr/>
          <p:nvPr/>
        </p:nvGrpSpPr>
        <p:grpSpPr>
          <a:xfrm>
            <a:off x="8712031" y="3449179"/>
            <a:ext cx="1327150" cy="232410"/>
            <a:chOff x="8712031" y="3449179"/>
            <a:chExt cx="1327150" cy="232410"/>
          </a:xfrm>
        </p:grpSpPr>
        <p:pic>
          <p:nvPicPr>
            <p:cNvPr id="94" name="object 94"/>
            <p:cNvPicPr/>
            <p:nvPr/>
          </p:nvPicPr>
          <p:blipFill>
            <a:blip r:embed="rId10" cstate="print"/>
            <a:stretch>
              <a:fillRect/>
            </a:stretch>
          </p:blipFill>
          <p:spPr>
            <a:xfrm>
              <a:off x="9924723" y="3449179"/>
              <a:ext cx="114407" cy="119703"/>
            </a:xfrm>
            <a:prstGeom prst="rect">
              <a:avLst/>
            </a:prstGeom>
          </p:spPr>
        </p:pic>
        <p:pic>
          <p:nvPicPr>
            <p:cNvPr id="95" name="object 95"/>
            <p:cNvPicPr/>
            <p:nvPr/>
          </p:nvPicPr>
          <p:blipFill>
            <a:blip r:embed="rId10" cstate="print"/>
            <a:stretch>
              <a:fillRect/>
            </a:stretch>
          </p:blipFill>
          <p:spPr>
            <a:xfrm>
              <a:off x="8712031" y="3561758"/>
              <a:ext cx="114407" cy="119703"/>
            </a:xfrm>
            <a:prstGeom prst="rect">
              <a:avLst/>
            </a:prstGeom>
          </p:spPr>
        </p:pic>
      </p:grpSp>
      <p:sp>
        <p:nvSpPr>
          <p:cNvPr id="96" name="object 96"/>
          <p:cNvSpPr txBox="1"/>
          <p:nvPr/>
        </p:nvSpPr>
        <p:spPr>
          <a:xfrm>
            <a:off x="9443271" y="5084572"/>
            <a:ext cx="422275" cy="177800"/>
          </a:xfrm>
          <a:prstGeom prst="rect">
            <a:avLst/>
          </a:prstGeom>
        </p:spPr>
        <p:txBody>
          <a:bodyPr vert="horz" wrap="square" lIns="0" tIns="12700" rIns="0" bIns="0" rtlCol="0">
            <a:spAutoFit/>
          </a:bodyPr>
          <a:lstStyle/>
          <a:p>
            <a:pPr marL="12700">
              <a:lnSpc>
                <a:spcPct val="100000"/>
              </a:lnSpc>
              <a:spcBef>
                <a:spcPts val="100"/>
              </a:spcBef>
            </a:pPr>
            <a:r>
              <a:rPr sz="1000" dirty="0">
                <a:latin typeface="Times New Roman"/>
                <a:cs typeface="Times New Roman"/>
              </a:rPr>
              <a:t>b</a:t>
            </a:r>
            <a:r>
              <a:rPr sz="1000" spc="5" dirty="0">
                <a:latin typeface="Times New Roman"/>
                <a:cs typeface="Times New Roman"/>
              </a:rPr>
              <a:t>a</a:t>
            </a:r>
            <a:r>
              <a:rPr sz="1000" spc="-5" dirty="0">
                <a:latin typeface="Times New Roman"/>
                <a:cs typeface="Times New Roman"/>
              </a:rPr>
              <a:t>s</a:t>
            </a:r>
            <a:r>
              <a:rPr sz="1000" spc="5" dirty="0">
                <a:latin typeface="Times New Roman"/>
                <a:cs typeface="Times New Roman"/>
              </a:rPr>
              <a:t>e</a:t>
            </a:r>
            <a:r>
              <a:rPr sz="1000" dirty="0">
                <a:latin typeface="Times New Roman"/>
                <a:cs typeface="Times New Roman"/>
              </a:rPr>
              <a:t>dIn</a:t>
            </a:r>
            <a:endParaRPr sz="1000">
              <a:latin typeface="Times New Roman"/>
              <a:cs typeface="Times New Roman"/>
            </a:endParaRPr>
          </a:p>
        </p:txBody>
      </p:sp>
      <p:grpSp>
        <p:nvGrpSpPr>
          <p:cNvPr id="97" name="object 97"/>
          <p:cNvGrpSpPr/>
          <p:nvPr/>
        </p:nvGrpSpPr>
        <p:grpSpPr>
          <a:xfrm>
            <a:off x="8390980" y="3032071"/>
            <a:ext cx="3133725" cy="2087880"/>
            <a:chOff x="8390980" y="3032071"/>
            <a:chExt cx="3133725" cy="2087880"/>
          </a:xfrm>
        </p:grpSpPr>
        <p:pic>
          <p:nvPicPr>
            <p:cNvPr id="98" name="object 98"/>
            <p:cNvPicPr/>
            <p:nvPr/>
          </p:nvPicPr>
          <p:blipFill>
            <a:blip r:embed="rId13" cstate="print"/>
            <a:stretch>
              <a:fillRect/>
            </a:stretch>
          </p:blipFill>
          <p:spPr>
            <a:xfrm>
              <a:off x="9398767" y="4999916"/>
              <a:ext cx="114409" cy="119703"/>
            </a:xfrm>
            <a:prstGeom prst="rect">
              <a:avLst/>
            </a:prstGeom>
          </p:spPr>
        </p:pic>
        <p:sp>
          <p:nvSpPr>
            <p:cNvPr id="99" name="object 99"/>
            <p:cNvSpPr/>
            <p:nvPr/>
          </p:nvSpPr>
          <p:spPr>
            <a:xfrm>
              <a:off x="8390980" y="3032071"/>
              <a:ext cx="839469" cy="97790"/>
            </a:xfrm>
            <a:custGeom>
              <a:avLst/>
              <a:gdLst/>
              <a:ahLst/>
              <a:cxnLst/>
              <a:rect l="l" t="t" r="r" b="b"/>
              <a:pathLst>
                <a:path w="839470" h="97789">
                  <a:moveTo>
                    <a:pt x="85950" y="97702"/>
                  </a:moveTo>
                  <a:lnTo>
                    <a:pt x="85950" y="0"/>
                  </a:lnTo>
                </a:path>
                <a:path w="839470" h="97789">
                  <a:moveTo>
                    <a:pt x="169358" y="97702"/>
                  </a:moveTo>
                  <a:lnTo>
                    <a:pt x="169358" y="0"/>
                  </a:lnTo>
                </a:path>
                <a:path w="839470" h="97789">
                  <a:moveTo>
                    <a:pt x="252765" y="97702"/>
                  </a:moveTo>
                  <a:lnTo>
                    <a:pt x="252765" y="0"/>
                  </a:lnTo>
                </a:path>
                <a:path w="839470" h="97789">
                  <a:moveTo>
                    <a:pt x="336173" y="97702"/>
                  </a:moveTo>
                  <a:lnTo>
                    <a:pt x="336173" y="0"/>
                  </a:lnTo>
                </a:path>
                <a:path w="839470" h="97789">
                  <a:moveTo>
                    <a:pt x="419581" y="97702"/>
                  </a:moveTo>
                  <a:lnTo>
                    <a:pt x="419581" y="0"/>
                  </a:lnTo>
                </a:path>
                <a:path w="839470" h="97789">
                  <a:moveTo>
                    <a:pt x="502989" y="97702"/>
                  </a:moveTo>
                  <a:lnTo>
                    <a:pt x="502989" y="0"/>
                  </a:lnTo>
                </a:path>
                <a:path w="839470" h="97789">
                  <a:moveTo>
                    <a:pt x="586396" y="97702"/>
                  </a:moveTo>
                  <a:lnTo>
                    <a:pt x="586396" y="0"/>
                  </a:lnTo>
                </a:path>
                <a:path w="839470" h="97789">
                  <a:moveTo>
                    <a:pt x="669804" y="97702"/>
                  </a:moveTo>
                  <a:lnTo>
                    <a:pt x="669804" y="0"/>
                  </a:lnTo>
                </a:path>
                <a:path w="839470" h="97789">
                  <a:moveTo>
                    <a:pt x="753212" y="97702"/>
                  </a:moveTo>
                  <a:lnTo>
                    <a:pt x="753212" y="0"/>
                  </a:lnTo>
                </a:path>
                <a:path w="839470" h="97789">
                  <a:moveTo>
                    <a:pt x="2542" y="97702"/>
                  </a:moveTo>
                  <a:lnTo>
                    <a:pt x="2542" y="0"/>
                  </a:lnTo>
                </a:path>
                <a:path w="839470" h="97789">
                  <a:moveTo>
                    <a:pt x="836619" y="97702"/>
                  </a:moveTo>
                  <a:lnTo>
                    <a:pt x="836619" y="0"/>
                  </a:lnTo>
                </a:path>
                <a:path w="839470" h="97789">
                  <a:moveTo>
                    <a:pt x="0" y="95159"/>
                  </a:moveTo>
                  <a:lnTo>
                    <a:pt x="839162" y="95159"/>
                  </a:lnTo>
                </a:path>
                <a:path w="839470" h="97789">
                  <a:moveTo>
                    <a:pt x="0" y="2542"/>
                  </a:moveTo>
                  <a:lnTo>
                    <a:pt x="839162" y="2542"/>
                  </a:lnTo>
                </a:path>
              </a:pathLst>
            </a:custGeom>
            <a:ln w="5085">
              <a:solidFill>
                <a:srgbClr val="000000"/>
              </a:solidFill>
            </a:ln>
          </p:spPr>
          <p:txBody>
            <a:bodyPr wrap="square" lIns="0" tIns="0" rIns="0" bIns="0" rtlCol="0"/>
            <a:lstStyle/>
            <a:p>
              <a:endParaRPr/>
            </a:p>
          </p:txBody>
        </p:sp>
        <p:sp>
          <p:nvSpPr>
            <p:cNvPr id="100" name="object 100"/>
            <p:cNvSpPr/>
            <p:nvPr/>
          </p:nvSpPr>
          <p:spPr>
            <a:xfrm>
              <a:off x="9675263" y="3046364"/>
              <a:ext cx="839469" cy="97790"/>
            </a:xfrm>
            <a:custGeom>
              <a:avLst/>
              <a:gdLst/>
              <a:ahLst/>
              <a:cxnLst/>
              <a:rect l="l" t="t" r="r" b="b"/>
              <a:pathLst>
                <a:path w="839470" h="97789">
                  <a:moveTo>
                    <a:pt x="85950" y="97702"/>
                  </a:moveTo>
                  <a:lnTo>
                    <a:pt x="85950" y="0"/>
                  </a:lnTo>
                </a:path>
                <a:path w="839470" h="97789">
                  <a:moveTo>
                    <a:pt x="169358" y="97702"/>
                  </a:moveTo>
                  <a:lnTo>
                    <a:pt x="169358" y="0"/>
                  </a:lnTo>
                </a:path>
                <a:path w="839470" h="97789">
                  <a:moveTo>
                    <a:pt x="252765" y="97702"/>
                  </a:moveTo>
                  <a:lnTo>
                    <a:pt x="252765" y="0"/>
                  </a:lnTo>
                </a:path>
                <a:path w="839470" h="97789">
                  <a:moveTo>
                    <a:pt x="336173" y="97702"/>
                  </a:moveTo>
                  <a:lnTo>
                    <a:pt x="336173" y="0"/>
                  </a:lnTo>
                </a:path>
                <a:path w="839470" h="97789">
                  <a:moveTo>
                    <a:pt x="419581" y="97702"/>
                  </a:moveTo>
                  <a:lnTo>
                    <a:pt x="419581" y="0"/>
                  </a:lnTo>
                </a:path>
                <a:path w="839470" h="97789">
                  <a:moveTo>
                    <a:pt x="502989" y="97702"/>
                  </a:moveTo>
                  <a:lnTo>
                    <a:pt x="502989" y="0"/>
                  </a:lnTo>
                </a:path>
                <a:path w="839470" h="97789">
                  <a:moveTo>
                    <a:pt x="2542" y="97702"/>
                  </a:moveTo>
                  <a:lnTo>
                    <a:pt x="2542" y="0"/>
                  </a:lnTo>
                </a:path>
                <a:path w="839470" h="97789">
                  <a:moveTo>
                    <a:pt x="586396" y="97702"/>
                  </a:moveTo>
                  <a:lnTo>
                    <a:pt x="586396" y="0"/>
                  </a:lnTo>
                </a:path>
                <a:path w="839470" h="97789">
                  <a:moveTo>
                    <a:pt x="669804" y="97702"/>
                  </a:moveTo>
                  <a:lnTo>
                    <a:pt x="669804" y="0"/>
                  </a:lnTo>
                </a:path>
                <a:path w="839470" h="97789">
                  <a:moveTo>
                    <a:pt x="753212" y="97702"/>
                  </a:moveTo>
                  <a:lnTo>
                    <a:pt x="753212" y="0"/>
                  </a:lnTo>
                </a:path>
                <a:path w="839470" h="97789">
                  <a:moveTo>
                    <a:pt x="836619" y="97702"/>
                  </a:moveTo>
                  <a:lnTo>
                    <a:pt x="836619" y="0"/>
                  </a:lnTo>
                </a:path>
                <a:path w="839470" h="97789">
                  <a:moveTo>
                    <a:pt x="0" y="95159"/>
                  </a:moveTo>
                  <a:lnTo>
                    <a:pt x="839162" y="95159"/>
                  </a:lnTo>
                </a:path>
                <a:path w="839470" h="97789">
                  <a:moveTo>
                    <a:pt x="0" y="2542"/>
                  </a:moveTo>
                  <a:lnTo>
                    <a:pt x="839162" y="2542"/>
                  </a:lnTo>
                </a:path>
              </a:pathLst>
            </a:custGeom>
            <a:ln w="5085">
              <a:solidFill>
                <a:srgbClr val="000000"/>
              </a:solidFill>
            </a:ln>
          </p:spPr>
          <p:txBody>
            <a:bodyPr wrap="square" lIns="0" tIns="0" rIns="0" bIns="0" rtlCol="0"/>
            <a:lstStyle/>
            <a:p>
              <a:endParaRPr/>
            </a:p>
          </p:txBody>
        </p:sp>
        <p:sp>
          <p:nvSpPr>
            <p:cNvPr id="101" name="object 101"/>
            <p:cNvSpPr/>
            <p:nvPr/>
          </p:nvSpPr>
          <p:spPr>
            <a:xfrm>
              <a:off x="10116887" y="3343202"/>
              <a:ext cx="839469" cy="97790"/>
            </a:xfrm>
            <a:custGeom>
              <a:avLst/>
              <a:gdLst/>
              <a:ahLst/>
              <a:cxnLst/>
              <a:rect l="l" t="t" r="r" b="b"/>
              <a:pathLst>
                <a:path w="839470" h="97789">
                  <a:moveTo>
                    <a:pt x="85950" y="97702"/>
                  </a:moveTo>
                  <a:lnTo>
                    <a:pt x="85950" y="0"/>
                  </a:lnTo>
                </a:path>
                <a:path w="839470" h="97789">
                  <a:moveTo>
                    <a:pt x="169358" y="97702"/>
                  </a:moveTo>
                  <a:lnTo>
                    <a:pt x="169358" y="0"/>
                  </a:lnTo>
                </a:path>
                <a:path w="839470" h="97789">
                  <a:moveTo>
                    <a:pt x="252765" y="97702"/>
                  </a:moveTo>
                  <a:lnTo>
                    <a:pt x="252765" y="0"/>
                  </a:lnTo>
                </a:path>
                <a:path w="839470" h="97789">
                  <a:moveTo>
                    <a:pt x="336173" y="97702"/>
                  </a:moveTo>
                  <a:lnTo>
                    <a:pt x="336173" y="0"/>
                  </a:lnTo>
                </a:path>
                <a:path w="839470" h="97789">
                  <a:moveTo>
                    <a:pt x="419581" y="97702"/>
                  </a:moveTo>
                  <a:lnTo>
                    <a:pt x="419581" y="0"/>
                  </a:lnTo>
                </a:path>
                <a:path w="839470" h="97789">
                  <a:moveTo>
                    <a:pt x="2542" y="97702"/>
                  </a:moveTo>
                  <a:lnTo>
                    <a:pt x="2542" y="0"/>
                  </a:lnTo>
                </a:path>
                <a:path w="839470" h="97789">
                  <a:moveTo>
                    <a:pt x="502989" y="97702"/>
                  </a:moveTo>
                  <a:lnTo>
                    <a:pt x="502989" y="0"/>
                  </a:lnTo>
                </a:path>
                <a:path w="839470" h="97789">
                  <a:moveTo>
                    <a:pt x="586396" y="97702"/>
                  </a:moveTo>
                  <a:lnTo>
                    <a:pt x="586396" y="0"/>
                  </a:lnTo>
                </a:path>
                <a:path w="839470" h="97789">
                  <a:moveTo>
                    <a:pt x="669804" y="97702"/>
                  </a:moveTo>
                  <a:lnTo>
                    <a:pt x="669804" y="0"/>
                  </a:lnTo>
                </a:path>
                <a:path w="839470" h="97789">
                  <a:moveTo>
                    <a:pt x="753212" y="97702"/>
                  </a:moveTo>
                  <a:lnTo>
                    <a:pt x="753212" y="0"/>
                  </a:lnTo>
                </a:path>
                <a:path w="839470" h="97789">
                  <a:moveTo>
                    <a:pt x="836619" y="97702"/>
                  </a:moveTo>
                  <a:lnTo>
                    <a:pt x="836619" y="0"/>
                  </a:lnTo>
                </a:path>
                <a:path w="839470" h="97789">
                  <a:moveTo>
                    <a:pt x="0" y="95159"/>
                  </a:moveTo>
                  <a:lnTo>
                    <a:pt x="839162" y="95159"/>
                  </a:lnTo>
                </a:path>
                <a:path w="839470" h="97789">
                  <a:moveTo>
                    <a:pt x="0" y="2542"/>
                  </a:moveTo>
                  <a:lnTo>
                    <a:pt x="839162" y="2542"/>
                  </a:lnTo>
                </a:path>
              </a:pathLst>
            </a:custGeom>
            <a:ln w="5085">
              <a:solidFill>
                <a:srgbClr val="000000"/>
              </a:solidFill>
            </a:ln>
          </p:spPr>
          <p:txBody>
            <a:bodyPr wrap="square" lIns="0" tIns="0" rIns="0" bIns="0" rtlCol="0"/>
            <a:lstStyle/>
            <a:p>
              <a:endParaRPr/>
            </a:p>
          </p:txBody>
        </p:sp>
        <p:sp>
          <p:nvSpPr>
            <p:cNvPr id="102" name="object 102"/>
            <p:cNvSpPr/>
            <p:nvPr/>
          </p:nvSpPr>
          <p:spPr>
            <a:xfrm>
              <a:off x="10427440" y="3819126"/>
              <a:ext cx="839469" cy="97790"/>
            </a:xfrm>
            <a:custGeom>
              <a:avLst/>
              <a:gdLst/>
              <a:ahLst/>
              <a:cxnLst/>
              <a:rect l="l" t="t" r="r" b="b"/>
              <a:pathLst>
                <a:path w="839470" h="97789">
                  <a:moveTo>
                    <a:pt x="85950" y="97702"/>
                  </a:moveTo>
                  <a:lnTo>
                    <a:pt x="85950" y="0"/>
                  </a:lnTo>
                </a:path>
                <a:path w="839470" h="97789">
                  <a:moveTo>
                    <a:pt x="169358" y="97702"/>
                  </a:moveTo>
                  <a:lnTo>
                    <a:pt x="169358" y="0"/>
                  </a:lnTo>
                </a:path>
                <a:path w="839470" h="97789">
                  <a:moveTo>
                    <a:pt x="252765" y="97702"/>
                  </a:moveTo>
                  <a:lnTo>
                    <a:pt x="252765" y="0"/>
                  </a:lnTo>
                </a:path>
                <a:path w="839470" h="97789">
                  <a:moveTo>
                    <a:pt x="336173" y="97702"/>
                  </a:moveTo>
                  <a:lnTo>
                    <a:pt x="336173" y="0"/>
                  </a:lnTo>
                </a:path>
                <a:path w="839470" h="97789">
                  <a:moveTo>
                    <a:pt x="419581" y="97702"/>
                  </a:moveTo>
                  <a:lnTo>
                    <a:pt x="419581" y="0"/>
                  </a:lnTo>
                </a:path>
                <a:path w="839470" h="97789">
                  <a:moveTo>
                    <a:pt x="502989" y="97702"/>
                  </a:moveTo>
                  <a:lnTo>
                    <a:pt x="502989" y="0"/>
                  </a:lnTo>
                </a:path>
                <a:path w="839470" h="97789">
                  <a:moveTo>
                    <a:pt x="2542" y="97702"/>
                  </a:moveTo>
                  <a:lnTo>
                    <a:pt x="2542" y="0"/>
                  </a:lnTo>
                </a:path>
                <a:path w="839470" h="97789">
                  <a:moveTo>
                    <a:pt x="586396" y="97702"/>
                  </a:moveTo>
                  <a:lnTo>
                    <a:pt x="586396" y="0"/>
                  </a:lnTo>
                </a:path>
                <a:path w="839470" h="97789">
                  <a:moveTo>
                    <a:pt x="669804" y="97702"/>
                  </a:moveTo>
                  <a:lnTo>
                    <a:pt x="669804" y="0"/>
                  </a:lnTo>
                </a:path>
                <a:path w="839470" h="97789">
                  <a:moveTo>
                    <a:pt x="753212" y="97702"/>
                  </a:moveTo>
                  <a:lnTo>
                    <a:pt x="753212" y="0"/>
                  </a:lnTo>
                </a:path>
                <a:path w="839470" h="97789">
                  <a:moveTo>
                    <a:pt x="836619" y="97702"/>
                  </a:moveTo>
                  <a:lnTo>
                    <a:pt x="836619" y="0"/>
                  </a:lnTo>
                </a:path>
                <a:path w="839470" h="97789">
                  <a:moveTo>
                    <a:pt x="0" y="95159"/>
                  </a:moveTo>
                  <a:lnTo>
                    <a:pt x="839162" y="95159"/>
                  </a:lnTo>
                </a:path>
                <a:path w="839470" h="97789">
                  <a:moveTo>
                    <a:pt x="0" y="2542"/>
                  </a:moveTo>
                  <a:lnTo>
                    <a:pt x="839162" y="2542"/>
                  </a:lnTo>
                </a:path>
              </a:pathLst>
            </a:custGeom>
            <a:ln w="5085">
              <a:solidFill>
                <a:srgbClr val="000000"/>
              </a:solidFill>
            </a:ln>
          </p:spPr>
          <p:txBody>
            <a:bodyPr wrap="square" lIns="0" tIns="0" rIns="0" bIns="0" rtlCol="0"/>
            <a:lstStyle/>
            <a:p>
              <a:endParaRPr/>
            </a:p>
          </p:txBody>
        </p:sp>
        <p:sp>
          <p:nvSpPr>
            <p:cNvPr id="103" name="object 103"/>
            <p:cNvSpPr/>
            <p:nvPr/>
          </p:nvSpPr>
          <p:spPr>
            <a:xfrm>
              <a:off x="10685256" y="4023652"/>
              <a:ext cx="839469" cy="97790"/>
            </a:xfrm>
            <a:custGeom>
              <a:avLst/>
              <a:gdLst/>
              <a:ahLst/>
              <a:cxnLst/>
              <a:rect l="l" t="t" r="r" b="b"/>
              <a:pathLst>
                <a:path w="839470" h="97789">
                  <a:moveTo>
                    <a:pt x="85950" y="97702"/>
                  </a:moveTo>
                  <a:lnTo>
                    <a:pt x="85950" y="0"/>
                  </a:lnTo>
                </a:path>
                <a:path w="839470" h="97789">
                  <a:moveTo>
                    <a:pt x="169358" y="97702"/>
                  </a:moveTo>
                  <a:lnTo>
                    <a:pt x="169358" y="0"/>
                  </a:lnTo>
                </a:path>
                <a:path w="839470" h="97789">
                  <a:moveTo>
                    <a:pt x="252765" y="97702"/>
                  </a:moveTo>
                  <a:lnTo>
                    <a:pt x="252765" y="0"/>
                  </a:lnTo>
                </a:path>
                <a:path w="839470" h="97789">
                  <a:moveTo>
                    <a:pt x="336173" y="97702"/>
                  </a:moveTo>
                  <a:lnTo>
                    <a:pt x="336173" y="0"/>
                  </a:lnTo>
                </a:path>
                <a:path w="839470" h="97789">
                  <a:moveTo>
                    <a:pt x="419581" y="97702"/>
                  </a:moveTo>
                  <a:lnTo>
                    <a:pt x="419581" y="0"/>
                  </a:lnTo>
                </a:path>
                <a:path w="839470" h="97789">
                  <a:moveTo>
                    <a:pt x="502989" y="97702"/>
                  </a:moveTo>
                  <a:lnTo>
                    <a:pt x="502989" y="0"/>
                  </a:lnTo>
                </a:path>
                <a:path w="839470" h="97789">
                  <a:moveTo>
                    <a:pt x="586396" y="97702"/>
                  </a:moveTo>
                  <a:lnTo>
                    <a:pt x="586396" y="0"/>
                  </a:lnTo>
                </a:path>
                <a:path w="839470" h="97789">
                  <a:moveTo>
                    <a:pt x="2542" y="97702"/>
                  </a:moveTo>
                  <a:lnTo>
                    <a:pt x="2542" y="0"/>
                  </a:lnTo>
                </a:path>
                <a:path w="839470" h="97789">
                  <a:moveTo>
                    <a:pt x="669804" y="97702"/>
                  </a:moveTo>
                  <a:lnTo>
                    <a:pt x="669804" y="0"/>
                  </a:lnTo>
                </a:path>
                <a:path w="839470" h="97789">
                  <a:moveTo>
                    <a:pt x="753212" y="97702"/>
                  </a:moveTo>
                  <a:lnTo>
                    <a:pt x="753212" y="0"/>
                  </a:lnTo>
                </a:path>
                <a:path w="839470" h="97789">
                  <a:moveTo>
                    <a:pt x="836619" y="97702"/>
                  </a:moveTo>
                  <a:lnTo>
                    <a:pt x="836619" y="0"/>
                  </a:lnTo>
                </a:path>
                <a:path w="839470" h="97789">
                  <a:moveTo>
                    <a:pt x="0" y="95159"/>
                  </a:moveTo>
                  <a:lnTo>
                    <a:pt x="839162" y="95159"/>
                  </a:lnTo>
                </a:path>
                <a:path w="839470" h="97789">
                  <a:moveTo>
                    <a:pt x="0" y="2542"/>
                  </a:moveTo>
                  <a:lnTo>
                    <a:pt x="839162" y="2542"/>
                  </a:lnTo>
                </a:path>
              </a:pathLst>
            </a:custGeom>
            <a:ln w="5085">
              <a:solidFill>
                <a:srgbClr val="000000"/>
              </a:solidFill>
            </a:ln>
          </p:spPr>
          <p:txBody>
            <a:bodyPr wrap="square" lIns="0" tIns="0" rIns="0" bIns="0" rtlCol="0"/>
            <a:lstStyle/>
            <a:p>
              <a:endParaRPr/>
            </a:p>
          </p:txBody>
        </p:sp>
      </p:grpSp>
      <p:sp>
        <p:nvSpPr>
          <p:cNvPr id="104" name="object 104"/>
          <p:cNvSpPr/>
          <p:nvPr/>
        </p:nvSpPr>
        <p:spPr>
          <a:xfrm>
            <a:off x="7003943" y="3767617"/>
            <a:ext cx="636270" cy="385445"/>
          </a:xfrm>
          <a:custGeom>
            <a:avLst/>
            <a:gdLst/>
            <a:ahLst/>
            <a:cxnLst/>
            <a:rect l="l" t="t" r="r" b="b"/>
            <a:pathLst>
              <a:path w="636270" h="385445">
                <a:moveTo>
                  <a:pt x="0" y="96323"/>
                </a:moveTo>
                <a:lnTo>
                  <a:pt x="443241" y="96323"/>
                </a:lnTo>
                <a:lnTo>
                  <a:pt x="443241" y="0"/>
                </a:lnTo>
                <a:lnTo>
                  <a:pt x="635888" y="192646"/>
                </a:lnTo>
                <a:lnTo>
                  <a:pt x="443241" y="385293"/>
                </a:lnTo>
                <a:lnTo>
                  <a:pt x="443241" y="288969"/>
                </a:lnTo>
                <a:lnTo>
                  <a:pt x="0" y="288969"/>
                </a:lnTo>
                <a:lnTo>
                  <a:pt x="0" y="96323"/>
                </a:lnTo>
                <a:close/>
              </a:path>
            </a:pathLst>
          </a:custGeom>
          <a:ln w="28575">
            <a:solidFill>
              <a:srgbClr val="7030A0"/>
            </a:solidFill>
          </a:ln>
        </p:spPr>
        <p:txBody>
          <a:bodyPr wrap="square" lIns="0" tIns="0" rIns="0" bIns="0" rtlCol="0"/>
          <a:lstStyle/>
          <a:p>
            <a:endParaRPr/>
          </a:p>
        </p:txBody>
      </p:sp>
      <p:sp>
        <p:nvSpPr>
          <p:cNvPr id="105" name="object 105"/>
          <p:cNvSpPr txBox="1"/>
          <p:nvPr/>
        </p:nvSpPr>
        <p:spPr>
          <a:xfrm>
            <a:off x="916939" y="1169923"/>
            <a:ext cx="9631680" cy="720725"/>
          </a:xfrm>
          <a:prstGeom prst="rect">
            <a:avLst/>
          </a:prstGeom>
        </p:spPr>
        <p:txBody>
          <a:bodyPr vert="horz" wrap="square" lIns="0" tIns="53975" rIns="0" bIns="0" rtlCol="0">
            <a:spAutoFit/>
          </a:bodyPr>
          <a:lstStyle/>
          <a:p>
            <a:pPr marL="12700" marR="5080">
              <a:lnSpc>
                <a:spcPts val="2590"/>
              </a:lnSpc>
              <a:spcBef>
                <a:spcPts val="425"/>
              </a:spcBef>
            </a:pPr>
            <a:r>
              <a:rPr sz="2400" spc="120" dirty="0">
                <a:latin typeface="Arial"/>
                <a:cs typeface="Arial"/>
              </a:rPr>
              <a:t>Automatic,</a:t>
            </a:r>
            <a:r>
              <a:rPr sz="2400" spc="-35" dirty="0">
                <a:latin typeface="Arial"/>
                <a:cs typeface="Arial"/>
              </a:rPr>
              <a:t> </a:t>
            </a:r>
            <a:r>
              <a:rPr sz="2400" spc="85" dirty="0">
                <a:latin typeface="Arial"/>
                <a:cs typeface="Arial"/>
              </a:rPr>
              <a:t>supervised</a:t>
            </a:r>
            <a:r>
              <a:rPr sz="2400" spc="-20" dirty="0">
                <a:latin typeface="Arial"/>
                <a:cs typeface="Arial"/>
              </a:rPr>
              <a:t> </a:t>
            </a:r>
            <a:r>
              <a:rPr sz="2400" spc="100" dirty="0">
                <a:latin typeface="Arial"/>
                <a:cs typeface="Arial"/>
              </a:rPr>
              <a:t>learning</a:t>
            </a:r>
            <a:r>
              <a:rPr sz="2400" spc="-20" dirty="0">
                <a:latin typeface="Arial"/>
                <a:cs typeface="Arial"/>
              </a:rPr>
              <a:t> </a:t>
            </a:r>
            <a:r>
              <a:rPr sz="2400" spc="165" dirty="0">
                <a:latin typeface="Arial"/>
                <a:cs typeface="Arial"/>
              </a:rPr>
              <a:t>of</a:t>
            </a:r>
            <a:r>
              <a:rPr sz="2400" spc="-20" dirty="0">
                <a:latin typeface="Arial"/>
                <a:cs typeface="Arial"/>
              </a:rPr>
              <a:t> </a:t>
            </a:r>
            <a:r>
              <a:rPr sz="2400" b="1" spc="20" dirty="0">
                <a:latin typeface="Tahoma"/>
                <a:cs typeface="Tahoma"/>
              </a:rPr>
              <a:t>embeddings</a:t>
            </a:r>
            <a:r>
              <a:rPr sz="2400" spc="20" dirty="0">
                <a:latin typeface="Arial"/>
                <a:cs typeface="Arial"/>
              </a:rPr>
              <a:t>,</a:t>
            </a:r>
            <a:r>
              <a:rPr sz="2400" spc="-30" dirty="0">
                <a:latin typeface="Arial"/>
                <a:cs typeface="Arial"/>
              </a:rPr>
              <a:t> </a:t>
            </a:r>
            <a:r>
              <a:rPr sz="2400" spc="50" dirty="0">
                <a:latin typeface="Arial"/>
                <a:cs typeface="Arial"/>
              </a:rPr>
              <a:t>i.e.</a:t>
            </a:r>
            <a:r>
              <a:rPr sz="2400" spc="-25" dirty="0">
                <a:latin typeface="Arial"/>
                <a:cs typeface="Arial"/>
              </a:rPr>
              <a:t> </a:t>
            </a:r>
            <a:r>
              <a:rPr sz="2400" spc="120" dirty="0">
                <a:latin typeface="Arial"/>
                <a:cs typeface="Arial"/>
              </a:rPr>
              <a:t>projections</a:t>
            </a:r>
            <a:r>
              <a:rPr sz="2400" spc="-25" dirty="0">
                <a:latin typeface="Arial"/>
                <a:cs typeface="Arial"/>
              </a:rPr>
              <a:t> </a:t>
            </a:r>
            <a:r>
              <a:rPr sz="2400" spc="165" dirty="0">
                <a:latin typeface="Arial"/>
                <a:cs typeface="Arial"/>
              </a:rPr>
              <a:t>of </a:t>
            </a:r>
            <a:r>
              <a:rPr sz="2400" spc="-650" dirty="0">
                <a:latin typeface="Arial"/>
                <a:cs typeface="Arial"/>
              </a:rPr>
              <a:t> </a:t>
            </a:r>
            <a:r>
              <a:rPr sz="2400" spc="100" dirty="0">
                <a:latin typeface="Arial"/>
                <a:cs typeface="Arial"/>
              </a:rPr>
              <a:t>entities</a:t>
            </a:r>
            <a:r>
              <a:rPr sz="2400" spc="-35" dirty="0">
                <a:latin typeface="Arial"/>
                <a:cs typeface="Arial"/>
              </a:rPr>
              <a:t> </a:t>
            </a:r>
            <a:r>
              <a:rPr sz="2400" spc="100" dirty="0">
                <a:latin typeface="Arial"/>
                <a:cs typeface="Arial"/>
              </a:rPr>
              <a:t>and</a:t>
            </a:r>
            <a:r>
              <a:rPr sz="2400" spc="-20" dirty="0">
                <a:latin typeface="Arial"/>
                <a:cs typeface="Arial"/>
              </a:rPr>
              <a:t> </a:t>
            </a:r>
            <a:r>
              <a:rPr sz="2400" spc="90" dirty="0">
                <a:latin typeface="Arial"/>
                <a:cs typeface="Arial"/>
              </a:rPr>
              <a:t>relations</a:t>
            </a:r>
            <a:r>
              <a:rPr sz="2400" spc="-35" dirty="0">
                <a:latin typeface="Arial"/>
                <a:cs typeface="Arial"/>
              </a:rPr>
              <a:t> </a:t>
            </a:r>
            <a:r>
              <a:rPr sz="2400" spc="140" dirty="0">
                <a:latin typeface="Arial"/>
                <a:cs typeface="Arial"/>
              </a:rPr>
              <a:t>into</a:t>
            </a:r>
            <a:r>
              <a:rPr sz="2400" spc="-25" dirty="0">
                <a:latin typeface="Arial"/>
                <a:cs typeface="Arial"/>
              </a:rPr>
              <a:t> </a:t>
            </a:r>
            <a:r>
              <a:rPr sz="2400" spc="-10" dirty="0">
                <a:latin typeface="Arial"/>
                <a:cs typeface="Arial"/>
              </a:rPr>
              <a:t>a</a:t>
            </a:r>
            <a:r>
              <a:rPr sz="2400" spc="-25" dirty="0">
                <a:latin typeface="Arial"/>
                <a:cs typeface="Arial"/>
              </a:rPr>
              <a:t> </a:t>
            </a:r>
            <a:r>
              <a:rPr sz="2400" spc="120" dirty="0">
                <a:latin typeface="Arial"/>
                <a:cs typeface="Arial"/>
              </a:rPr>
              <a:t>continuous</a:t>
            </a:r>
            <a:r>
              <a:rPr sz="2400" spc="-35" dirty="0">
                <a:latin typeface="Arial"/>
                <a:cs typeface="Arial"/>
              </a:rPr>
              <a:t> </a:t>
            </a:r>
            <a:r>
              <a:rPr sz="2400" spc="100" dirty="0">
                <a:latin typeface="Arial"/>
                <a:cs typeface="Arial"/>
              </a:rPr>
              <a:t>low-dimensional</a:t>
            </a:r>
            <a:r>
              <a:rPr sz="2400" spc="-30" dirty="0">
                <a:latin typeface="Arial"/>
                <a:cs typeface="Arial"/>
              </a:rPr>
              <a:t> </a:t>
            </a:r>
            <a:r>
              <a:rPr sz="2400" spc="70" dirty="0">
                <a:latin typeface="Arial"/>
                <a:cs typeface="Arial"/>
              </a:rPr>
              <a:t>space.</a:t>
            </a:r>
            <a:endParaRPr sz="2400">
              <a:latin typeface="Arial"/>
              <a:cs typeface="Arial"/>
            </a:endParaRPr>
          </a:p>
        </p:txBody>
      </p:sp>
    </p:spTree>
    <p:extLst>
      <p:ext uri="{BB962C8B-B14F-4D97-AF65-F5344CB8AC3E}">
        <p14:creationId xmlns:p14="http://schemas.microsoft.com/office/powerpoint/2010/main" val="887956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29639" y="6441620"/>
            <a:ext cx="10332085" cy="186055"/>
          </a:xfrm>
          <a:prstGeom prst="rect">
            <a:avLst/>
          </a:prstGeom>
        </p:spPr>
        <p:txBody>
          <a:bodyPr vert="horz" wrap="square" lIns="0" tIns="0" rIns="0" bIns="0" rtlCol="0">
            <a:spAutoFit/>
          </a:bodyPr>
          <a:lstStyle/>
          <a:p>
            <a:pPr>
              <a:lnSpc>
                <a:spcPts val="1385"/>
              </a:lnSpc>
              <a:tabLst>
                <a:tab pos="2991485" algn="l"/>
                <a:tab pos="10175875" algn="l"/>
              </a:tabLst>
            </a:pPr>
            <a:r>
              <a:rPr sz="1200" dirty="0">
                <a:solidFill>
                  <a:srgbClr val="898989"/>
                </a:solidFill>
                <a:latin typeface="Calibri"/>
                <a:cs typeface="Calibri"/>
              </a:rPr>
              <a:t>k</a:t>
            </a:r>
            <a:r>
              <a:rPr sz="1200" spc="-15" dirty="0">
                <a:solidFill>
                  <a:srgbClr val="898989"/>
                </a:solidFill>
                <a:latin typeface="Calibri"/>
                <a:cs typeface="Calibri"/>
              </a:rPr>
              <a:t>g</a:t>
            </a:r>
            <a:r>
              <a:rPr sz="1200" dirty="0">
                <a:solidFill>
                  <a:srgbClr val="898989"/>
                </a:solidFill>
                <a:latin typeface="Calibri"/>
                <a:cs typeface="Calibri"/>
              </a:rPr>
              <a:t>e</a:t>
            </a:r>
            <a:r>
              <a:rPr sz="1200" spc="-5" dirty="0">
                <a:solidFill>
                  <a:srgbClr val="898989"/>
                </a:solidFill>
                <a:latin typeface="Calibri"/>
                <a:cs typeface="Calibri"/>
              </a:rPr>
              <a:t>-t</a:t>
            </a:r>
            <a:r>
              <a:rPr sz="1200" spc="-10" dirty="0">
                <a:solidFill>
                  <a:srgbClr val="898989"/>
                </a:solidFill>
                <a:latin typeface="Calibri"/>
                <a:cs typeface="Calibri"/>
              </a:rPr>
              <a:t>u</a:t>
            </a:r>
            <a:r>
              <a:rPr sz="1200" spc="-15" dirty="0">
                <a:solidFill>
                  <a:srgbClr val="898989"/>
                </a:solidFill>
                <a:latin typeface="Calibri"/>
                <a:cs typeface="Calibri"/>
              </a:rPr>
              <a:t>t</a:t>
            </a:r>
            <a:r>
              <a:rPr sz="1200" dirty="0">
                <a:solidFill>
                  <a:srgbClr val="898989"/>
                </a:solidFill>
                <a:latin typeface="Calibri"/>
                <a:cs typeface="Calibri"/>
              </a:rPr>
              <a:t>o</a:t>
            </a:r>
            <a:r>
              <a:rPr sz="1200" spc="-10" dirty="0">
                <a:solidFill>
                  <a:srgbClr val="898989"/>
                </a:solidFill>
                <a:latin typeface="Calibri"/>
                <a:cs typeface="Calibri"/>
              </a:rPr>
              <a:t>r</a:t>
            </a:r>
            <a:r>
              <a:rPr sz="1200" spc="-5" dirty="0">
                <a:solidFill>
                  <a:srgbClr val="898989"/>
                </a:solidFill>
                <a:latin typeface="Calibri"/>
                <a:cs typeface="Calibri"/>
              </a:rPr>
              <a:t>i</a:t>
            </a:r>
            <a:r>
              <a:rPr sz="1200" dirty="0">
                <a:solidFill>
                  <a:srgbClr val="898989"/>
                </a:solidFill>
                <a:latin typeface="Calibri"/>
                <a:cs typeface="Calibri"/>
              </a:rPr>
              <a:t>al</a:t>
            </a:r>
            <a:r>
              <a:rPr sz="1200" spc="-5" dirty="0">
                <a:solidFill>
                  <a:srgbClr val="898989"/>
                </a:solidFill>
                <a:latin typeface="Calibri"/>
                <a:cs typeface="Calibri"/>
              </a:rPr>
              <a:t>-</a:t>
            </a:r>
            <a:r>
              <a:rPr sz="1200" dirty="0">
                <a:solidFill>
                  <a:srgbClr val="898989"/>
                </a:solidFill>
                <a:latin typeface="Calibri"/>
                <a:cs typeface="Calibri"/>
              </a:rPr>
              <a:t>e</a:t>
            </a:r>
            <a:r>
              <a:rPr sz="1200" spc="-5" dirty="0">
                <a:solidFill>
                  <a:srgbClr val="898989"/>
                </a:solidFill>
                <a:latin typeface="Calibri"/>
                <a:cs typeface="Calibri"/>
              </a:rPr>
              <a:t>c</a:t>
            </a:r>
            <a:r>
              <a:rPr sz="1200" dirty="0">
                <a:solidFill>
                  <a:srgbClr val="898989"/>
                </a:solidFill>
                <a:latin typeface="Calibri"/>
                <a:cs typeface="Calibri"/>
              </a:rPr>
              <a:t>a</a:t>
            </a:r>
            <a:r>
              <a:rPr sz="1200" spc="-5" dirty="0">
                <a:solidFill>
                  <a:srgbClr val="898989"/>
                </a:solidFill>
                <a:latin typeface="Calibri"/>
                <a:cs typeface="Calibri"/>
              </a:rPr>
              <a:t>i</a:t>
            </a:r>
            <a:r>
              <a:rPr sz="1200" dirty="0">
                <a:solidFill>
                  <a:srgbClr val="898989"/>
                </a:solidFill>
                <a:latin typeface="Calibri"/>
                <a:cs typeface="Calibri"/>
              </a:rPr>
              <a:t>2020</a:t>
            </a:r>
            <a:r>
              <a:rPr sz="1200" spc="10" dirty="0">
                <a:solidFill>
                  <a:srgbClr val="898989"/>
                </a:solidFill>
                <a:latin typeface="Calibri"/>
                <a:cs typeface="Calibri"/>
              </a:rPr>
              <a:t>.</a:t>
            </a:r>
            <a:r>
              <a:rPr sz="1200" spc="-5" dirty="0">
                <a:solidFill>
                  <a:srgbClr val="898989"/>
                </a:solidFill>
                <a:latin typeface="Calibri"/>
                <a:cs typeface="Calibri"/>
              </a:rPr>
              <a:t>git</a:t>
            </a:r>
            <a:r>
              <a:rPr sz="1200" spc="-10" dirty="0">
                <a:solidFill>
                  <a:srgbClr val="898989"/>
                </a:solidFill>
                <a:latin typeface="Calibri"/>
                <a:cs typeface="Calibri"/>
              </a:rPr>
              <a:t>hub</a:t>
            </a:r>
            <a:r>
              <a:rPr sz="1200" spc="-5" dirty="0">
                <a:solidFill>
                  <a:srgbClr val="898989"/>
                </a:solidFill>
                <a:latin typeface="Calibri"/>
                <a:cs typeface="Calibri"/>
              </a:rPr>
              <a:t>.i</a:t>
            </a:r>
            <a:r>
              <a:rPr sz="1200" dirty="0">
                <a:solidFill>
                  <a:srgbClr val="898989"/>
                </a:solidFill>
                <a:latin typeface="Calibri"/>
                <a:cs typeface="Calibri"/>
              </a:rPr>
              <a:t>o	</a:t>
            </a:r>
            <a:r>
              <a:rPr sz="1200" spc="-15" dirty="0">
                <a:solidFill>
                  <a:srgbClr val="898989"/>
                </a:solidFill>
                <a:latin typeface="Calibri"/>
                <a:cs typeface="Calibri"/>
              </a:rPr>
              <a:t>E</a:t>
            </a:r>
            <a:r>
              <a:rPr sz="1200" spc="-5" dirty="0">
                <a:solidFill>
                  <a:srgbClr val="898989"/>
                </a:solidFill>
                <a:latin typeface="Calibri"/>
                <a:cs typeface="Calibri"/>
              </a:rPr>
              <a:t>C</a:t>
            </a:r>
            <a:r>
              <a:rPr sz="1200" spc="5" dirty="0">
                <a:solidFill>
                  <a:srgbClr val="898989"/>
                </a:solidFill>
                <a:latin typeface="Calibri"/>
                <a:cs typeface="Calibri"/>
              </a:rPr>
              <a:t>A</a:t>
            </a:r>
            <a:r>
              <a:rPr sz="1200" spc="-5" dirty="0">
                <a:solidFill>
                  <a:srgbClr val="898989"/>
                </a:solidFill>
                <a:latin typeface="Calibri"/>
                <a:cs typeface="Calibri"/>
              </a:rPr>
              <a:t>I-</a:t>
            </a:r>
            <a:r>
              <a:rPr sz="1200" dirty="0">
                <a:solidFill>
                  <a:srgbClr val="898989"/>
                </a:solidFill>
                <a:latin typeface="Calibri"/>
                <a:cs typeface="Calibri"/>
              </a:rPr>
              <a:t>20</a:t>
            </a:r>
            <a:r>
              <a:rPr sz="1200" spc="5" dirty="0">
                <a:solidFill>
                  <a:srgbClr val="898989"/>
                </a:solidFill>
                <a:latin typeface="Calibri"/>
                <a:cs typeface="Calibri"/>
              </a:rPr>
              <a:t> </a:t>
            </a:r>
            <a:r>
              <a:rPr sz="1200" spc="-75" dirty="0">
                <a:solidFill>
                  <a:srgbClr val="898989"/>
                </a:solidFill>
                <a:latin typeface="Calibri"/>
                <a:cs typeface="Calibri"/>
              </a:rPr>
              <a:t>T</a:t>
            </a:r>
            <a:r>
              <a:rPr sz="1200" spc="-10" dirty="0">
                <a:solidFill>
                  <a:srgbClr val="898989"/>
                </a:solidFill>
                <a:latin typeface="Calibri"/>
                <a:cs typeface="Calibri"/>
              </a:rPr>
              <a:t>u</a:t>
            </a:r>
            <a:r>
              <a:rPr sz="1200" spc="-15" dirty="0">
                <a:solidFill>
                  <a:srgbClr val="898989"/>
                </a:solidFill>
                <a:latin typeface="Calibri"/>
                <a:cs typeface="Calibri"/>
              </a:rPr>
              <a:t>t</a:t>
            </a:r>
            <a:r>
              <a:rPr sz="1200" dirty="0">
                <a:solidFill>
                  <a:srgbClr val="898989"/>
                </a:solidFill>
                <a:latin typeface="Calibri"/>
                <a:cs typeface="Calibri"/>
              </a:rPr>
              <a:t>o</a:t>
            </a:r>
            <a:r>
              <a:rPr sz="1200" spc="-10" dirty="0">
                <a:solidFill>
                  <a:srgbClr val="898989"/>
                </a:solidFill>
                <a:latin typeface="Calibri"/>
                <a:cs typeface="Calibri"/>
              </a:rPr>
              <a:t>r</a:t>
            </a:r>
            <a:r>
              <a:rPr sz="1200" spc="-5" dirty="0">
                <a:solidFill>
                  <a:srgbClr val="898989"/>
                </a:solidFill>
                <a:latin typeface="Calibri"/>
                <a:cs typeface="Calibri"/>
              </a:rPr>
              <a:t>i</a:t>
            </a:r>
            <a:r>
              <a:rPr sz="1200" dirty="0">
                <a:solidFill>
                  <a:srgbClr val="898989"/>
                </a:solidFill>
                <a:latin typeface="Calibri"/>
                <a:cs typeface="Calibri"/>
              </a:rPr>
              <a:t>a</a:t>
            </a:r>
            <a:r>
              <a:rPr sz="1200" spc="-5" dirty="0">
                <a:solidFill>
                  <a:srgbClr val="898989"/>
                </a:solidFill>
                <a:latin typeface="Calibri"/>
                <a:cs typeface="Calibri"/>
              </a:rPr>
              <a:t>l</a:t>
            </a:r>
            <a:r>
              <a:rPr sz="1200" dirty="0">
                <a:solidFill>
                  <a:srgbClr val="898989"/>
                </a:solidFill>
                <a:latin typeface="Calibri"/>
                <a:cs typeface="Calibri"/>
              </a:rPr>
              <a:t>:</a:t>
            </a:r>
            <a:r>
              <a:rPr sz="1200" spc="5" dirty="0">
                <a:solidFill>
                  <a:srgbClr val="898989"/>
                </a:solidFill>
                <a:latin typeface="Calibri"/>
                <a:cs typeface="Calibri"/>
              </a:rPr>
              <a:t> </a:t>
            </a:r>
            <a:r>
              <a:rPr sz="1200" spc="-20" dirty="0">
                <a:solidFill>
                  <a:srgbClr val="898989"/>
                </a:solidFill>
                <a:latin typeface="Calibri"/>
                <a:cs typeface="Calibri"/>
              </a:rPr>
              <a:t>K</a:t>
            </a:r>
            <a:r>
              <a:rPr sz="1200" spc="-10" dirty="0">
                <a:solidFill>
                  <a:srgbClr val="898989"/>
                </a:solidFill>
                <a:latin typeface="Calibri"/>
                <a:cs typeface="Calibri"/>
              </a:rPr>
              <a:t>n</a:t>
            </a:r>
            <a:r>
              <a:rPr sz="1200" dirty="0">
                <a:solidFill>
                  <a:srgbClr val="898989"/>
                </a:solidFill>
                <a:latin typeface="Calibri"/>
                <a:cs typeface="Calibri"/>
              </a:rPr>
              <a:t>owle</a:t>
            </a:r>
            <a:r>
              <a:rPr sz="1200" spc="-10" dirty="0">
                <a:solidFill>
                  <a:srgbClr val="898989"/>
                </a:solidFill>
                <a:latin typeface="Calibri"/>
                <a:cs typeface="Calibri"/>
              </a:rPr>
              <a:t>d</a:t>
            </a:r>
            <a:r>
              <a:rPr sz="1200" spc="-15" dirty="0">
                <a:solidFill>
                  <a:srgbClr val="898989"/>
                </a:solidFill>
                <a:latin typeface="Calibri"/>
                <a:cs typeface="Calibri"/>
              </a:rPr>
              <a:t>g</a:t>
            </a:r>
            <a:r>
              <a:rPr sz="1200" dirty="0">
                <a:solidFill>
                  <a:srgbClr val="898989"/>
                </a:solidFill>
                <a:latin typeface="Calibri"/>
                <a:cs typeface="Calibri"/>
              </a:rPr>
              <a:t>e</a:t>
            </a:r>
            <a:r>
              <a:rPr sz="1200" spc="5" dirty="0">
                <a:solidFill>
                  <a:srgbClr val="898989"/>
                </a:solidFill>
                <a:latin typeface="Calibri"/>
                <a:cs typeface="Calibri"/>
              </a:rPr>
              <a:t> G</a:t>
            </a:r>
            <a:r>
              <a:rPr sz="1200" spc="-35" dirty="0">
                <a:solidFill>
                  <a:srgbClr val="898989"/>
                </a:solidFill>
                <a:latin typeface="Calibri"/>
                <a:cs typeface="Calibri"/>
              </a:rPr>
              <a:t>r</a:t>
            </a:r>
            <a:r>
              <a:rPr sz="1200" dirty="0">
                <a:solidFill>
                  <a:srgbClr val="898989"/>
                </a:solidFill>
                <a:latin typeface="Calibri"/>
                <a:cs typeface="Calibri"/>
              </a:rPr>
              <a:t>a</a:t>
            </a:r>
            <a:r>
              <a:rPr sz="1200" spc="-10" dirty="0">
                <a:solidFill>
                  <a:srgbClr val="898989"/>
                </a:solidFill>
                <a:latin typeface="Calibri"/>
                <a:cs typeface="Calibri"/>
              </a:rPr>
              <a:t>p</a:t>
            </a:r>
            <a:r>
              <a:rPr sz="1200" dirty="0">
                <a:solidFill>
                  <a:srgbClr val="898989"/>
                </a:solidFill>
                <a:latin typeface="Calibri"/>
                <a:cs typeface="Calibri"/>
              </a:rPr>
              <a:t>h</a:t>
            </a:r>
            <a:r>
              <a:rPr sz="1200" spc="-5" dirty="0">
                <a:solidFill>
                  <a:srgbClr val="898989"/>
                </a:solidFill>
                <a:latin typeface="Calibri"/>
                <a:cs typeface="Calibri"/>
              </a:rPr>
              <a:t> </a:t>
            </a:r>
            <a:r>
              <a:rPr sz="1200" dirty="0">
                <a:solidFill>
                  <a:srgbClr val="898989"/>
                </a:solidFill>
                <a:latin typeface="Calibri"/>
                <a:cs typeface="Calibri"/>
              </a:rPr>
              <a:t>Em</a:t>
            </a:r>
            <a:r>
              <a:rPr sz="1200" spc="-10" dirty="0">
                <a:solidFill>
                  <a:srgbClr val="898989"/>
                </a:solidFill>
                <a:latin typeface="Calibri"/>
                <a:cs typeface="Calibri"/>
              </a:rPr>
              <a:t>b</a:t>
            </a:r>
            <a:r>
              <a:rPr sz="1200" dirty="0">
                <a:solidFill>
                  <a:srgbClr val="898989"/>
                </a:solidFill>
                <a:latin typeface="Calibri"/>
                <a:cs typeface="Calibri"/>
              </a:rPr>
              <a:t>e</a:t>
            </a:r>
            <a:r>
              <a:rPr sz="1200" spc="-10" dirty="0">
                <a:solidFill>
                  <a:srgbClr val="898989"/>
                </a:solidFill>
                <a:latin typeface="Calibri"/>
                <a:cs typeface="Calibri"/>
              </a:rPr>
              <a:t>dd</a:t>
            </a:r>
            <a:r>
              <a:rPr sz="1200" spc="-5" dirty="0">
                <a:solidFill>
                  <a:srgbClr val="898989"/>
                </a:solidFill>
                <a:latin typeface="Calibri"/>
                <a:cs typeface="Calibri"/>
              </a:rPr>
              <a:t>i</a:t>
            </a:r>
            <a:r>
              <a:rPr sz="1200" spc="-10" dirty="0">
                <a:solidFill>
                  <a:srgbClr val="898989"/>
                </a:solidFill>
                <a:latin typeface="Calibri"/>
                <a:cs typeface="Calibri"/>
              </a:rPr>
              <a:t>n</a:t>
            </a:r>
            <a:r>
              <a:rPr sz="1200" spc="-5" dirty="0">
                <a:solidFill>
                  <a:srgbClr val="898989"/>
                </a:solidFill>
                <a:latin typeface="Calibri"/>
                <a:cs typeface="Calibri"/>
              </a:rPr>
              <a:t>g</a:t>
            </a:r>
            <a:r>
              <a:rPr sz="1200" spc="5" dirty="0">
                <a:solidFill>
                  <a:srgbClr val="898989"/>
                </a:solidFill>
                <a:latin typeface="Calibri"/>
                <a:cs typeface="Calibri"/>
              </a:rPr>
              <a:t>s</a:t>
            </a:r>
            <a:r>
              <a:rPr sz="1200" dirty="0">
                <a:solidFill>
                  <a:srgbClr val="898989"/>
                </a:solidFill>
                <a:latin typeface="Calibri"/>
                <a:cs typeface="Calibri"/>
              </a:rPr>
              <a:t>:</a:t>
            </a:r>
            <a:r>
              <a:rPr sz="1200" spc="5" dirty="0">
                <a:solidFill>
                  <a:srgbClr val="898989"/>
                </a:solidFill>
                <a:latin typeface="Calibri"/>
                <a:cs typeface="Calibri"/>
              </a:rPr>
              <a:t> </a:t>
            </a:r>
            <a:r>
              <a:rPr sz="1200" spc="-5" dirty="0">
                <a:solidFill>
                  <a:srgbClr val="898989"/>
                </a:solidFill>
                <a:latin typeface="Calibri"/>
                <a:cs typeface="Calibri"/>
              </a:rPr>
              <a:t>F</a:t>
            </a:r>
            <a:r>
              <a:rPr sz="1200" spc="-30" dirty="0">
                <a:solidFill>
                  <a:srgbClr val="898989"/>
                </a:solidFill>
                <a:latin typeface="Calibri"/>
                <a:cs typeface="Calibri"/>
              </a:rPr>
              <a:t>r</a:t>
            </a:r>
            <a:r>
              <a:rPr sz="1200" dirty="0">
                <a:solidFill>
                  <a:srgbClr val="898989"/>
                </a:solidFill>
                <a:latin typeface="Calibri"/>
                <a:cs typeface="Calibri"/>
              </a:rPr>
              <a:t>om</a:t>
            </a:r>
            <a:r>
              <a:rPr sz="1200" spc="5" dirty="0">
                <a:solidFill>
                  <a:srgbClr val="898989"/>
                </a:solidFill>
                <a:latin typeface="Calibri"/>
                <a:cs typeface="Calibri"/>
              </a:rPr>
              <a:t> </a:t>
            </a:r>
            <a:r>
              <a:rPr sz="1200" dirty="0">
                <a:solidFill>
                  <a:srgbClr val="898989"/>
                </a:solidFill>
                <a:latin typeface="Calibri"/>
                <a:cs typeface="Calibri"/>
              </a:rPr>
              <a:t>T</a:t>
            </a:r>
            <a:r>
              <a:rPr sz="1200" spc="-10" dirty="0">
                <a:solidFill>
                  <a:srgbClr val="898989"/>
                </a:solidFill>
                <a:latin typeface="Calibri"/>
                <a:cs typeface="Calibri"/>
              </a:rPr>
              <a:t>h</a:t>
            </a:r>
            <a:r>
              <a:rPr sz="1200" dirty="0">
                <a:solidFill>
                  <a:srgbClr val="898989"/>
                </a:solidFill>
                <a:latin typeface="Calibri"/>
                <a:cs typeface="Calibri"/>
              </a:rPr>
              <a:t>eo</a:t>
            </a:r>
            <a:r>
              <a:rPr sz="1200" spc="-5" dirty="0">
                <a:solidFill>
                  <a:srgbClr val="898989"/>
                </a:solidFill>
                <a:latin typeface="Calibri"/>
                <a:cs typeface="Calibri"/>
              </a:rPr>
              <a:t>r</a:t>
            </a:r>
            <a:r>
              <a:rPr sz="1200" dirty="0">
                <a:solidFill>
                  <a:srgbClr val="898989"/>
                </a:solidFill>
                <a:latin typeface="Calibri"/>
                <a:cs typeface="Calibri"/>
              </a:rPr>
              <a:t>y</a:t>
            </a:r>
            <a:r>
              <a:rPr sz="1200" spc="-5" dirty="0">
                <a:solidFill>
                  <a:srgbClr val="898989"/>
                </a:solidFill>
                <a:latin typeface="Calibri"/>
                <a:cs typeface="Calibri"/>
              </a:rPr>
              <a:t> </a:t>
            </a:r>
            <a:r>
              <a:rPr sz="1200" spc="-15" dirty="0">
                <a:solidFill>
                  <a:srgbClr val="898989"/>
                </a:solidFill>
                <a:latin typeface="Calibri"/>
                <a:cs typeface="Calibri"/>
              </a:rPr>
              <a:t>t</a:t>
            </a:r>
            <a:r>
              <a:rPr sz="1200" dirty="0">
                <a:solidFill>
                  <a:srgbClr val="898989"/>
                </a:solidFill>
                <a:latin typeface="Calibri"/>
                <a:cs typeface="Calibri"/>
              </a:rPr>
              <a:t>o</a:t>
            </a:r>
            <a:r>
              <a:rPr sz="1200" spc="5" dirty="0">
                <a:solidFill>
                  <a:srgbClr val="898989"/>
                </a:solidFill>
                <a:latin typeface="Calibri"/>
                <a:cs typeface="Calibri"/>
              </a:rPr>
              <a:t> </a:t>
            </a:r>
            <a:r>
              <a:rPr sz="1200" dirty="0">
                <a:solidFill>
                  <a:srgbClr val="898989"/>
                </a:solidFill>
                <a:latin typeface="Calibri"/>
                <a:cs typeface="Calibri"/>
              </a:rPr>
              <a:t>P</a:t>
            </a:r>
            <a:r>
              <a:rPr sz="1200" spc="-35" dirty="0">
                <a:solidFill>
                  <a:srgbClr val="898989"/>
                </a:solidFill>
                <a:latin typeface="Calibri"/>
                <a:cs typeface="Calibri"/>
              </a:rPr>
              <a:t>r</a:t>
            </a:r>
            <a:r>
              <a:rPr sz="1200" dirty="0">
                <a:solidFill>
                  <a:srgbClr val="898989"/>
                </a:solidFill>
                <a:latin typeface="Calibri"/>
                <a:cs typeface="Calibri"/>
              </a:rPr>
              <a:t>a</a:t>
            </a:r>
            <a:r>
              <a:rPr sz="1200" spc="5" dirty="0">
                <a:solidFill>
                  <a:srgbClr val="898989"/>
                </a:solidFill>
                <a:latin typeface="Calibri"/>
                <a:cs typeface="Calibri"/>
              </a:rPr>
              <a:t>c</a:t>
            </a:r>
            <a:r>
              <a:rPr sz="1200" spc="-5" dirty="0">
                <a:solidFill>
                  <a:srgbClr val="898989"/>
                </a:solidFill>
                <a:latin typeface="Calibri"/>
                <a:cs typeface="Calibri"/>
              </a:rPr>
              <a:t>ti</a:t>
            </a:r>
            <a:r>
              <a:rPr sz="1200" spc="5" dirty="0">
                <a:solidFill>
                  <a:srgbClr val="898989"/>
                </a:solidFill>
                <a:latin typeface="Calibri"/>
                <a:cs typeface="Calibri"/>
              </a:rPr>
              <a:t>c</a:t>
            </a:r>
            <a:r>
              <a:rPr sz="1200" dirty="0">
                <a:solidFill>
                  <a:srgbClr val="898989"/>
                </a:solidFill>
                <a:latin typeface="Calibri"/>
                <a:cs typeface="Calibri"/>
              </a:rPr>
              <a:t>e	15</a:t>
            </a:r>
            <a:endParaRPr sz="1200">
              <a:latin typeface="Calibri"/>
              <a:cs typeface="Calibri"/>
            </a:endParaRPr>
          </a:p>
        </p:txBody>
      </p:sp>
      <p:pic>
        <p:nvPicPr>
          <p:cNvPr id="3" name="object 3"/>
          <p:cNvPicPr/>
          <p:nvPr/>
        </p:nvPicPr>
        <p:blipFill>
          <a:blip r:embed="rId2" cstate="print"/>
          <a:stretch>
            <a:fillRect/>
          </a:stretch>
        </p:blipFill>
        <p:spPr>
          <a:xfrm>
            <a:off x="19" y="11402"/>
            <a:ext cx="12191979" cy="6846597"/>
          </a:xfrm>
          <a:prstGeom prst="rect">
            <a:avLst/>
          </a:prstGeom>
        </p:spPr>
      </p:pic>
      <p:sp>
        <p:nvSpPr>
          <p:cNvPr id="4" name="object 4"/>
          <p:cNvSpPr txBox="1">
            <a:spLocks noGrp="1"/>
          </p:cNvSpPr>
          <p:nvPr>
            <p:ph type="title"/>
          </p:nvPr>
        </p:nvSpPr>
        <p:spPr>
          <a:xfrm>
            <a:off x="916939" y="418083"/>
            <a:ext cx="4395470" cy="452120"/>
          </a:xfrm>
          <a:prstGeom prst="rect">
            <a:avLst/>
          </a:prstGeom>
        </p:spPr>
        <p:txBody>
          <a:bodyPr vert="horz" wrap="square" lIns="0" tIns="12700" rIns="0" bIns="0" rtlCol="0">
            <a:spAutoFit/>
          </a:bodyPr>
          <a:lstStyle/>
          <a:p>
            <a:pPr marL="12700">
              <a:lnSpc>
                <a:spcPct val="100000"/>
              </a:lnSpc>
              <a:spcBef>
                <a:spcPts val="100"/>
              </a:spcBef>
            </a:pPr>
            <a:r>
              <a:rPr sz="2800" spc="10" dirty="0">
                <a:latin typeface="Tahoma"/>
                <a:cs typeface="Tahoma"/>
              </a:rPr>
              <a:t>Fro</a:t>
            </a:r>
            <a:r>
              <a:rPr sz="2800" spc="-55" dirty="0">
                <a:latin typeface="Tahoma"/>
                <a:cs typeface="Tahoma"/>
              </a:rPr>
              <a:t>m</a:t>
            </a:r>
            <a:r>
              <a:rPr sz="2800" spc="-315" dirty="0">
                <a:latin typeface="Tahoma"/>
                <a:cs typeface="Tahoma"/>
              </a:rPr>
              <a:t> </a:t>
            </a:r>
            <a:r>
              <a:rPr sz="2800" spc="40" dirty="0">
                <a:latin typeface="Tahoma"/>
                <a:cs typeface="Tahoma"/>
              </a:rPr>
              <a:t>N</a:t>
            </a:r>
            <a:r>
              <a:rPr sz="2800" spc="15" dirty="0">
                <a:latin typeface="Tahoma"/>
                <a:cs typeface="Tahoma"/>
              </a:rPr>
              <a:t>o</a:t>
            </a:r>
            <a:r>
              <a:rPr sz="2800" spc="30" dirty="0">
                <a:latin typeface="Tahoma"/>
                <a:cs typeface="Tahoma"/>
              </a:rPr>
              <a:t>d</a:t>
            </a:r>
            <a:r>
              <a:rPr sz="2800" spc="20" dirty="0">
                <a:latin typeface="Tahoma"/>
                <a:cs typeface="Tahoma"/>
              </a:rPr>
              <a:t>es</a:t>
            </a:r>
            <a:r>
              <a:rPr sz="2800" spc="-310" dirty="0">
                <a:latin typeface="Tahoma"/>
                <a:cs typeface="Tahoma"/>
              </a:rPr>
              <a:t> </a:t>
            </a:r>
            <a:r>
              <a:rPr sz="2800" spc="-40" dirty="0">
                <a:latin typeface="Tahoma"/>
                <a:cs typeface="Tahoma"/>
              </a:rPr>
              <a:t>an</a:t>
            </a:r>
            <a:r>
              <a:rPr sz="2800" spc="40" dirty="0">
                <a:latin typeface="Tahoma"/>
                <a:cs typeface="Tahoma"/>
              </a:rPr>
              <a:t>d</a:t>
            </a:r>
            <a:r>
              <a:rPr sz="2800" spc="-315" dirty="0">
                <a:latin typeface="Tahoma"/>
                <a:cs typeface="Tahoma"/>
              </a:rPr>
              <a:t> </a:t>
            </a:r>
            <a:r>
              <a:rPr sz="2800" spc="10" dirty="0">
                <a:latin typeface="Tahoma"/>
                <a:cs typeface="Tahoma"/>
              </a:rPr>
              <a:t>E</a:t>
            </a:r>
            <a:r>
              <a:rPr sz="2800" spc="30" dirty="0">
                <a:latin typeface="Tahoma"/>
                <a:cs typeface="Tahoma"/>
              </a:rPr>
              <a:t>d</a:t>
            </a:r>
            <a:r>
              <a:rPr sz="2800" spc="35" dirty="0">
                <a:latin typeface="Tahoma"/>
                <a:cs typeface="Tahoma"/>
              </a:rPr>
              <a:t>g</a:t>
            </a:r>
            <a:r>
              <a:rPr sz="2800" spc="20" dirty="0">
                <a:latin typeface="Tahoma"/>
                <a:cs typeface="Tahoma"/>
              </a:rPr>
              <a:t>es</a:t>
            </a:r>
            <a:r>
              <a:rPr sz="2800" spc="-310" dirty="0">
                <a:latin typeface="Tahoma"/>
                <a:cs typeface="Tahoma"/>
              </a:rPr>
              <a:t> </a:t>
            </a:r>
            <a:r>
              <a:rPr sz="2800" spc="-254" dirty="0">
                <a:latin typeface="Tahoma"/>
                <a:cs typeface="Tahoma"/>
              </a:rPr>
              <a:t>…</a:t>
            </a:r>
            <a:endParaRPr sz="2800">
              <a:latin typeface="Tahoma"/>
              <a:cs typeface="Tahoma"/>
            </a:endParaRPr>
          </a:p>
        </p:txBody>
      </p:sp>
    </p:spTree>
    <p:extLst>
      <p:ext uri="{BB962C8B-B14F-4D97-AF65-F5344CB8AC3E}">
        <p14:creationId xmlns:p14="http://schemas.microsoft.com/office/powerpoint/2010/main" val="3877579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6939" y="6421628"/>
            <a:ext cx="24130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98989"/>
                </a:solidFill>
                <a:latin typeface="Calibri"/>
                <a:cs typeface="Calibri"/>
              </a:rPr>
              <a:t>k</a:t>
            </a:r>
            <a:r>
              <a:rPr sz="1200" spc="-15" dirty="0">
                <a:solidFill>
                  <a:srgbClr val="898989"/>
                </a:solidFill>
                <a:latin typeface="Calibri"/>
                <a:cs typeface="Calibri"/>
              </a:rPr>
              <a:t>g</a:t>
            </a:r>
            <a:r>
              <a:rPr sz="1200" dirty="0">
                <a:solidFill>
                  <a:srgbClr val="898989"/>
                </a:solidFill>
                <a:latin typeface="Calibri"/>
                <a:cs typeface="Calibri"/>
              </a:rPr>
              <a:t>e</a:t>
            </a:r>
            <a:endParaRPr sz="1200">
              <a:latin typeface="Calibri"/>
              <a:cs typeface="Calibri"/>
            </a:endParaRPr>
          </a:p>
        </p:txBody>
      </p:sp>
      <p:sp>
        <p:nvSpPr>
          <p:cNvPr id="3" name="object 3"/>
          <p:cNvSpPr txBox="1"/>
          <p:nvPr/>
        </p:nvSpPr>
        <p:spPr>
          <a:xfrm>
            <a:off x="1145857" y="6441620"/>
            <a:ext cx="7287895" cy="186055"/>
          </a:xfrm>
          <a:prstGeom prst="rect">
            <a:avLst/>
          </a:prstGeom>
        </p:spPr>
        <p:txBody>
          <a:bodyPr vert="horz" wrap="square" lIns="0" tIns="0" rIns="0" bIns="0" rtlCol="0">
            <a:spAutoFit/>
          </a:bodyPr>
          <a:lstStyle/>
          <a:p>
            <a:pPr>
              <a:lnSpc>
                <a:spcPts val="1385"/>
              </a:lnSpc>
              <a:tabLst>
                <a:tab pos="2775585" algn="l"/>
              </a:tabLst>
            </a:pPr>
            <a:r>
              <a:rPr sz="1200" spc="-5" dirty="0">
                <a:solidFill>
                  <a:srgbClr val="898989"/>
                </a:solidFill>
                <a:latin typeface="Calibri"/>
                <a:cs typeface="Calibri"/>
              </a:rPr>
              <a:t>-tutorial-ecai2020.github.io	ECAI-20</a:t>
            </a:r>
            <a:r>
              <a:rPr sz="1200" spc="5" dirty="0">
                <a:solidFill>
                  <a:srgbClr val="898989"/>
                </a:solidFill>
                <a:latin typeface="Calibri"/>
                <a:cs typeface="Calibri"/>
              </a:rPr>
              <a:t> </a:t>
            </a:r>
            <a:r>
              <a:rPr sz="1200" spc="-15" dirty="0">
                <a:solidFill>
                  <a:srgbClr val="898989"/>
                </a:solidFill>
                <a:latin typeface="Calibri"/>
                <a:cs typeface="Calibri"/>
              </a:rPr>
              <a:t>Tutorial:</a:t>
            </a:r>
            <a:r>
              <a:rPr sz="1200" spc="5" dirty="0">
                <a:solidFill>
                  <a:srgbClr val="898989"/>
                </a:solidFill>
                <a:latin typeface="Calibri"/>
                <a:cs typeface="Calibri"/>
              </a:rPr>
              <a:t> </a:t>
            </a:r>
            <a:r>
              <a:rPr sz="1200" spc="-10" dirty="0">
                <a:solidFill>
                  <a:srgbClr val="898989"/>
                </a:solidFill>
                <a:latin typeface="Calibri"/>
                <a:cs typeface="Calibri"/>
              </a:rPr>
              <a:t>Knowledge</a:t>
            </a:r>
            <a:r>
              <a:rPr sz="1200" spc="5" dirty="0">
                <a:solidFill>
                  <a:srgbClr val="898989"/>
                </a:solidFill>
                <a:latin typeface="Calibri"/>
                <a:cs typeface="Calibri"/>
              </a:rPr>
              <a:t> </a:t>
            </a:r>
            <a:r>
              <a:rPr sz="1200" spc="-10" dirty="0">
                <a:solidFill>
                  <a:srgbClr val="898989"/>
                </a:solidFill>
                <a:latin typeface="Calibri"/>
                <a:cs typeface="Calibri"/>
              </a:rPr>
              <a:t>Graph</a:t>
            </a:r>
            <a:r>
              <a:rPr sz="1200" spc="-5" dirty="0">
                <a:solidFill>
                  <a:srgbClr val="898989"/>
                </a:solidFill>
                <a:latin typeface="Calibri"/>
                <a:cs typeface="Calibri"/>
              </a:rPr>
              <a:t> Embeddings:</a:t>
            </a:r>
            <a:r>
              <a:rPr sz="1200" spc="10" dirty="0">
                <a:solidFill>
                  <a:srgbClr val="898989"/>
                </a:solidFill>
                <a:latin typeface="Calibri"/>
                <a:cs typeface="Calibri"/>
              </a:rPr>
              <a:t> </a:t>
            </a:r>
            <a:r>
              <a:rPr sz="1200" spc="-10" dirty="0">
                <a:solidFill>
                  <a:srgbClr val="898989"/>
                </a:solidFill>
                <a:latin typeface="Calibri"/>
                <a:cs typeface="Calibri"/>
              </a:rPr>
              <a:t>From</a:t>
            </a:r>
            <a:r>
              <a:rPr sz="1200" spc="5" dirty="0">
                <a:solidFill>
                  <a:srgbClr val="898989"/>
                </a:solidFill>
                <a:latin typeface="Calibri"/>
                <a:cs typeface="Calibri"/>
              </a:rPr>
              <a:t> </a:t>
            </a:r>
            <a:r>
              <a:rPr sz="1200" spc="-5" dirty="0">
                <a:solidFill>
                  <a:srgbClr val="898989"/>
                </a:solidFill>
                <a:latin typeface="Calibri"/>
                <a:cs typeface="Calibri"/>
              </a:rPr>
              <a:t>Theory </a:t>
            </a:r>
            <a:r>
              <a:rPr sz="1200" spc="-10" dirty="0">
                <a:solidFill>
                  <a:srgbClr val="898989"/>
                </a:solidFill>
                <a:latin typeface="Calibri"/>
                <a:cs typeface="Calibri"/>
              </a:rPr>
              <a:t>to</a:t>
            </a:r>
            <a:r>
              <a:rPr sz="1200" spc="5" dirty="0">
                <a:solidFill>
                  <a:srgbClr val="898989"/>
                </a:solidFill>
                <a:latin typeface="Calibri"/>
                <a:cs typeface="Calibri"/>
              </a:rPr>
              <a:t> </a:t>
            </a:r>
            <a:r>
              <a:rPr sz="1200" spc="-5" dirty="0">
                <a:solidFill>
                  <a:srgbClr val="898989"/>
                </a:solidFill>
                <a:latin typeface="Calibri"/>
                <a:cs typeface="Calibri"/>
              </a:rPr>
              <a:t>Practice</a:t>
            </a:r>
            <a:endParaRPr sz="1200">
              <a:latin typeface="Calibri"/>
              <a:cs typeface="Calibri"/>
            </a:endParaRPr>
          </a:p>
        </p:txBody>
      </p:sp>
      <p:sp>
        <p:nvSpPr>
          <p:cNvPr id="4" name="object 4"/>
          <p:cNvSpPr txBox="1"/>
          <p:nvPr/>
        </p:nvSpPr>
        <p:spPr>
          <a:xfrm>
            <a:off x="11093132" y="6421628"/>
            <a:ext cx="18097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98989"/>
                </a:solidFill>
                <a:latin typeface="Calibri"/>
                <a:cs typeface="Calibri"/>
              </a:rPr>
              <a:t>16</a:t>
            </a:r>
            <a:endParaRPr sz="1200">
              <a:latin typeface="Calibri"/>
              <a:cs typeface="Calibri"/>
            </a:endParaRPr>
          </a:p>
        </p:txBody>
      </p:sp>
      <p:pic>
        <p:nvPicPr>
          <p:cNvPr id="5" name="object 5"/>
          <p:cNvPicPr/>
          <p:nvPr/>
        </p:nvPicPr>
        <p:blipFill>
          <a:blip r:embed="rId2" cstate="print"/>
          <a:stretch>
            <a:fillRect/>
          </a:stretch>
        </p:blipFill>
        <p:spPr>
          <a:xfrm>
            <a:off x="1127447" y="12040"/>
            <a:ext cx="9937103" cy="6845958"/>
          </a:xfrm>
          <a:prstGeom prst="rect">
            <a:avLst/>
          </a:prstGeom>
        </p:spPr>
      </p:pic>
      <p:sp>
        <p:nvSpPr>
          <p:cNvPr id="6" name="object 6"/>
          <p:cNvSpPr txBox="1">
            <a:spLocks noGrp="1"/>
          </p:cNvSpPr>
          <p:nvPr>
            <p:ph type="title"/>
          </p:nvPr>
        </p:nvSpPr>
        <p:spPr>
          <a:xfrm>
            <a:off x="916939" y="418083"/>
            <a:ext cx="9566275" cy="452120"/>
          </a:xfrm>
          <a:prstGeom prst="rect">
            <a:avLst/>
          </a:prstGeom>
        </p:spPr>
        <p:txBody>
          <a:bodyPr vert="horz" wrap="square" lIns="0" tIns="12700" rIns="0" bIns="0" rtlCol="0">
            <a:spAutoFit/>
          </a:bodyPr>
          <a:lstStyle/>
          <a:p>
            <a:pPr marL="12700">
              <a:lnSpc>
                <a:spcPct val="100000"/>
              </a:lnSpc>
              <a:spcBef>
                <a:spcPts val="100"/>
              </a:spcBef>
            </a:pPr>
            <a:r>
              <a:rPr sz="2800" spc="-254" dirty="0">
                <a:latin typeface="Tahoma"/>
                <a:cs typeface="Tahoma"/>
              </a:rPr>
              <a:t>…</a:t>
            </a:r>
            <a:r>
              <a:rPr sz="2800" spc="-305" dirty="0">
                <a:latin typeface="Tahoma"/>
                <a:cs typeface="Tahoma"/>
              </a:rPr>
              <a:t> </a:t>
            </a:r>
            <a:r>
              <a:rPr sz="2800" spc="35" dirty="0">
                <a:latin typeface="Tahoma"/>
                <a:cs typeface="Tahoma"/>
              </a:rPr>
              <a:t>To</a:t>
            </a:r>
            <a:r>
              <a:rPr sz="2800" spc="-310" dirty="0">
                <a:latin typeface="Tahoma"/>
                <a:cs typeface="Tahoma"/>
              </a:rPr>
              <a:t> </a:t>
            </a:r>
            <a:r>
              <a:rPr sz="2800" dirty="0">
                <a:latin typeface="Tahoma"/>
                <a:cs typeface="Tahoma"/>
              </a:rPr>
              <a:t>Semantically</a:t>
            </a:r>
            <a:r>
              <a:rPr sz="2800" spc="-310" dirty="0">
                <a:latin typeface="Tahoma"/>
                <a:cs typeface="Tahoma"/>
              </a:rPr>
              <a:t> </a:t>
            </a:r>
            <a:r>
              <a:rPr sz="2800" spc="10" dirty="0">
                <a:latin typeface="Tahoma"/>
                <a:cs typeface="Tahoma"/>
              </a:rPr>
              <a:t>Meaningful</a:t>
            </a:r>
            <a:r>
              <a:rPr sz="2800" spc="-310" dirty="0">
                <a:latin typeface="Tahoma"/>
                <a:cs typeface="Tahoma"/>
              </a:rPr>
              <a:t> </a:t>
            </a:r>
            <a:r>
              <a:rPr sz="2800" spc="55" dirty="0">
                <a:latin typeface="Tahoma"/>
                <a:cs typeface="Tahoma"/>
              </a:rPr>
              <a:t>Vector</a:t>
            </a:r>
            <a:r>
              <a:rPr sz="2800" spc="-305" dirty="0">
                <a:latin typeface="Tahoma"/>
                <a:cs typeface="Tahoma"/>
              </a:rPr>
              <a:t> </a:t>
            </a:r>
            <a:r>
              <a:rPr sz="2800" spc="-5" dirty="0">
                <a:latin typeface="Tahoma"/>
                <a:cs typeface="Tahoma"/>
              </a:rPr>
              <a:t>Representations</a:t>
            </a:r>
            <a:endParaRPr sz="2800">
              <a:latin typeface="Tahoma"/>
              <a:cs typeface="Tahoma"/>
            </a:endParaRPr>
          </a:p>
        </p:txBody>
      </p:sp>
      <p:pic>
        <p:nvPicPr>
          <p:cNvPr id="1026" name="Picture 2" descr="https://github.com/Accenture/AmpliGraph/raw/master/docs/img/kg_lp_step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97308" y="4514248"/>
            <a:ext cx="5394692" cy="1907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65174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dc08bfa3-e3e5-403e-887b-2c6505466031" xsi:nil="true"/>
    <MediaServiceTranscript xmlns="dc08bfa3-e3e5-403e-887b-2c6505466031"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32E5DD1C38076498B30A6622B8A81F9" ma:contentTypeVersion="15" ma:contentTypeDescription="Create a new document." ma:contentTypeScope="" ma:versionID="d022f9e92a2e7f699e7054d2d626e924">
  <xsd:schema xmlns:xsd="http://www.w3.org/2001/XMLSchema" xmlns:xs="http://www.w3.org/2001/XMLSchema" xmlns:p="http://schemas.microsoft.com/office/2006/metadata/properties" xmlns:ns2="dc08bfa3-e3e5-403e-887b-2c6505466031" xmlns:ns3="190acb78-19b9-4f02-88eb-55bebc35eeee" targetNamespace="http://schemas.microsoft.com/office/2006/metadata/properties" ma:root="true" ma:fieldsID="2913b16b1449c33268e062ae425058e5" ns2:_="" ns3:_="">
    <xsd:import namespace="dc08bfa3-e3e5-403e-887b-2c6505466031"/>
    <xsd:import namespace="190acb78-19b9-4f02-88eb-55bebc35eee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OCR" minOccurs="0"/>
                <xsd:element ref="ns3:SharedWithUsers" minOccurs="0"/>
                <xsd:element ref="ns3:SharedWithDetails" minOccurs="0"/>
                <xsd:element ref="ns3:LastSharedByUser" minOccurs="0"/>
                <xsd:element ref="ns3:LastSharedByTime" minOccurs="0"/>
                <xsd:element ref="ns2:MediaServiceLocation" minOccurs="0"/>
                <xsd:element ref="ns2:MediaServiceEventHashCode" minOccurs="0"/>
                <xsd:element ref="ns2:MediaServiceGenerationTime" minOccurs="0"/>
                <xsd:element ref="ns2:MediaServiceAutoKeyPoints" minOccurs="0"/>
                <xsd:element ref="ns2:MediaServiceKeyPoints" minOccurs="0"/>
                <xsd:element ref="ns2:MediaServiceTranscrip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08bfa3-e3e5-403e-887b-2c6505466031"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7" nillable="true" ma:displayName="MediaServiceLoca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element name="MediaServiceTranscript" ma:index="22" nillable="true" ma:displayName="MediaServiceTranscript" ma:hidden="true" ma:internalName="MediaServiceTranscript" ma:readOnly="fals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90acb78-19b9-4f02-88eb-55bebc35eeee"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LastSharedByUser" ma:index="15" nillable="true" ma:displayName="Last Shared By User" ma:hidden="true" ma:internalName="LastSharedByUser" ma:readOnly="true">
      <xsd:simpleType>
        <xsd:restriction base="dms:Note"/>
      </xsd:simpleType>
    </xsd:element>
    <xsd:element name="LastSharedByTime" ma:index="16"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3121569-37FD-495E-9A84-1E4A8337BAAC}">
  <ds:schemaRefs>
    <ds:schemaRef ds:uri="http://schemas.microsoft.com/office/2006/documentManagement/types"/>
    <ds:schemaRef ds:uri="http://purl.org/dc/terms/"/>
    <ds:schemaRef ds:uri="http://schemas.microsoft.com/office/infopath/2007/PartnerControls"/>
    <ds:schemaRef ds:uri="190acb78-19b9-4f02-88eb-55bebc35eeee"/>
    <ds:schemaRef ds:uri="http://schemas.openxmlformats.org/package/2006/metadata/core-properties"/>
    <ds:schemaRef ds:uri="http://purl.org/dc/elements/1.1/"/>
    <ds:schemaRef ds:uri="http://www.w3.org/XML/1998/namespace"/>
    <ds:schemaRef ds:uri="dc08bfa3-e3e5-403e-887b-2c6505466031"/>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56FB8B7F-44E2-4FCE-8B3D-64C75E1C4A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08bfa3-e3e5-403e-887b-2c6505466031"/>
    <ds:schemaRef ds:uri="190acb78-19b9-4f02-88eb-55bebc35eee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B39D20-16CB-45EF-9033-651F4DF439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8023</TotalTime>
  <Words>2077</Words>
  <Application>Microsoft Office PowerPoint</Application>
  <PresentationFormat>와이드스크린</PresentationFormat>
  <Paragraphs>508</Paragraphs>
  <Slides>44</Slides>
  <Notes>6</Notes>
  <HiddenSlides>0</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44</vt:i4>
      </vt:variant>
    </vt:vector>
  </HeadingPairs>
  <TitlesOfParts>
    <vt:vector size="56" baseType="lpstr">
      <vt:lpstr>Roboto</vt:lpstr>
      <vt:lpstr>宋体</vt:lpstr>
      <vt:lpstr>맑은 고딕</vt:lpstr>
      <vt:lpstr>Arial</vt:lpstr>
      <vt:lpstr>Calibri</vt:lpstr>
      <vt:lpstr>Calibri Light</vt:lpstr>
      <vt:lpstr>Corbel</vt:lpstr>
      <vt:lpstr>Dubai</vt:lpstr>
      <vt:lpstr>Tahoma</vt:lpstr>
      <vt:lpstr>Times New Roman</vt:lpstr>
      <vt:lpstr>Wingdings</vt:lpstr>
      <vt:lpstr>office theme</vt:lpstr>
      <vt:lpstr>Knowledge + NLP</vt:lpstr>
      <vt:lpstr>Recap: LM Opportunities</vt:lpstr>
      <vt:lpstr>Recap: Limitation (1/2): Form vs. Meaning</vt:lpstr>
      <vt:lpstr>Limitation (2/2): Dataset Bias</vt:lpstr>
      <vt:lpstr>Knowledge can address both limitations</vt:lpstr>
      <vt:lpstr>Knowledge Graph</vt:lpstr>
      <vt:lpstr>Knowledge Graph Embeddings (KGE)</vt:lpstr>
      <vt:lpstr>From Nodes and Edges …</vt:lpstr>
      <vt:lpstr>… To Semantically Meaningful Vector Representations</vt:lpstr>
      <vt:lpstr>PowerPoint 프레젠테이션</vt:lpstr>
      <vt:lpstr>PowerPoint 프레젠테이션</vt:lpstr>
      <vt:lpstr>Synthetic Negatives: Example</vt:lpstr>
      <vt:lpstr>Benchmark Datasets</vt:lpstr>
      <vt:lpstr>Link Prediction: SOTA Results</vt:lpstr>
      <vt:lpstr>Recap: Injecting World Knowledge for NLP</vt:lpstr>
      <vt:lpstr>Summarization</vt:lpstr>
      <vt:lpstr>Summarization: Grounding</vt:lpstr>
      <vt:lpstr>Proposed Model</vt:lpstr>
      <vt:lpstr>Alternative: Aligning text-K as modality</vt:lpstr>
      <vt:lpstr>Aligning during Pretraining</vt:lpstr>
      <vt:lpstr>Recap: Injecting World Knowledge for NLP</vt:lpstr>
      <vt:lpstr>Translations as contexts</vt:lpstr>
      <vt:lpstr>Proposed approach</vt:lpstr>
      <vt:lpstr>PowerPoint 프레젠테이션</vt:lpstr>
      <vt:lpstr>Multilinguality as new modality (or Knowledge)  실습</vt:lpstr>
      <vt:lpstr>Research Trend</vt:lpstr>
      <vt:lpstr>Limitation (2/2): Hallucinates</vt:lpstr>
      <vt:lpstr>Direction (2/2): Dataset Bias</vt:lpstr>
      <vt:lpstr>Debug: Dataset</vt:lpstr>
      <vt:lpstr>Debug: Model</vt:lpstr>
      <vt:lpstr>PowerPoint 프레젠테이션</vt:lpstr>
      <vt:lpstr>PowerPoint 프레젠테이션</vt:lpstr>
      <vt:lpstr>PowerPoint 프레젠테이션</vt:lpstr>
      <vt:lpstr>PowerPoint 프레젠테이션</vt:lpstr>
      <vt:lpstr>PowerPoint 프레젠테이션</vt:lpstr>
      <vt:lpstr>New ML Pipeline: Iterative Debiasing</vt:lpstr>
      <vt:lpstr>Counterfactual Knowledge: Data Debug </vt:lpstr>
      <vt:lpstr>Counterfactual Knowledge: Observe or Predict </vt:lpstr>
      <vt:lpstr>Direction I: Observe</vt:lpstr>
      <vt:lpstr>PowerPoint 프레젠테이션</vt:lpstr>
      <vt:lpstr>Hands-on: Counterfactual Dataset Example</vt:lpstr>
      <vt:lpstr>More Directions</vt:lpstr>
      <vt:lpstr>Conclusion</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Olatunji Ruwase</dc:creator>
  <cp:lastModifiedBy>User</cp:lastModifiedBy>
  <cp:revision>305</cp:revision>
  <dcterms:created xsi:type="dcterms:W3CDTF">2020-06-17T04:32:53Z</dcterms:created>
  <dcterms:modified xsi:type="dcterms:W3CDTF">2022-05-25T06:49:26Z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0x010100532E5DD1C38076498B30A6622B8A81F9</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ActionId">
    <vt:lpwstr>2357ad95-69a0-43cb-9ddf-96a6ea309a9c</vt:lpwstr>
  </property>
  <property fmtid="{D5CDD505-2E9C-101B-9397-08002B2CF9AE}" pid="6" name="MSIP_Label_f42aa342-8706-4288-bd11-ebb85995028c_Method">
    <vt:lpwstr>Standard</vt:lpwstr>
  </property>
  <property fmtid="{D5CDD505-2E9C-101B-9397-08002B2CF9AE}" pid="7" name="MSIP_Label_f42aa342-8706-4288-bd11-ebb85995028c_SetDate">
    <vt:lpwstr>2020-06-17T04:33:10Z</vt:lpwstr>
  </property>
  <property fmtid="{D5CDD505-2E9C-101B-9397-08002B2CF9AE}" pid="8" name="MSIP_Label_f42aa342-8706-4288-bd11-ebb85995028c_Name">
    <vt:lpwstr>Internal</vt:lpwstr>
  </property>
  <property fmtid="{D5CDD505-2E9C-101B-9397-08002B2CF9AE}" pid="9" name="MSIP_Label_f42aa342-8706-4288-bd11-ebb85995028c_ContentBits">
    <vt:lpwstr>0</vt:lpwstr>
  </property>
</Properties>
</file>